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Kumbh Sans"/>
      <p:regular r:id="rId30"/>
      <p:bold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g1XdXjh1H11tFwbfR8qpRiL99w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KumbhSans-bold.fntdata"/><Relationship Id="rId30" Type="http://schemas.openxmlformats.org/officeDocument/2006/relationships/font" Target="fonts/KumbhSans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Extra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ExtraBold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72ba57426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g272ba5742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e1f88f54c7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g2e1f88f54c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e0ea731d6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g2e0ea731d6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e0ea731d6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g2e0ea731d6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8" name="Google Shape;57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0de3a8f5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5" name="Google Shape;585;g20de3a8f5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0dcee00e8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g20dcee00e8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0dcee00e8e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20dcee00e8e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0dcee00e8e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20dcee00e8e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0dcee00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7" name="Google Shape;647;g20dcee00e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e0ea731d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3" name="Google Shape;653;g2e0ea731d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 txBox="1"/>
          <p:nvPr>
            <p:ph type="ctrTitle"/>
          </p:nvPr>
        </p:nvSpPr>
        <p:spPr>
          <a:xfrm>
            <a:off x="713250" y="703525"/>
            <a:ext cx="7717500" cy="16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3"/>
          <p:cNvSpPr txBox="1"/>
          <p:nvPr>
            <p:ph idx="1" type="subTitle"/>
          </p:nvPr>
        </p:nvSpPr>
        <p:spPr>
          <a:xfrm>
            <a:off x="938250" y="2962002"/>
            <a:ext cx="7267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3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2600250" y="2516125"/>
            <a:ext cx="39435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5" name="Google Shape;225;p27"/>
          <p:cNvSpPr txBox="1"/>
          <p:nvPr>
            <p:ph idx="2" type="title"/>
          </p:nvPr>
        </p:nvSpPr>
        <p:spPr>
          <a:xfrm>
            <a:off x="4013250" y="1689288"/>
            <a:ext cx="1117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27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3" name="Google Shape;233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34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36"/>
          <p:cNvCxnSpPr/>
          <p:nvPr/>
        </p:nvCxnSpPr>
        <p:spPr>
          <a:xfrm rot="10800000">
            <a:off x="209550" y="3827738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36"/>
          <p:cNvCxnSpPr/>
          <p:nvPr/>
        </p:nvCxnSpPr>
        <p:spPr>
          <a:xfrm rot="10800000">
            <a:off x="209550" y="131576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36"/>
          <p:cNvCxnSpPr/>
          <p:nvPr/>
        </p:nvCxnSpPr>
        <p:spPr>
          <a:xfrm>
            <a:off x="7592075" y="3836925"/>
            <a:ext cx="0" cy="1064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36"/>
          <p:cNvCxnSpPr/>
          <p:nvPr/>
        </p:nvCxnSpPr>
        <p:spPr>
          <a:xfrm>
            <a:off x="1544700" y="216750"/>
            <a:ext cx="0" cy="109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3" name="Google Shape;243;p36"/>
          <p:cNvGrpSpPr/>
          <p:nvPr/>
        </p:nvGrpSpPr>
        <p:grpSpPr>
          <a:xfrm flipH="1">
            <a:off x="1711672" y="4102189"/>
            <a:ext cx="4324881" cy="533880"/>
            <a:chOff x="1988421" y="3932352"/>
            <a:chExt cx="4324881" cy="533880"/>
          </a:xfrm>
        </p:grpSpPr>
        <p:grpSp>
          <p:nvGrpSpPr>
            <p:cNvPr id="244" name="Google Shape;244;p36"/>
            <p:cNvGrpSpPr/>
            <p:nvPr/>
          </p:nvGrpSpPr>
          <p:grpSpPr>
            <a:xfrm rot="5400000">
              <a:off x="2763259" y="3157514"/>
              <a:ext cx="533880" cy="2083556"/>
              <a:chOff x="3022350" y="2678900"/>
              <a:chExt cx="204450" cy="797900"/>
            </a:xfrm>
          </p:grpSpPr>
          <p:sp>
            <p:nvSpPr>
              <p:cNvPr id="245" name="Google Shape;245;p3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6"/>
            <p:cNvGrpSpPr/>
            <p:nvPr/>
          </p:nvGrpSpPr>
          <p:grpSpPr>
            <a:xfrm rot="5400000">
              <a:off x="5004584" y="3157514"/>
              <a:ext cx="533880" cy="2083556"/>
              <a:chOff x="3022350" y="2678900"/>
              <a:chExt cx="204450" cy="797900"/>
            </a:xfrm>
          </p:grpSpPr>
          <p:sp>
            <p:nvSpPr>
              <p:cNvPr id="276" name="Google Shape;276;p3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36"/>
          <p:cNvGrpSpPr/>
          <p:nvPr/>
        </p:nvGrpSpPr>
        <p:grpSpPr>
          <a:xfrm flipH="1">
            <a:off x="3097722" y="498652"/>
            <a:ext cx="4324881" cy="533880"/>
            <a:chOff x="1988421" y="3932352"/>
            <a:chExt cx="4324881" cy="533880"/>
          </a:xfrm>
        </p:grpSpPr>
        <p:grpSp>
          <p:nvGrpSpPr>
            <p:cNvPr id="307" name="Google Shape;307;p36"/>
            <p:cNvGrpSpPr/>
            <p:nvPr/>
          </p:nvGrpSpPr>
          <p:grpSpPr>
            <a:xfrm rot="5400000">
              <a:off x="2763259" y="3157514"/>
              <a:ext cx="533880" cy="2083556"/>
              <a:chOff x="3022350" y="2678900"/>
              <a:chExt cx="204450" cy="797900"/>
            </a:xfrm>
          </p:grpSpPr>
          <p:sp>
            <p:nvSpPr>
              <p:cNvPr id="308" name="Google Shape;308;p3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36"/>
            <p:cNvGrpSpPr/>
            <p:nvPr/>
          </p:nvGrpSpPr>
          <p:grpSpPr>
            <a:xfrm rot="5400000">
              <a:off x="5004584" y="3157514"/>
              <a:ext cx="533880" cy="2083556"/>
              <a:chOff x="3022350" y="2678900"/>
              <a:chExt cx="204450" cy="797900"/>
            </a:xfrm>
          </p:grpSpPr>
          <p:sp>
            <p:nvSpPr>
              <p:cNvPr id="339" name="Google Shape;339;p3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37"/>
          <p:cNvCxnSpPr/>
          <p:nvPr/>
        </p:nvCxnSpPr>
        <p:spPr>
          <a:xfrm>
            <a:off x="7673250" y="235400"/>
            <a:ext cx="0" cy="468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37"/>
          <p:cNvCxnSpPr/>
          <p:nvPr/>
        </p:nvCxnSpPr>
        <p:spPr>
          <a:xfrm>
            <a:off x="1470750" y="235400"/>
            <a:ext cx="0" cy="468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3" name="Google Shape;373;p37"/>
          <p:cNvGrpSpPr/>
          <p:nvPr/>
        </p:nvGrpSpPr>
        <p:grpSpPr>
          <a:xfrm rot="-5400000">
            <a:off x="6541873" y="2304816"/>
            <a:ext cx="3572827" cy="533880"/>
            <a:chOff x="1988421" y="3932352"/>
            <a:chExt cx="3572827" cy="533880"/>
          </a:xfrm>
        </p:grpSpPr>
        <p:grpSp>
          <p:nvGrpSpPr>
            <p:cNvPr id="374" name="Google Shape;374;p37"/>
            <p:cNvGrpSpPr/>
            <p:nvPr/>
          </p:nvGrpSpPr>
          <p:grpSpPr>
            <a:xfrm rot="5400000">
              <a:off x="2763259" y="3157514"/>
              <a:ext cx="533880" cy="2083556"/>
              <a:chOff x="3022350" y="2678900"/>
              <a:chExt cx="204450" cy="7979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37"/>
            <p:cNvGrpSpPr/>
            <p:nvPr/>
          </p:nvGrpSpPr>
          <p:grpSpPr>
            <a:xfrm rot="5400000">
              <a:off x="4628557" y="3533541"/>
              <a:ext cx="533880" cy="1331502"/>
              <a:chOff x="3022350" y="2966900"/>
              <a:chExt cx="204450" cy="5099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7" name="Google Shape;427;p37"/>
          <p:cNvGrpSpPr/>
          <p:nvPr/>
        </p:nvGrpSpPr>
        <p:grpSpPr>
          <a:xfrm rot="-5400000">
            <a:off x="-970702" y="2304816"/>
            <a:ext cx="3572827" cy="533880"/>
            <a:chOff x="1988421" y="3932352"/>
            <a:chExt cx="3572827" cy="533880"/>
          </a:xfrm>
        </p:grpSpPr>
        <p:grpSp>
          <p:nvGrpSpPr>
            <p:cNvPr id="428" name="Google Shape;428;p37"/>
            <p:cNvGrpSpPr/>
            <p:nvPr/>
          </p:nvGrpSpPr>
          <p:grpSpPr>
            <a:xfrm rot="5400000">
              <a:off x="2763259" y="3157514"/>
              <a:ext cx="533880" cy="2083556"/>
              <a:chOff x="3022350" y="2678900"/>
              <a:chExt cx="204450" cy="797900"/>
            </a:xfrm>
          </p:grpSpPr>
          <p:sp>
            <p:nvSpPr>
              <p:cNvPr id="429" name="Google Shape;429;p37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37"/>
            <p:cNvGrpSpPr/>
            <p:nvPr/>
          </p:nvGrpSpPr>
          <p:grpSpPr>
            <a:xfrm rot="5400000">
              <a:off x="4628557" y="3533541"/>
              <a:ext cx="533880" cy="1331502"/>
              <a:chOff x="3022350" y="2966900"/>
              <a:chExt cx="204450" cy="509900"/>
            </a:xfrm>
          </p:grpSpPr>
          <p:sp>
            <p:nvSpPr>
              <p:cNvPr id="460" name="Google Shape;460;p37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7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6"/>
          <p:cNvSpPr txBox="1"/>
          <p:nvPr>
            <p:ph type="title"/>
          </p:nvPr>
        </p:nvSpPr>
        <p:spPr>
          <a:xfrm>
            <a:off x="712875" y="445025"/>
            <a:ext cx="771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body"/>
          </p:nvPr>
        </p:nvSpPr>
        <p:spPr>
          <a:xfrm>
            <a:off x="712875" y="1381075"/>
            <a:ext cx="77184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idact Gothic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○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●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○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■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●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○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500"/>
              <a:buFont typeface="Didact Gothic"/>
              <a:buChar char="■"/>
              <a:defRPr/>
            </a:lvl9pPr>
          </a:lstStyle>
          <a:p/>
        </p:txBody>
      </p:sp>
      <p:cxnSp>
        <p:nvCxnSpPr>
          <p:cNvPr id="16" name="Google Shape;16;p26"/>
          <p:cNvCxnSpPr/>
          <p:nvPr/>
        </p:nvCxnSpPr>
        <p:spPr>
          <a:xfrm>
            <a:off x="8269338" y="1231025"/>
            <a:ext cx="0" cy="36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" name="Google Shape;17;p26"/>
          <p:cNvGrpSpPr/>
          <p:nvPr/>
        </p:nvGrpSpPr>
        <p:grpSpPr>
          <a:xfrm>
            <a:off x="8564413" y="1780602"/>
            <a:ext cx="79499" cy="2570886"/>
            <a:chOff x="633788" y="1736777"/>
            <a:chExt cx="79499" cy="2570886"/>
          </a:xfrm>
        </p:grpSpPr>
        <p:grpSp>
          <p:nvGrpSpPr>
            <p:cNvPr id="18" name="Google Shape;18;p26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19" name="Google Shape;19;p26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20" name="Google Shape;20;p26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6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6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6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24;p26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25" name="Google Shape;25;p26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6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" name="Google Shape;27;p26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28" name="Google Shape;28;p26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29" name="Google Shape;29;p26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6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6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6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33;p26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34" name="Google Shape;34;p26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6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31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1" name="Google Shape;41;p28"/>
          <p:cNvSpPr txBox="1"/>
          <p:nvPr>
            <p:ph idx="2" type="title"/>
          </p:nvPr>
        </p:nvSpPr>
        <p:spPr>
          <a:xfrm>
            <a:off x="1657800" y="16605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8"/>
          <p:cNvSpPr txBox="1"/>
          <p:nvPr>
            <p:ph idx="3" type="title"/>
          </p:nvPr>
        </p:nvSpPr>
        <p:spPr>
          <a:xfrm>
            <a:off x="1657800" y="33942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28"/>
          <p:cNvSpPr txBox="1"/>
          <p:nvPr>
            <p:ph idx="4" type="title"/>
          </p:nvPr>
        </p:nvSpPr>
        <p:spPr>
          <a:xfrm>
            <a:off x="4204675" y="16605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4" name="Google Shape;44;p28"/>
          <p:cNvSpPr txBox="1"/>
          <p:nvPr>
            <p:ph idx="5" type="title"/>
          </p:nvPr>
        </p:nvSpPr>
        <p:spPr>
          <a:xfrm>
            <a:off x="4204675" y="33942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28"/>
          <p:cNvSpPr txBox="1"/>
          <p:nvPr>
            <p:ph idx="6" type="title"/>
          </p:nvPr>
        </p:nvSpPr>
        <p:spPr>
          <a:xfrm>
            <a:off x="6751550" y="16605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" name="Google Shape;46;p28"/>
          <p:cNvSpPr txBox="1"/>
          <p:nvPr>
            <p:ph idx="7" type="title"/>
          </p:nvPr>
        </p:nvSpPr>
        <p:spPr>
          <a:xfrm>
            <a:off x="6751550" y="33942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28"/>
          <p:cNvSpPr txBox="1"/>
          <p:nvPr>
            <p:ph idx="1" type="subTitle"/>
          </p:nvPr>
        </p:nvSpPr>
        <p:spPr>
          <a:xfrm>
            <a:off x="872400" y="2132775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8" name="Google Shape;48;p28"/>
          <p:cNvSpPr txBox="1"/>
          <p:nvPr>
            <p:ph idx="8" type="subTitle"/>
          </p:nvPr>
        </p:nvSpPr>
        <p:spPr>
          <a:xfrm>
            <a:off x="3419275" y="2132775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9" name="Google Shape;49;p28"/>
          <p:cNvSpPr txBox="1"/>
          <p:nvPr>
            <p:ph idx="9" type="subTitle"/>
          </p:nvPr>
        </p:nvSpPr>
        <p:spPr>
          <a:xfrm>
            <a:off x="5966150" y="2132775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0" name="Google Shape;50;p28"/>
          <p:cNvSpPr txBox="1"/>
          <p:nvPr>
            <p:ph idx="13" type="subTitle"/>
          </p:nvPr>
        </p:nvSpPr>
        <p:spPr>
          <a:xfrm>
            <a:off x="872400" y="3866450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1" name="Google Shape;51;p28"/>
          <p:cNvSpPr txBox="1"/>
          <p:nvPr>
            <p:ph idx="14" type="subTitle"/>
          </p:nvPr>
        </p:nvSpPr>
        <p:spPr>
          <a:xfrm>
            <a:off x="3419275" y="3866450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28"/>
          <p:cNvSpPr txBox="1"/>
          <p:nvPr>
            <p:ph idx="15" type="subTitle"/>
          </p:nvPr>
        </p:nvSpPr>
        <p:spPr>
          <a:xfrm>
            <a:off x="5966150" y="3866450"/>
            <a:ext cx="2305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" name="Google Shape;53;p28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28"/>
          <p:cNvCxnSpPr/>
          <p:nvPr/>
        </p:nvCxnSpPr>
        <p:spPr>
          <a:xfrm>
            <a:off x="874663" y="1245475"/>
            <a:ext cx="0" cy="365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28"/>
          <p:cNvCxnSpPr/>
          <p:nvPr/>
        </p:nvCxnSpPr>
        <p:spPr>
          <a:xfrm>
            <a:off x="8269338" y="1231025"/>
            <a:ext cx="0" cy="367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6" name="Google Shape;56;p28"/>
          <p:cNvGrpSpPr/>
          <p:nvPr/>
        </p:nvGrpSpPr>
        <p:grpSpPr>
          <a:xfrm>
            <a:off x="524413" y="1795552"/>
            <a:ext cx="79499" cy="2570886"/>
            <a:chOff x="633788" y="1736777"/>
            <a:chExt cx="79499" cy="2570886"/>
          </a:xfrm>
        </p:grpSpPr>
        <p:grpSp>
          <p:nvGrpSpPr>
            <p:cNvPr id="57" name="Google Shape;57;p28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58" name="Google Shape;58;p28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59" name="Google Shape;59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8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8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" name="Google Shape;63;p28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64" name="Google Shape;64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" name="Google Shape;66;p28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67" name="Google Shape;67;p28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68" name="Google Shape;68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8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8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" name="Google Shape;72;p28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73" name="Google Shape;73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5" name="Google Shape;75;p28"/>
          <p:cNvGrpSpPr/>
          <p:nvPr/>
        </p:nvGrpSpPr>
        <p:grpSpPr>
          <a:xfrm>
            <a:off x="8564413" y="1780602"/>
            <a:ext cx="79499" cy="2570886"/>
            <a:chOff x="633788" y="1736777"/>
            <a:chExt cx="79499" cy="2570886"/>
          </a:xfrm>
        </p:grpSpPr>
        <p:grpSp>
          <p:nvGrpSpPr>
            <p:cNvPr id="76" name="Google Shape;76;p28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77" name="Google Shape;77;p28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78" name="Google Shape;78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8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8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" name="Google Shape;82;p28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83" name="Google Shape;83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5" name="Google Shape;85;p28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86" name="Google Shape;86;p28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87" name="Google Shape;87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8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8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" name="Google Shape;91;p28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92" name="Google Shape;92;p28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8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96" name="Google Shape;96;p29"/>
          <p:cNvSpPr txBox="1"/>
          <p:nvPr>
            <p:ph idx="1" type="subTitle"/>
          </p:nvPr>
        </p:nvSpPr>
        <p:spPr>
          <a:xfrm>
            <a:off x="4922100" y="2541300"/>
            <a:ext cx="29373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2" type="subTitle"/>
          </p:nvPr>
        </p:nvSpPr>
        <p:spPr>
          <a:xfrm>
            <a:off x="1284600" y="2541304"/>
            <a:ext cx="29373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3" type="subTitle"/>
          </p:nvPr>
        </p:nvSpPr>
        <p:spPr>
          <a:xfrm>
            <a:off x="1284600" y="2043850"/>
            <a:ext cx="2937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29"/>
          <p:cNvSpPr txBox="1"/>
          <p:nvPr>
            <p:ph idx="4" type="subTitle"/>
          </p:nvPr>
        </p:nvSpPr>
        <p:spPr>
          <a:xfrm>
            <a:off x="4922100" y="2043850"/>
            <a:ext cx="2937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0" name="Google Shape;100;p29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9"/>
          <p:cNvCxnSpPr/>
          <p:nvPr/>
        </p:nvCxnSpPr>
        <p:spPr>
          <a:xfrm>
            <a:off x="874663" y="1245475"/>
            <a:ext cx="0" cy="365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" name="Google Shape;102;p29"/>
          <p:cNvGrpSpPr/>
          <p:nvPr/>
        </p:nvGrpSpPr>
        <p:grpSpPr>
          <a:xfrm>
            <a:off x="524413" y="1795552"/>
            <a:ext cx="79499" cy="2570886"/>
            <a:chOff x="633788" y="1736777"/>
            <a:chExt cx="79499" cy="2570886"/>
          </a:xfrm>
        </p:grpSpPr>
        <p:grpSp>
          <p:nvGrpSpPr>
            <p:cNvPr id="103" name="Google Shape;103;p29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104" name="Google Shape;104;p29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05" name="Google Shape;105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9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9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109;p29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10" name="Google Shape;110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2" name="Google Shape;112;p29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113" name="Google Shape;113;p29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14" name="Google Shape;114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29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9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" name="Google Shape;118;p29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19" name="Google Shape;119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1" name="Google Shape;121;p29"/>
          <p:cNvCxnSpPr/>
          <p:nvPr/>
        </p:nvCxnSpPr>
        <p:spPr>
          <a:xfrm>
            <a:off x="8269338" y="1231025"/>
            <a:ext cx="0" cy="367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2" name="Google Shape;122;p29"/>
          <p:cNvGrpSpPr/>
          <p:nvPr/>
        </p:nvGrpSpPr>
        <p:grpSpPr>
          <a:xfrm>
            <a:off x="8564413" y="1780602"/>
            <a:ext cx="79499" cy="2570886"/>
            <a:chOff x="633788" y="1736777"/>
            <a:chExt cx="79499" cy="2570886"/>
          </a:xfrm>
        </p:grpSpPr>
        <p:grpSp>
          <p:nvGrpSpPr>
            <p:cNvPr id="123" name="Google Shape;123;p29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124" name="Google Shape;124;p29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25" name="Google Shape;125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29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29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9" name="Google Shape;129;p29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30" name="Google Shape;130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" name="Google Shape;132;p29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133" name="Google Shape;133;p29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34" name="Google Shape;134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9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9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" name="Google Shape;138;p29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39" name="Google Shape;139;p29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9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4851825" y="2074250"/>
            <a:ext cx="30018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2" type="subTitle"/>
          </p:nvPr>
        </p:nvSpPr>
        <p:spPr>
          <a:xfrm>
            <a:off x="1290375" y="2074252"/>
            <a:ext cx="30018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3" type="subTitle"/>
          </p:nvPr>
        </p:nvSpPr>
        <p:spPr>
          <a:xfrm>
            <a:off x="1290375" y="1616225"/>
            <a:ext cx="3001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4" type="subTitle"/>
          </p:nvPr>
        </p:nvSpPr>
        <p:spPr>
          <a:xfrm>
            <a:off x="4851825" y="1616225"/>
            <a:ext cx="3001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5" type="subTitle"/>
          </p:nvPr>
        </p:nvSpPr>
        <p:spPr>
          <a:xfrm>
            <a:off x="4851825" y="3527300"/>
            <a:ext cx="30018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6" type="subTitle"/>
          </p:nvPr>
        </p:nvSpPr>
        <p:spPr>
          <a:xfrm>
            <a:off x="1290375" y="3527300"/>
            <a:ext cx="30018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7" type="subTitle"/>
          </p:nvPr>
        </p:nvSpPr>
        <p:spPr>
          <a:xfrm>
            <a:off x="1290375" y="3069273"/>
            <a:ext cx="3001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8" type="subTitle"/>
          </p:nvPr>
        </p:nvSpPr>
        <p:spPr>
          <a:xfrm>
            <a:off x="4851825" y="3069275"/>
            <a:ext cx="3001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1" name="Google Shape;151;p25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5"/>
          <p:cNvCxnSpPr/>
          <p:nvPr/>
        </p:nvCxnSpPr>
        <p:spPr>
          <a:xfrm>
            <a:off x="874663" y="1245475"/>
            <a:ext cx="0" cy="365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3" name="Google Shape;153;p25"/>
          <p:cNvGrpSpPr/>
          <p:nvPr/>
        </p:nvGrpSpPr>
        <p:grpSpPr>
          <a:xfrm>
            <a:off x="524413" y="1795552"/>
            <a:ext cx="79499" cy="2570886"/>
            <a:chOff x="633788" y="1736777"/>
            <a:chExt cx="79499" cy="2570886"/>
          </a:xfrm>
        </p:grpSpPr>
        <p:grpSp>
          <p:nvGrpSpPr>
            <p:cNvPr id="154" name="Google Shape;154;p25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155" name="Google Shape;155;p25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56" name="Google Shape;156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25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25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0" name="Google Shape;160;p25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61" name="Google Shape;161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3" name="Google Shape;163;p25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164" name="Google Shape;164;p25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65" name="Google Shape;165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25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25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" name="Google Shape;169;p25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70" name="Google Shape;170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72" name="Google Shape;172;p25"/>
          <p:cNvCxnSpPr/>
          <p:nvPr/>
        </p:nvCxnSpPr>
        <p:spPr>
          <a:xfrm>
            <a:off x="8269338" y="1252950"/>
            <a:ext cx="0" cy="365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3" name="Google Shape;173;p25"/>
          <p:cNvGrpSpPr/>
          <p:nvPr/>
        </p:nvGrpSpPr>
        <p:grpSpPr>
          <a:xfrm>
            <a:off x="8564413" y="1780602"/>
            <a:ext cx="79499" cy="2570886"/>
            <a:chOff x="633788" y="1736777"/>
            <a:chExt cx="79499" cy="2570886"/>
          </a:xfrm>
        </p:grpSpPr>
        <p:grpSp>
          <p:nvGrpSpPr>
            <p:cNvPr id="174" name="Google Shape;174;p25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175" name="Google Shape;175;p25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76" name="Google Shape;176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5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5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" name="Google Shape;180;p25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81" name="Google Shape;181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3" name="Google Shape;183;p25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184" name="Google Shape;184;p25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185" name="Google Shape;185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5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5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" name="Google Shape;189;p25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190" name="Google Shape;190;p25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5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2735250" y="576075"/>
            <a:ext cx="3673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4" name="Google Shape;194;p30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/>
          <p:nvPr>
            <p:ph idx="1" type="subTitle"/>
          </p:nvPr>
        </p:nvSpPr>
        <p:spPr>
          <a:xfrm>
            <a:off x="3437850" y="1241375"/>
            <a:ext cx="22683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/>
        </p:nvSpPr>
        <p:spPr>
          <a:xfrm>
            <a:off x="1876050" y="2715163"/>
            <a:ext cx="5391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0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CREDITS:</a:t>
            </a:r>
            <a:r>
              <a:rPr b="0" i="0" lang="es-MX" sz="10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 This presentation template was created by </a:t>
            </a:r>
            <a:r>
              <a:rPr b="1" i="0" lang="es-MX" sz="1000" u="sng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s-MX" sz="10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, including icons by </a:t>
            </a:r>
            <a:r>
              <a:rPr b="1" i="0" lang="es-MX" sz="1000" u="sng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s-MX" sz="10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, infographics &amp; images by </a:t>
            </a:r>
            <a:r>
              <a:rPr b="1" i="0" lang="es-MX" sz="1000" u="sng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s-MX" sz="1000" u="sng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 </a:t>
            </a:r>
            <a:endParaRPr b="0" i="0" sz="1000" u="sng" cap="none" strike="noStrike">
              <a:solidFill>
                <a:schemeClr val="dk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720000" y="445025"/>
            <a:ext cx="403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720000" y="1688000"/>
            <a:ext cx="4031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1" name="Google Shape;201;p24"/>
          <p:cNvSpPr/>
          <p:nvPr>
            <p:ph idx="2" type="pic"/>
          </p:nvPr>
        </p:nvSpPr>
        <p:spPr>
          <a:xfrm>
            <a:off x="5263700" y="535000"/>
            <a:ext cx="2778600" cy="40734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24"/>
          <p:cNvSpPr/>
          <p:nvPr/>
        </p:nvSpPr>
        <p:spPr>
          <a:xfrm>
            <a:off x="209550" y="216750"/>
            <a:ext cx="8724900" cy="4710000"/>
          </a:xfrm>
          <a:prstGeom prst="frame">
            <a:avLst>
              <a:gd fmla="val 455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24"/>
          <p:cNvCxnSpPr/>
          <p:nvPr/>
        </p:nvCxnSpPr>
        <p:spPr>
          <a:xfrm>
            <a:off x="8269338" y="1231025"/>
            <a:ext cx="0" cy="367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4" name="Google Shape;204;p24"/>
          <p:cNvGrpSpPr/>
          <p:nvPr/>
        </p:nvGrpSpPr>
        <p:grpSpPr>
          <a:xfrm>
            <a:off x="8564413" y="1773627"/>
            <a:ext cx="79499" cy="2570886"/>
            <a:chOff x="633788" y="1736777"/>
            <a:chExt cx="79499" cy="2570886"/>
          </a:xfrm>
        </p:grpSpPr>
        <p:grpSp>
          <p:nvGrpSpPr>
            <p:cNvPr id="205" name="Google Shape;205;p24"/>
            <p:cNvGrpSpPr/>
            <p:nvPr/>
          </p:nvGrpSpPr>
          <p:grpSpPr>
            <a:xfrm>
              <a:off x="633788" y="1736777"/>
              <a:ext cx="79449" cy="1208886"/>
              <a:chOff x="633788" y="1509527"/>
              <a:chExt cx="79449" cy="1208886"/>
            </a:xfrm>
          </p:grpSpPr>
          <p:grpSp>
            <p:nvGrpSpPr>
              <p:cNvPr id="206" name="Google Shape;206;p24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207" name="Google Shape;207;p24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4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4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24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" name="Google Shape;211;p24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212" name="Google Shape;212;p24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4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4" name="Google Shape;214;p24"/>
            <p:cNvGrpSpPr/>
            <p:nvPr/>
          </p:nvGrpSpPr>
          <p:grpSpPr>
            <a:xfrm>
              <a:off x="633838" y="3098777"/>
              <a:ext cx="79449" cy="1208886"/>
              <a:chOff x="633788" y="1509527"/>
              <a:chExt cx="79449" cy="1208886"/>
            </a:xfrm>
          </p:grpSpPr>
          <p:grpSp>
            <p:nvGrpSpPr>
              <p:cNvPr id="215" name="Google Shape;215;p24"/>
              <p:cNvGrpSpPr/>
              <p:nvPr/>
            </p:nvGrpSpPr>
            <p:grpSpPr>
              <a:xfrm rot="5400000">
                <a:off x="292491" y="1850824"/>
                <a:ext cx="762043" cy="79449"/>
                <a:chOff x="2934975" y="3350650"/>
                <a:chExt cx="291825" cy="30425"/>
              </a:xfrm>
            </p:grpSpPr>
            <p:sp>
              <p:nvSpPr>
                <p:cNvPr id="216" name="Google Shape;216;p24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4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4"/>
                <p:cNvSpPr/>
                <p:nvPr/>
              </p:nvSpPr>
              <p:spPr>
                <a:xfrm>
                  <a:off x="31097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4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4"/>
                <p:cNvSpPr/>
                <p:nvPr/>
              </p:nvSpPr>
              <p:spPr>
                <a:xfrm>
                  <a:off x="3195625" y="3350650"/>
                  <a:ext cx="31175" cy="30425"/>
                </a:xfrm>
                <a:custGeom>
                  <a:rect b="b" l="l" r="r" t="t"/>
                  <a:pathLst>
                    <a:path extrusionOk="0" h="1217" w="1247">
                      <a:moveTo>
                        <a:pt x="63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38" y="1216"/>
                      </a:cubicBezTo>
                      <a:cubicBezTo>
                        <a:pt x="973" y="1216"/>
                        <a:pt x="1246" y="942"/>
                        <a:pt x="1246" y="608"/>
                      </a:cubicBezTo>
                      <a:cubicBezTo>
                        <a:pt x="1246" y="274"/>
                        <a:pt x="973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" name="Google Shape;220;p24"/>
              <p:cNvGrpSpPr/>
              <p:nvPr/>
            </p:nvGrpSpPr>
            <p:grpSpPr>
              <a:xfrm rot="5400000">
                <a:off x="519707" y="2524883"/>
                <a:ext cx="307611" cy="79449"/>
                <a:chOff x="2934975" y="3350650"/>
                <a:chExt cx="117800" cy="30425"/>
              </a:xfrm>
            </p:grpSpPr>
            <p:sp>
              <p:nvSpPr>
                <p:cNvPr id="221" name="Google Shape;221;p24"/>
                <p:cNvSpPr/>
                <p:nvPr/>
              </p:nvSpPr>
              <p:spPr>
                <a:xfrm>
                  <a:off x="2934975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8" y="0"/>
                      </a:moveTo>
                      <a:cubicBezTo>
                        <a:pt x="244" y="0"/>
                        <a:pt x="0" y="274"/>
                        <a:pt x="0" y="608"/>
                      </a:cubicBezTo>
                      <a:cubicBezTo>
                        <a:pt x="0" y="942"/>
                        <a:pt x="274" y="1216"/>
                        <a:pt x="608" y="1216"/>
                      </a:cubicBezTo>
                      <a:cubicBezTo>
                        <a:pt x="943" y="1216"/>
                        <a:pt x="1216" y="942"/>
                        <a:pt x="1216" y="608"/>
                      </a:cubicBezTo>
                      <a:cubicBezTo>
                        <a:pt x="1216" y="274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24"/>
                <p:cNvSpPr/>
                <p:nvPr/>
              </p:nvSpPr>
              <p:spPr>
                <a:xfrm>
                  <a:off x="3022350" y="3350650"/>
                  <a:ext cx="30425" cy="30425"/>
                </a:xfrm>
                <a:custGeom>
                  <a:rect b="b" l="l" r="r" t="t"/>
                  <a:pathLst>
                    <a:path extrusionOk="0" h="1217" w="1217">
                      <a:moveTo>
                        <a:pt x="609" y="0"/>
                      </a:moveTo>
                      <a:cubicBezTo>
                        <a:pt x="244" y="0"/>
                        <a:pt x="1" y="274"/>
                        <a:pt x="1" y="608"/>
                      </a:cubicBezTo>
                      <a:cubicBezTo>
                        <a:pt x="1" y="942"/>
                        <a:pt x="274" y="1216"/>
                        <a:pt x="609" y="1216"/>
                      </a:cubicBezTo>
                      <a:cubicBezTo>
                        <a:pt x="943" y="1216"/>
                        <a:pt x="1217" y="942"/>
                        <a:pt x="1217" y="608"/>
                      </a:cubicBezTo>
                      <a:cubicBezTo>
                        <a:pt x="1217" y="274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712875" y="445025"/>
            <a:ext cx="771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712875" y="1152475"/>
            <a:ext cx="771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inavisa.gov.py/medicamentos-biologicos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"/>
          <p:cNvSpPr txBox="1"/>
          <p:nvPr>
            <p:ph idx="1" type="subTitle"/>
          </p:nvPr>
        </p:nvSpPr>
        <p:spPr>
          <a:xfrm>
            <a:off x="938250" y="2650884"/>
            <a:ext cx="7267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100"/>
              <a:buFont typeface="Arial"/>
              <a:buNone/>
            </a:pPr>
            <a:r>
              <a:rPr b="1" lang="es-MX" sz="2700"/>
              <a:t>Dr. Raúl Doria</a:t>
            </a:r>
            <a:endParaRPr b="1"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100"/>
              <a:buFont typeface="Arial"/>
              <a:buNone/>
            </a:pPr>
            <a:r>
              <a:rPr b="1" lang="es-MX" sz="2400"/>
              <a:t>DIRECCIÓN GENERAL</a:t>
            </a:r>
            <a:endParaRPr b="1" sz="2400"/>
          </a:p>
        </p:txBody>
      </p:sp>
      <p:cxnSp>
        <p:nvCxnSpPr>
          <p:cNvPr id="486" name="Google Shape;486;p1"/>
          <p:cNvCxnSpPr/>
          <p:nvPr/>
        </p:nvCxnSpPr>
        <p:spPr>
          <a:xfrm>
            <a:off x="209550" y="2619875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1"/>
          <p:cNvCxnSpPr/>
          <p:nvPr/>
        </p:nvCxnSpPr>
        <p:spPr>
          <a:xfrm>
            <a:off x="209550" y="3600450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1"/>
          <p:cNvCxnSpPr/>
          <p:nvPr/>
        </p:nvCxnSpPr>
        <p:spPr>
          <a:xfrm>
            <a:off x="1551925" y="3602130"/>
            <a:ext cx="0" cy="129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1"/>
          <p:cNvCxnSpPr/>
          <p:nvPr/>
        </p:nvCxnSpPr>
        <p:spPr>
          <a:xfrm>
            <a:off x="7592100" y="3600450"/>
            <a:ext cx="0" cy="128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0" name="Google Shape;490;p1"/>
          <p:cNvGrpSpPr/>
          <p:nvPr/>
        </p:nvGrpSpPr>
        <p:grpSpPr>
          <a:xfrm>
            <a:off x="2409572" y="3861878"/>
            <a:ext cx="4324881" cy="762043"/>
            <a:chOff x="1988422" y="3704190"/>
            <a:chExt cx="4324881" cy="762043"/>
          </a:xfrm>
        </p:grpSpPr>
        <p:grpSp>
          <p:nvGrpSpPr>
            <p:cNvPr id="491" name="Google Shape;491;p1"/>
            <p:cNvGrpSpPr/>
            <p:nvPr/>
          </p:nvGrpSpPr>
          <p:grpSpPr>
            <a:xfrm rot="5400000">
              <a:off x="2649178" y="3043433"/>
              <a:ext cx="762043" cy="2083556"/>
              <a:chOff x="2934975" y="2678900"/>
              <a:chExt cx="291825" cy="797900"/>
            </a:xfrm>
          </p:grpSpPr>
          <p:sp>
            <p:nvSpPr>
              <p:cNvPr id="492" name="Google Shape;492;p1"/>
              <p:cNvSpPr/>
              <p:nvPr/>
            </p:nvSpPr>
            <p:spPr>
              <a:xfrm>
                <a:off x="2934975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"/>
              <p:cNvSpPr/>
              <p:nvPr/>
            </p:nvSpPr>
            <p:spPr>
              <a:xfrm>
                <a:off x="2934975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"/>
              <p:cNvSpPr/>
              <p:nvPr/>
            </p:nvSpPr>
            <p:spPr>
              <a:xfrm>
                <a:off x="2934975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"/>
              <p:cNvSpPr/>
              <p:nvPr/>
            </p:nvSpPr>
            <p:spPr>
              <a:xfrm>
                <a:off x="2934975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"/>
              <p:cNvSpPr/>
              <p:nvPr/>
            </p:nvSpPr>
            <p:spPr>
              <a:xfrm>
                <a:off x="2934975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"/>
              <p:cNvSpPr/>
              <p:nvPr/>
            </p:nvSpPr>
            <p:spPr>
              <a:xfrm>
                <a:off x="2934975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"/>
              <p:cNvSpPr/>
              <p:nvPr/>
            </p:nvSpPr>
            <p:spPr>
              <a:xfrm>
                <a:off x="2934975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"/>
              <p:cNvSpPr/>
              <p:nvPr/>
            </p:nvSpPr>
            <p:spPr>
              <a:xfrm>
                <a:off x="2934975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1"/>
            <p:cNvGrpSpPr/>
            <p:nvPr/>
          </p:nvGrpSpPr>
          <p:grpSpPr>
            <a:xfrm rot="5400000">
              <a:off x="4890503" y="3043433"/>
              <a:ext cx="762043" cy="2083556"/>
              <a:chOff x="2934975" y="2678900"/>
              <a:chExt cx="291825" cy="797900"/>
            </a:xfrm>
          </p:grpSpPr>
          <p:sp>
            <p:nvSpPr>
              <p:cNvPr id="533" name="Google Shape;533;p1"/>
              <p:cNvSpPr/>
              <p:nvPr/>
            </p:nvSpPr>
            <p:spPr>
              <a:xfrm>
                <a:off x="2934975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"/>
              <p:cNvSpPr/>
              <p:nvPr/>
            </p:nvSpPr>
            <p:spPr>
              <a:xfrm>
                <a:off x="2934975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"/>
              <p:cNvSpPr/>
              <p:nvPr/>
            </p:nvSpPr>
            <p:spPr>
              <a:xfrm>
                <a:off x="2934975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"/>
              <p:cNvSpPr/>
              <p:nvPr/>
            </p:nvSpPr>
            <p:spPr>
              <a:xfrm>
                <a:off x="2934975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"/>
              <p:cNvSpPr/>
              <p:nvPr/>
            </p:nvSpPr>
            <p:spPr>
              <a:xfrm>
                <a:off x="2934975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"/>
              <p:cNvSpPr/>
              <p:nvPr/>
            </p:nvSpPr>
            <p:spPr>
              <a:xfrm>
                <a:off x="2934975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"/>
              <p:cNvSpPr/>
              <p:nvPr/>
            </p:nvSpPr>
            <p:spPr>
              <a:xfrm>
                <a:off x="2934975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"/>
              <p:cNvSpPr/>
              <p:nvPr/>
            </p:nvSpPr>
            <p:spPr>
              <a:xfrm>
                <a:off x="2934975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73" name="Google Shape;5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254" y="3622634"/>
            <a:ext cx="6236050" cy="12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"/>
          <p:cNvPicPr preferRelativeResize="0"/>
          <p:nvPr/>
        </p:nvPicPr>
        <p:blipFill rotWithShape="1">
          <a:blip r:embed="rId4">
            <a:alphaModFix/>
          </a:blip>
          <a:srcRect b="8530" l="9793" r="9794" t="15100"/>
          <a:stretch/>
        </p:blipFill>
        <p:spPr>
          <a:xfrm>
            <a:off x="6457365" y="3620955"/>
            <a:ext cx="2430144" cy="126439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"/>
          <p:cNvSpPr txBox="1"/>
          <p:nvPr>
            <p:ph type="ctrTitle"/>
          </p:nvPr>
        </p:nvSpPr>
        <p:spPr>
          <a:xfrm>
            <a:off x="713250" y="758778"/>
            <a:ext cx="7717500" cy="18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s-MX" sz="2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Avances en Biosimilares: Estrategias para mejorar el acceso universal a tratamientos</a:t>
            </a:r>
            <a:br>
              <a:rPr b="1" lang="es-MX" sz="2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s-MX" sz="2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Experiencia en terapias oncológicas en el Instituto Nacional del Cáncer</a:t>
            </a:r>
            <a:endParaRPr sz="2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72ba574268_0_1"/>
          <p:cNvSpPr txBox="1"/>
          <p:nvPr>
            <p:ph type="title"/>
          </p:nvPr>
        </p:nvSpPr>
        <p:spPr>
          <a:xfrm>
            <a:off x="713250" y="299850"/>
            <a:ext cx="7717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400">
                <a:latin typeface="Montserrat Medium"/>
                <a:ea typeface="Montserrat Medium"/>
                <a:cs typeface="Montserrat Medium"/>
                <a:sym typeface="Montserrat Medium"/>
              </a:rPr>
              <a:t>Formación y acceso a la información en el uso de biosimilares</a:t>
            </a:r>
            <a:endParaRPr b="1"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78" name="Google Shape;678;g272ba574268_0_1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9" name="Google Shape;679;g272ba574268_0_1"/>
          <p:cNvSpPr/>
          <p:nvPr/>
        </p:nvSpPr>
        <p:spPr>
          <a:xfrm>
            <a:off x="3267526" y="2490063"/>
            <a:ext cx="1322400" cy="13560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272ba574268_0_1"/>
          <p:cNvSpPr/>
          <p:nvPr/>
        </p:nvSpPr>
        <p:spPr>
          <a:xfrm>
            <a:off x="235576" y="2413863"/>
            <a:ext cx="1322400" cy="13560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72ba574268_0_1"/>
          <p:cNvSpPr/>
          <p:nvPr/>
        </p:nvSpPr>
        <p:spPr>
          <a:xfrm>
            <a:off x="6293476" y="2406016"/>
            <a:ext cx="1322400" cy="13560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272ba574268_0_1"/>
          <p:cNvSpPr txBox="1"/>
          <p:nvPr/>
        </p:nvSpPr>
        <p:spPr>
          <a:xfrm>
            <a:off x="511350" y="2831425"/>
            <a:ext cx="11910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77%</a:t>
            </a:r>
            <a:endParaRPr b="1" sz="2600">
              <a:solidFill>
                <a:schemeClr val="lt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683" name="Google Shape;683;g272ba574268_0_1"/>
          <p:cNvSpPr txBox="1"/>
          <p:nvPr/>
        </p:nvSpPr>
        <p:spPr>
          <a:xfrm>
            <a:off x="6587775" y="2823466"/>
            <a:ext cx="11910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94</a:t>
            </a:r>
            <a:r>
              <a:rPr b="1" lang="es-MX" sz="26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%</a:t>
            </a:r>
            <a:endParaRPr b="1" sz="2600">
              <a:solidFill>
                <a:schemeClr val="lt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684" name="Google Shape;684;g272ba574268_0_1"/>
          <p:cNvSpPr txBox="1"/>
          <p:nvPr/>
        </p:nvSpPr>
        <p:spPr>
          <a:xfrm>
            <a:off x="3589900" y="2907525"/>
            <a:ext cx="11910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89</a:t>
            </a:r>
            <a:r>
              <a:rPr b="1" lang="es-MX" sz="26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%</a:t>
            </a:r>
            <a:endParaRPr b="1" sz="2600">
              <a:solidFill>
                <a:schemeClr val="lt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685" name="Google Shape;685;g272ba574268_0_1"/>
          <p:cNvSpPr/>
          <p:nvPr/>
        </p:nvSpPr>
        <p:spPr>
          <a:xfrm>
            <a:off x="7483827" y="2513850"/>
            <a:ext cx="1322400" cy="1356900"/>
          </a:xfrm>
          <a:prstGeom prst="rect">
            <a:avLst/>
          </a:prstGeom>
          <a:solidFill>
            <a:srgbClr val="CACBD0">
              <a:alpha val="89020"/>
            </a:srgbClr>
          </a:solidFill>
          <a:ln cap="flat" cmpd="sng" w="25400">
            <a:solidFill>
              <a:srgbClr val="CACBD0">
                <a:alpha val="8902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g272ba574268_0_1"/>
          <p:cNvGrpSpPr/>
          <p:nvPr/>
        </p:nvGrpSpPr>
        <p:grpSpPr>
          <a:xfrm>
            <a:off x="1763532" y="2336854"/>
            <a:ext cx="4474027" cy="1374069"/>
            <a:chOff x="1166462" y="234577"/>
            <a:chExt cx="4454427" cy="1132599"/>
          </a:xfrm>
        </p:grpSpPr>
        <p:sp>
          <p:nvSpPr>
            <p:cNvPr id="687" name="Google Shape;687;g272ba574268_0_1"/>
            <p:cNvSpPr/>
            <p:nvPr/>
          </p:nvSpPr>
          <p:spPr>
            <a:xfrm>
              <a:off x="1166462" y="362775"/>
              <a:ext cx="1505700" cy="1004400"/>
            </a:xfrm>
            <a:prstGeom prst="rect">
              <a:avLst/>
            </a:prstGeom>
            <a:solidFill>
              <a:srgbClr val="CACBD0">
                <a:alpha val="89020"/>
              </a:srgbClr>
            </a:solidFill>
            <a:ln cap="flat" cmpd="sng" w="25400">
              <a:solidFill>
                <a:srgbClr val="CACBD0">
                  <a:alpha val="8902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72ba574268_0_1"/>
            <p:cNvSpPr txBox="1"/>
            <p:nvPr/>
          </p:nvSpPr>
          <p:spPr>
            <a:xfrm>
              <a:off x="1312171" y="306364"/>
              <a:ext cx="14091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225" lIns="0" spcFirstLastPara="1" rIns="78225" wrap="square" tIns="7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latin typeface="Montserrat Medium"/>
                  <a:ea typeface="Montserrat Medium"/>
                  <a:cs typeface="Montserrat Medium"/>
                  <a:sym typeface="Montserrat Medium"/>
                </a:rPr>
                <a:t>Se consideró muy familiarizado con el concepto de Biosimilare</a:t>
              </a:r>
              <a:r>
                <a:rPr b="0" i="0" lang="es-MX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</a:t>
              </a:r>
              <a:endParaRPr b="0" i="0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89" name="Google Shape;689;g272ba574268_0_1"/>
            <p:cNvSpPr/>
            <p:nvPr/>
          </p:nvSpPr>
          <p:spPr>
            <a:xfrm>
              <a:off x="3968189" y="291346"/>
              <a:ext cx="1652700" cy="1004400"/>
            </a:xfrm>
            <a:prstGeom prst="rect">
              <a:avLst/>
            </a:prstGeom>
            <a:solidFill>
              <a:srgbClr val="CACBD0">
                <a:alpha val="89020"/>
              </a:srgbClr>
            </a:solidFill>
            <a:ln cap="flat" cmpd="sng" w="25400">
              <a:solidFill>
                <a:srgbClr val="CACBD0">
                  <a:alpha val="8902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272ba574268_0_1"/>
            <p:cNvSpPr txBox="1"/>
            <p:nvPr/>
          </p:nvSpPr>
          <p:spPr>
            <a:xfrm>
              <a:off x="4041686" y="234577"/>
              <a:ext cx="15057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225" lIns="0" spcFirstLastPara="1" rIns="78225" wrap="square" tIns="7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11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Afirmó que cuenta con formación/ capacitación sobre las particularidades de los Biosimilares</a:t>
              </a:r>
              <a:endParaRPr b="0" i="0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691" name="Google Shape;691;g272ba574268_0_1"/>
          <p:cNvSpPr txBox="1"/>
          <p:nvPr/>
        </p:nvSpPr>
        <p:spPr>
          <a:xfrm>
            <a:off x="7512859" y="2436159"/>
            <a:ext cx="13779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100" lIns="0" spcFirstLastPara="1" rIns="71100" wrap="square" tIns="711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Considera útil para su práctica clínica contar con información sobre las aprobaciones y capacitaciones de Biosimilares de DINAVISA</a:t>
            </a:r>
            <a:r>
              <a:rPr lang="es-MX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72ba574268_0_1"/>
          <p:cNvSpPr txBox="1"/>
          <p:nvPr/>
        </p:nvSpPr>
        <p:spPr>
          <a:xfrm>
            <a:off x="1361850" y="4212550"/>
            <a:ext cx="6420300" cy="572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79%</a:t>
            </a:r>
            <a:r>
              <a:rPr b="0" i="0" lang="es-MX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declaró que emplea como fuente de información los informes de otras agencias internacionales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e1f88f54c7_0_2"/>
          <p:cNvSpPr txBox="1"/>
          <p:nvPr>
            <p:ph type="title"/>
          </p:nvPr>
        </p:nvSpPr>
        <p:spPr>
          <a:xfrm>
            <a:off x="713250" y="299850"/>
            <a:ext cx="7717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400">
                <a:latin typeface="Montserrat Medium"/>
                <a:ea typeface="Montserrat Medium"/>
                <a:cs typeface="Montserrat Medium"/>
                <a:sym typeface="Montserrat Medium"/>
              </a:rPr>
              <a:t>Formación y acceso a la información en el uso de biosimilares</a:t>
            </a:r>
            <a:endParaRPr b="1"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98" name="Google Shape;698;g2e1f88f54c7_0_2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99" name="Google Shape;699;g2e1f88f54c7_0_2"/>
          <p:cNvGrpSpPr/>
          <p:nvPr/>
        </p:nvGrpSpPr>
        <p:grpSpPr>
          <a:xfrm>
            <a:off x="3342747" y="1331200"/>
            <a:ext cx="5190042" cy="1558636"/>
            <a:chOff x="2657329" y="404140"/>
            <a:chExt cx="4671505" cy="1405950"/>
          </a:xfrm>
        </p:grpSpPr>
        <p:sp>
          <p:nvSpPr>
            <p:cNvPr id="700" name="Google Shape;700;g2e1f88f54c7_0_2"/>
            <p:cNvSpPr txBox="1"/>
            <p:nvPr/>
          </p:nvSpPr>
          <p:spPr>
            <a:xfrm>
              <a:off x="2657329" y="551154"/>
              <a:ext cx="7098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s-MX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89%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2e1f88f54c7_0_2"/>
            <p:cNvSpPr/>
            <p:nvPr/>
          </p:nvSpPr>
          <p:spPr>
            <a:xfrm>
              <a:off x="5823104" y="805690"/>
              <a:ext cx="1505700" cy="1004400"/>
            </a:xfrm>
            <a:prstGeom prst="rect">
              <a:avLst/>
            </a:prstGeom>
            <a:solidFill>
              <a:srgbClr val="CACBD0">
                <a:alpha val="89020"/>
              </a:srgbClr>
            </a:solidFill>
            <a:ln cap="flat" cmpd="sng" w="25400">
              <a:solidFill>
                <a:srgbClr val="CACBD0">
                  <a:alpha val="8902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e1f88f54c7_0_2"/>
            <p:cNvSpPr txBox="1"/>
            <p:nvPr/>
          </p:nvSpPr>
          <p:spPr>
            <a:xfrm>
              <a:off x="6064034" y="805690"/>
              <a:ext cx="12648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225" lIns="0" spcFirstLastPara="1" rIns="78225" wrap="square" tIns="7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11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 ha tenido acceso a informes aprobatorios de DINAVISA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2e1f88f54c7_0_2"/>
            <p:cNvSpPr/>
            <p:nvPr/>
          </p:nvSpPr>
          <p:spPr>
            <a:xfrm>
              <a:off x="5020003" y="404140"/>
              <a:ext cx="1003800" cy="1003800"/>
            </a:xfrm>
            <a:prstGeom prst="ellipse">
              <a:avLst/>
            </a:prstGeom>
            <a:solidFill>
              <a:srgbClr val="072457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2e1f88f54c7_0_2"/>
            <p:cNvSpPr txBox="1"/>
            <p:nvPr/>
          </p:nvSpPr>
          <p:spPr>
            <a:xfrm>
              <a:off x="5167017" y="551154"/>
              <a:ext cx="7098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s-MX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68%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g2e1f88f54c7_0_2"/>
          <p:cNvGrpSpPr/>
          <p:nvPr/>
        </p:nvGrpSpPr>
        <p:grpSpPr>
          <a:xfrm>
            <a:off x="823365" y="2990016"/>
            <a:ext cx="5249405" cy="1531559"/>
            <a:chOff x="682" y="589306"/>
            <a:chExt cx="5249405" cy="1531559"/>
          </a:xfrm>
        </p:grpSpPr>
        <p:sp>
          <p:nvSpPr>
            <p:cNvPr id="706" name="Google Shape;706;g2e1f88f54c7_0_2"/>
            <p:cNvSpPr/>
            <p:nvPr/>
          </p:nvSpPr>
          <p:spPr>
            <a:xfrm>
              <a:off x="875592" y="1026762"/>
              <a:ext cx="1640400" cy="1094100"/>
            </a:xfrm>
            <a:prstGeom prst="rect">
              <a:avLst/>
            </a:prstGeom>
            <a:solidFill>
              <a:srgbClr val="CACBD0">
                <a:alpha val="89020"/>
              </a:srgbClr>
            </a:solidFill>
            <a:ln cap="flat" cmpd="sng" w="25400">
              <a:solidFill>
                <a:srgbClr val="CACBD0">
                  <a:alpha val="8902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2e1f88f54c7_0_2"/>
            <p:cNvSpPr txBox="1"/>
            <p:nvPr/>
          </p:nvSpPr>
          <p:spPr>
            <a:xfrm>
              <a:off x="1138065" y="1026762"/>
              <a:ext cx="13779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1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 consideró como Bastante informado para respaldar uso y prescribir Biosimilares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2e1f88f54c7_0_2"/>
            <p:cNvSpPr/>
            <p:nvPr/>
          </p:nvSpPr>
          <p:spPr>
            <a:xfrm>
              <a:off x="682" y="589306"/>
              <a:ext cx="1093500" cy="1093500"/>
            </a:xfrm>
            <a:prstGeom prst="ellipse">
              <a:avLst/>
            </a:prstGeom>
            <a:solidFill>
              <a:srgbClr val="072457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2e1f88f54c7_0_2"/>
            <p:cNvSpPr txBox="1"/>
            <p:nvPr/>
          </p:nvSpPr>
          <p:spPr>
            <a:xfrm>
              <a:off x="160841" y="749465"/>
              <a:ext cx="7734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s-MX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63%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e1f88f54c7_0_2"/>
            <p:cNvSpPr/>
            <p:nvPr/>
          </p:nvSpPr>
          <p:spPr>
            <a:xfrm>
              <a:off x="3609687" y="1026762"/>
              <a:ext cx="1640400" cy="1094100"/>
            </a:xfrm>
            <a:prstGeom prst="rect">
              <a:avLst/>
            </a:prstGeom>
            <a:solidFill>
              <a:srgbClr val="CACBD0">
                <a:alpha val="89020"/>
              </a:srgbClr>
            </a:solidFill>
            <a:ln cap="flat" cmpd="sng" w="25400">
              <a:solidFill>
                <a:srgbClr val="CACBD0">
                  <a:alpha val="8902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2e1f88f54c7_0_2"/>
            <p:cNvSpPr txBox="1"/>
            <p:nvPr/>
          </p:nvSpPr>
          <p:spPr>
            <a:xfrm>
              <a:off x="3872167" y="1026765"/>
              <a:ext cx="13779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1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Afirma tener conocimiento de criterios que utilizan las agencias regulatorias para la aprobación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e1f88f54c7_0_2"/>
            <p:cNvSpPr/>
            <p:nvPr/>
          </p:nvSpPr>
          <p:spPr>
            <a:xfrm>
              <a:off x="2734777" y="589306"/>
              <a:ext cx="1093500" cy="1093500"/>
            </a:xfrm>
            <a:prstGeom prst="ellipse">
              <a:avLst/>
            </a:prstGeom>
            <a:solidFill>
              <a:srgbClr val="072457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2e1f88f54c7_0_2"/>
            <p:cNvSpPr txBox="1"/>
            <p:nvPr/>
          </p:nvSpPr>
          <p:spPr>
            <a:xfrm>
              <a:off x="2894936" y="749465"/>
              <a:ext cx="7734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s-MX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e0ea731d63_0_32"/>
          <p:cNvSpPr txBox="1"/>
          <p:nvPr>
            <p:ph idx="4" type="subTitle"/>
          </p:nvPr>
        </p:nvSpPr>
        <p:spPr>
          <a:xfrm>
            <a:off x="4623675" y="636725"/>
            <a:ext cx="41721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13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 respecto a la afirmación:</a:t>
            </a:r>
            <a:endParaRPr b="1" sz="130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13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"Un biosimilar puede ser </a:t>
            </a:r>
            <a:r>
              <a:rPr b="1" lang="es-MX" sz="1300" u="sng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menos seguro </a:t>
            </a:r>
            <a:r>
              <a:rPr b="1" lang="es-MX" sz="13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 su producto biológico original porque es aprobado mediante una vía abreviada por las autoridades reguladoras en general”: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9" name="Google Shape;719;g2e0ea731d63_0_32"/>
          <p:cNvSpPr txBox="1"/>
          <p:nvPr>
            <p:ph type="title"/>
          </p:nvPr>
        </p:nvSpPr>
        <p:spPr>
          <a:xfrm>
            <a:off x="713250" y="216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 sz="2400">
                <a:latin typeface="Montserrat Medium"/>
                <a:ea typeface="Montserrat Medium"/>
                <a:cs typeface="Montserrat Medium"/>
                <a:sym typeface="Montserrat Medium"/>
              </a:rPr>
              <a:t>Resultados</a:t>
            </a:r>
            <a:r>
              <a:rPr lang="es-MX" sz="2400"/>
              <a:t> </a:t>
            </a:r>
            <a:endParaRPr sz="2400"/>
          </a:p>
        </p:txBody>
      </p:sp>
      <p:sp>
        <p:nvSpPr>
          <p:cNvPr id="720" name="Google Shape;720;g2e0ea731d63_0_32"/>
          <p:cNvSpPr txBox="1"/>
          <p:nvPr>
            <p:ph idx="3" type="subTitle"/>
          </p:nvPr>
        </p:nvSpPr>
        <p:spPr>
          <a:xfrm>
            <a:off x="793450" y="976625"/>
            <a:ext cx="3474600" cy="7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13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Criterios adecuados para la aprobación de medicamentos biosimilares según los participantes:</a:t>
            </a:r>
            <a:endParaRPr sz="2000"/>
          </a:p>
        </p:txBody>
      </p:sp>
      <p:grpSp>
        <p:nvGrpSpPr>
          <p:cNvPr id="721" name="Google Shape;721;g2e0ea731d63_0_32"/>
          <p:cNvGrpSpPr/>
          <p:nvPr/>
        </p:nvGrpSpPr>
        <p:grpSpPr>
          <a:xfrm>
            <a:off x="273582" y="1769522"/>
            <a:ext cx="4390983" cy="2286394"/>
            <a:chOff x="396713" y="1941300"/>
            <a:chExt cx="4268063" cy="2134024"/>
          </a:xfrm>
        </p:grpSpPr>
        <p:pic>
          <p:nvPicPr>
            <p:cNvPr descr="Gráfico de respuestas de formularios. Título de la pregunta: 7. ¿Cuáles cree usted que serían criterios adecuados para la aprobación de medicamentos biosimilares?&#10;. Número de respuestas: 35 respuestas." id="722" name="Google Shape;722;g2e0ea731d63_0_32" title="7. ¿Cuáles cree usted que serían criterios adecuados para la aprobación de medicamentos biosimilares?&#10;"/>
            <p:cNvPicPr preferRelativeResize="0"/>
            <p:nvPr/>
          </p:nvPicPr>
          <p:blipFill rotWithShape="1">
            <a:blip r:embed="rId3">
              <a:alphaModFix/>
            </a:blip>
            <a:srcRect b="7560" l="19356" r="53865" t="33410"/>
            <a:stretch/>
          </p:blipFill>
          <p:spPr>
            <a:xfrm>
              <a:off x="396713" y="1941300"/>
              <a:ext cx="2134026" cy="213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áfico de respuestas de formularios. Título de la pregunta: 7. ¿Cuáles cree usted que serían criterios adecuados para la aprobación de medicamentos biosimilares?&#10;. Número de respuestas: 35 respuestas." id="723" name="Google Shape;723;g2e0ea731d63_0_32" title="7. ¿Cuáles cree usted que serían criterios adecuados para la aprobación de medicamentos biosimilares?&#10;"/>
            <p:cNvPicPr preferRelativeResize="0"/>
            <p:nvPr/>
          </p:nvPicPr>
          <p:blipFill rotWithShape="1">
            <a:blip r:embed="rId3">
              <a:alphaModFix/>
            </a:blip>
            <a:srcRect b="10501" l="61409" r="4369" t="32303"/>
            <a:stretch/>
          </p:blipFill>
          <p:spPr>
            <a:xfrm>
              <a:off x="2530750" y="2199364"/>
              <a:ext cx="2134026" cy="161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4" name="Google Shape;724;g2e0ea731d63_0_32"/>
          <p:cNvSpPr txBox="1"/>
          <p:nvPr>
            <p:ph idx="3" type="subTitle"/>
          </p:nvPr>
        </p:nvSpPr>
        <p:spPr>
          <a:xfrm>
            <a:off x="354675" y="4053850"/>
            <a:ext cx="4076400" cy="558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13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69% contestó de manera acertada que todos los estudios mencionados son necesarios</a:t>
            </a:r>
            <a:endParaRPr sz="2000"/>
          </a:p>
        </p:txBody>
      </p:sp>
      <p:pic>
        <p:nvPicPr>
          <p:cNvPr descr="Gráfico de respuestas de formularios. Título de la pregunta: 8. Con respecto a la siguiente afirmación:&#10;&#10;&#10;&quot;Un biosimilar puede ser menos seguro que su producto biológico original porque es aprobado mediante una vía abreviada por las autoridades reguladoras en general&quot;,&#10;&#10;&#10;usted considera que:&#10;. Número de respuestas: 35 respuestas." id="725" name="Google Shape;725;g2e0ea731d63_0_32" title="8. Con respecto a la siguiente afirmación:&#10;&#10;&#10;&quot;Un biosimilar puede ser menos seguro que su producto biológico original porque es aprobado mediante una vía abreviada por las autoridades reguladoras en general&quot;,&#10;&#10;&#10;usted considera que:&#10;"/>
          <p:cNvPicPr preferRelativeResize="0"/>
          <p:nvPr/>
        </p:nvPicPr>
        <p:blipFill rotWithShape="1">
          <a:blip r:embed="rId4">
            <a:alphaModFix/>
          </a:blip>
          <a:srcRect b="7094" l="19282" r="54172" t="33082"/>
          <a:stretch/>
        </p:blipFill>
        <p:spPr>
          <a:xfrm>
            <a:off x="4988325" y="1718200"/>
            <a:ext cx="2336850" cy="2389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uestas de formularios. Título de la pregunta: 8. Con respecto a la siguiente afirmación:&#10;&#10;&#10;&quot;Un biosimilar puede ser menos seguro que su producto biológico original porque es aprobado mediante una vía abreviada por las autoridades reguladoras en general&quot;,&#10;&#10;&#10;usted considera que:&#10;. Número de respuestas: 35 respuestas." id="726" name="Google Shape;726;g2e0ea731d63_0_32" title="8. Con respecto a la siguiente afirmación:&#10;&#10;&#10;&quot;Un biosimilar puede ser menos seguro que su producto biológico original porque es aprobado mediante una vía abreviada por las autoridades reguladoras en general&quot;,&#10;&#10;&#10;usted considera que:&#10;"/>
          <p:cNvPicPr preferRelativeResize="0"/>
          <p:nvPr/>
        </p:nvPicPr>
        <p:blipFill rotWithShape="1">
          <a:blip r:embed="rId4">
            <a:alphaModFix/>
          </a:blip>
          <a:srcRect b="41799" l="62000" r="17741" t="34124"/>
          <a:stretch/>
        </p:blipFill>
        <p:spPr>
          <a:xfrm>
            <a:off x="7325175" y="2516337"/>
            <a:ext cx="1470602" cy="792776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2e0ea731d63_0_32"/>
          <p:cNvSpPr txBox="1"/>
          <p:nvPr>
            <p:ph idx="3" type="subTitle"/>
          </p:nvPr>
        </p:nvSpPr>
        <p:spPr>
          <a:xfrm>
            <a:off x="4671525" y="4146250"/>
            <a:ext cx="4076400" cy="374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13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57% está en desacuerdo con la afirmación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9"/>
          <p:cNvSpPr txBox="1"/>
          <p:nvPr>
            <p:ph type="title"/>
          </p:nvPr>
        </p:nvSpPr>
        <p:spPr>
          <a:xfrm>
            <a:off x="713250" y="3903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>
                <a:latin typeface="Montserrat"/>
                <a:ea typeface="Montserrat"/>
                <a:cs typeface="Montserrat"/>
                <a:sym typeface="Montserrat"/>
              </a:rPr>
              <a:t>Experiencia de uso biosimilares</a:t>
            </a:r>
            <a:endParaRPr/>
          </a:p>
        </p:txBody>
      </p:sp>
      <p:cxnSp>
        <p:nvCxnSpPr>
          <p:cNvPr id="733" name="Google Shape;733;p19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34" name="Google Shape;734;p19"/>
          <p:cNvGrpSpPr/>
          <p:nvPr/>
        </p:nvGrpSpPr>
        <p:grpSpPr>
          <a:xfrm>
            <a:off x="432215" y="1231013"/>
            <a:ext cx="7998610" cy="3620680"/>
            <a:chOff x="0" y="0"/>
            <a:chExt cx="7998610" cy="3620680"/>
          </a:xfrm>
        </p:grpSpPr>
        <p:sp>
          <p:nvSpPr>
            <p:cNvPr id="735" name="Google Shape;735;p19"/>
            <p:cNvSpPr/>
            <p:nvPr/>
          </p:nvSpPr>
          <p:spPr>
            <a:xfrm>
              <a:off x="0" y="0"/>
              <a:ext cx="3620680" cy="362068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0000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1810340" y="0"/>
              <a:ext cx="6188195" cy="362068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9"/>
            <p:cNvSpPr txBox="1"/>
            <p:nvPr/>
          </p:nvSpPr>
          <p:spPr>
            <a:xfrm>
              <a:off x="1810340" y="0"/>
              <a:ext cx="3094097" cy="1086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97%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633620" y="1086206"/>
              <a:ext cx="2353439" cy="2353439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E06666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1810340" y="1086206"/>
              <a:ext cx="6188195" cy="2353439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 txBox="1"/>
            <p:nvPr/>
          </p:nvSpPr>
          <p:spPr>
            <a:xfrm>
              <a:off x="1810340" y="1086206"/>
              <a:ext cx="3094097" cy="108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92%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1267238" y="2172409"/>
              <a:ext cx="1086202" cy="108620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4CCCC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1810340" y="2172409"/>
              <a:ext cx="6188195" cy="1086202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 txBox="1"/>
            <p:nvPr/>
          </p:nvSpPr>
          <p:spPr>
            <a:xfrm>
              <a:off x="1810340" y="2172409"/>
              <a:ext cx="3094097" cy="108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94%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4904437" y="0"/>
              <a:ext cx="3094097" cy="1086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 txBox="1"/>
            <p:nvPr/>
          </p:nvSpPr>
          <p:spPr>
            <a:xfrm>
              <a:off x="4530810" y="12"/>
              <a:ext cx="34677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Buena/muy buena experiencia con Biosimilares en su práctica clínica</a:t>
              </a:r>
              <a:endParaRPr b="0" i="0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4904437" y="1086206"/>
              <a:ext cx="3094097" cy="108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 txBox="1"/>
            <p:nvPr/>
          </p:nvSpPr>
          <p:spPr>
            <a:xfrm>
              <a:off x="4458610" y="1086212"/>
              <a:ext cx="35400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825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Montserrat Medium"/>
                <a:buChar char="•"/>
              </a:pPr>
              <a:r>
                <a:rPr b="0" i="0" lang="es-MX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Considera que permiten un mayor acceso a los tratamientos biológicos, amplían las opciones y </a:t>
              </a:r>
              <a:r>
                <a:rPr lang="es-MX" sz="1700">
                  <a:latin typeface="Montserrat Medium"/>
                  <a:ea typeface="Montserrat Medium"/>
                  <a:cs typeface="Montserrat Medium"/>
                  <a:sym typeface="Montserrat Medium"/>
                </a:rPr>
                <a:t>proporcionan</a:t>
              </a:r>
              <a:r>
                <a:rPr b="0" i="0" lang="es-MX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ahorros al sistema </a:t>
              </a:r>
              <a:endParaRPr b="0" i="0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4904437" y="2172409"/>
              <a:ext cx="3094097" cy="108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 txBox="1"/>
            <p:nvPr/>
          </p:nvSpPr>
          <p:spPr>
            <a:xfrm>
              <a:off x="4458535" y="2172412"/>
              <a:ext cx="35400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952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Montserrat Medium"/>
                <a:buChar char="•"/>
              </a:pPr>
              <a:r>
                <a:rPr b="0" i="0" lang="es-MX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Consideraría cambiar a un paciente a un biosimilar como una alternativa efectiva a un tratamiento similar </a:t>
              </a:r>
              <a:endParaRPr b="0" i="0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4" name="Google Shape;754;p20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5" name="Google Shape;755;p20"/>
          <p:cNvSpPr txBox="1"/>
          <p:nvPr>
            <p:ph type="title"/>
          </p:nvPr>
        </p:nvSpPr>
        <p:spPr>
          <a:xfrm>
            <a:off x="713250" y="3529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>
                <a:latin typeface="Montserrat"/>
                <a:ea typeface="Montserrat"/>
                <a:cs typeface="Montserrat"/>
                <a:sym typeface="Montserrat"/>
              </a:rPr>
              <a:t>Experiencia de uso biosimilares</a:t>
            </a:r>
            <a:endParaRPr/>
          </a:p>
        </p:txBody>
      </p:sp>
      <p:grpSp>
        <p:nvGrpSpPr>
          <p:cNvPr id="756" name="Google Shape;756;p20"/>
          <p:cNvGrpSpPr/>
          <p:nvPr/>
        </p:nvGrpSpPr>
        <p:grpSpPr>
          <a:xfrm>
            <a:off x="432215" y="1231013"/>
            <a:ext cx="7998637" cy="3620700"/>
            <a:chOff x="0" y="0"/>
            <a:chExt cx="7998637" cy="3620700"/>
          </a:xfrm>
        </p:grpSpPr>
        <p:sp>
          <p:nvSpPr>
            <p:cNvPr id="757" name="Google Shape;757;p20"/>
            <p:cNvSpPr/>
            <p:nvPr/>
          </p:nvSpPr>
          <p:spPr>
            <a:xfrm>
              <a:off x="0" y="0"/>
              <a:ext cx="3620700" cy="36207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0000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810340" y="0"/>
              <a:ext cx="6188100" cy="36207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0"/>
            <p:cNvSpPr txBox="1"/>
            <p:nvPr/>
          </p:nvSpPr>
          <p:spPr>
            <a:xfrm>
              <a:off x="1810340" y="0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89%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633620" y="1086206"/>
              <a:ext cx="2353500" cy="23535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E06666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1810340" y="1086206"/>
              <a:ext cx="6188100" cy="23535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0"/>
            <p:cNvSpPr txBox="1"/>
            <p:nvPr/>
          </p:nvSpPr>
          <p:spPr>
            <a:xfrm>
              <a:off x="1810340" y="1086206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267238" y="2172409"/>
              <a:ext cx="1086300" cy="10863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4CCCC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1810340" y="2172409"/>
              <a:ext cx="6188100" cy="10863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 cap="flat" cmpd="sng" w="25400">
              <a:solidFill>
                <a:srgbClr val="0724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0"/>
            <p:cNvSpPr txBox="1"/>
            <p:nvPr/>
          </p:nvSpPr>
          <p:spPr>
            <a:xfrm>
              <a:off x="1810340" y="2172409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rPr b="0" i="0" lang="es-MX" sz="5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46%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4904437" y="0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0"/>
            <p:cNvSpPr txBox="1"/>
            <p:nvPr/>
          </p:nvSpPr>
          <p:spPr>
            <a:xfrm>
              <a:off x="4904437" y="0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825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 Medium"/>
                <a:buChar char="•"/>
              </a:pPr>
              <a:r>
                <a:rPr b="0" i="0" lang="es-MX" sz="13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Cree que la tendencia en el uso de Ac Mab en la práctica habitual va en aumento y se utilizarán cada vez más</a:t>
              </a:r>
              <a:endParaRPr b="0" i="0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4904437" y="1086206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0"/>
            <p:cNvSpPr txBox="1"/>
            <p:nvPr/>
          </p:nvSpPr>
          <p:spPr>
            <a:xfrm>
              <a:off x="4904437" y="1086206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825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 Medium"/>
                <a:buChar char="•"/>
              </a:pPr>
              <a:r>
                <a:rPr b="0" i="0" lang="es-MX" sz="13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Considera que los pacientes no cuentan con información suficiente sobre Biosimilares</a:t>
              </a:r>
              <a:endParaRPr b="0" i="0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4904437" y="2172409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 txBox="1"/>
            <p:nvPr/>
          </p:nvSpPr>
          <p:spPr>
            <a:xfrm>
              <a:off x="4904437" y="2172409"/>
              <a:ext cx="3094200" cy="1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825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Montserrat Medium"/>
                <a:buChar char="•"/>
              </a:pPr>
              <a:r>
                <a:rPr b="0" i="0" lang="es-MX" sz="13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Nunca utiliza/ desconoce el sistema de farmacovigilancia de la autoridad regulatoria nacional para efectos adversos</a:t>
              </a:r>
              <a:endParaRPr b="0" i="0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1"/>
          <p:cNvSpPr txBox="1"/>
          <p:nvPr/>
        </p:nvSpPr>
        <p:spPr>
          <a:xfrm>
            <a:off x="430325" y="1253025"/>
            <a:ext cx="296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Nivel de acuerdo con respecto a la intercambiabilidad de biosimilares</a:t>
            </a:r>
            <a:endParaRPr b="1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21"/>
          <p:cNvSpPr txBox="1"/>
          <p:nvPr>
            <p:ph type="title"/>
          </p:nvPr>
        </p:nvSpPr>
        <p:spPr>
          <a:xfrm>
            <a:off x="27300" y="477800"/>
            <a:ext cx="908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 sz="3400">
                <a:latin typeface="Montserrat"/>
                <a:ea typeface="Montserrat"/>
                <a:cs typeface="Montserrat"/>
                <a:sym typeface="Montserrat"/>
              </a:rPr>
              <a:t>Experiencia con la intercambiabilidad </a:t>
            </a:r>
            <a:endParaRPr sz="3400"/>
          </a:p>
        </p:txBody>
      </p:sp>
      <p:cxnSp>
        <p:nvCxnSpPr>
          <p:cNvPr id="778" name="Google Shape;778;p21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áfico de respuestas de formularios. Título de la pregunta: 14. Teniendo en cuenta que la intercambiabilidad es reemplazo entre el original comparador y un biosimilar o entre distintos biosimilares entre sí para una misma indicación y en un mismo paciente, ¿Cuál es su nivel de acuerdo con respecto a la intercambiabilidad de biosimilares?&#10;. Número de respuestas: 35 respuestas." id="779" name="Google Shape;779;p21"/>
          <p:cNvPicPr preferRelativeResize="0"/>
          <p:nvPr/>
        </p:nvPicPr>
        <p:blipFill rotWithShape="1">
          <a:blip r:embed="rId3">
            <a:alphaModFix/>
          </a:blip>
          <a:srcRect b="10064" l="20706" r="54587" t="33899"/>
          <a:stretch/>
        </p:blipFill>
        <p:spPr>
          <a:xfrm>
            <a:off x="831028" y="1696463"/>
            <a:ext cx="1998294" cy="2055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uestas de formularios. Título de la pregunta: 14. Teniendo en cuenta que la intercambiabilidad es reemplazo entre el original comparador y un biosimilar o entre distintos biosimilares entre sí para una misma indicación y en un mismo paciente, ¿Cuál es su nivel de acuerdo con respecto a la intercambiabilidad de biosimilares?&#10;. Número de respuestas: 35 respuestas." id="780" name="Google Shape;780;p21"/>
          <p:cNvPicPr preferRelativeResize="0"/>
          <p:nvPr/>
        </p:nvPicPr>
        <p:blipFill rotWithShape="1">
          <a:blip r:embed="rId3">
            <a:alphaModFix/>
          </a:blip>
          <a:srcRect b="32954" l="62097" r="7800" t="33899"/>
          <a:stretch/>
        </p:blipFill>
        <p:spPr>
          <a:xfrm>
            <a:off x="831028" y="3809766"/>
            <a:ext cx="2162286" cy="107976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21"/>
          <p:cNvSpPr/>
          <p:nvPr/>
        </p:nvSpPr>
        <p:spPr>
          <a:xfrm>
            <a:off x="3165417" y="2876818"/>
            <a:ext cx="4518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2025" y="1379263"/>
            <a:ext cx="4917800" cy="34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e0ea731d63_0_35"/>
          <p:cNvSpPr txBox="1"/>
          <p:nvPr>
            <p:ph idx="4294967295" type="body"/>
          </p:nvPr>
        </p:nvSpPr>
        <p:spPr>
          <a:xfrm>
            <a:off x="816325" y="786075"/>
            <a:ext cx="73410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MX" sz="1600">
                <a:solidFill>
                  <a:srgbClr val="000000"/>
                </a:solidFill>
              </a:rPr>
              <a:t>ENCUESTA DE USO DE Ac Mab BIOSIMILARES 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-MX" sz="1600">
                <a:solidFill>
                  <a:srgbClr val="000000"/>
                </a:solidFill>
              </a:rPr>
              <a:t>Los profesionales encuestados se consideran a la fecha </a:t>
            </a:r>
            <a:r>
              <a:rPr b="1" lang="es-MX" sz="1600">
                <a:solidFill>
                  <a:srgbClr val="000000"/>
                </a:solidFill>
              </a:rPr>
              <a:t>familiarizados con el uso de los Ac Mab biosimilares</a:t>
            </a:r>
            <a:r>
              <a:rPr lang="es-MX" sz="1600">
                <a:solidFill>
                  <a:srgbClr val="000000"/>
                </a:solidFill>
              </a:rPr>
              <a:t>,</a:t>
            </a:r>
            <a:r>
              <a:rPr b="1" lang="es-MX" sz="1600">
                <a:solidFill>
                  <a:srgbClr val="000000"/>
                </a:solidFill>
              </a:rPr>
              <a:t> </a:t>
            </a:r>
            <a:r>
              <a:rPr lang="es-MX" sz="1600">
                <a:solidFill>
                  <a:srgbClr val="000000"/>
                </a:solidFill>
              </a:rPr>
              <a:t>sin embargo reconocen que las fuentes de información provienen de otras agencias reguladoras internacionales o de asistencia a congresos/capacitaciones.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-MX" sz="1600">
                <a:solidFill>
                  <a:srgbClr val="000000"/>
                </a:solidFill>
              </a:rPr>
              <a:t>La mayoría manifiesta la importancia de tener una </a:t>
            </a:r>
            <a:r>
              <a:rPr b="1" lang="es-MX" sz="1600">
                <a:solidFill>
                  <a:srgbClr val="000000"/>
                </a:solidFill>
              </a:rPr>
              <a:t>mejor comunicación con la autoridad reguladora nacional  </a:t>
            </a:r>
            <a:r>
              <a:rPr lang="es-MX" sz="1600">
                <a:solidFill>
                  <a:srgbClr val="000000"/>
                </a:solidFill>
              </a:rPr>
              <a:t>así como información sobre los productos disponibles en el banco de drogas para tener conocimiento sobre la intercambiabilidad entre biosimilares.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-MX" sz="1600">
                <a:solidFill>
                  <a:srgbClr val="000000"/>
                </a:solidFill>
              </a:rPr>
              <a:t>El 92% opina que la inclusión de los biosimilares en nuestro sistema </a:t>
            </a:r>
            <a:r>
              <a:rPr b="1" lang="es-MX" sz="1600">
                <a:solidFill>
                  <a:srgbClr val="000000"/>
                </a:solidFill>
              </a:rPr>
              <a:t>mejora el acceso de los pacientes a medicamentos de alto costo </a:t>
            </a:r>
            <a:r>
              <a:rPr lang="es-MX" sz="1600">
                <a:solidFill>
                  <a:srgbClr val="000000"/>
                </a:solidFill>
              </a:rPr>
              <a:t>y que </a:t>
            </a:r>
            <a:r>
              <a:rPr b="1" lang="es-MX" sz="1600">
                <a:solidFill>
                  <a:srgbClr val="000000"/>
                </a:solidFill>
              </a:rPr>
              <a:t>están de acuerdo en seguir tratando a los pacientes con estos medicamentos.</a:t>
            </a:r>
            <a:endParaRPr b="1"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88" name="Google Shape;788;g2e0ea731d63_0_35"/>
          <p:cNvSpPr txBox="1"/>
          <p:nvPr>
            <p:ph type="title"/>
          </p:nvPr>
        </p:nvSpPr>
        <p:spPr>
          <a:xfrm>
            <a:off x="816325" y="2775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 sz="2400">
                <a:latin typeface="Montserrat Medium"/>
                <a:ea typeface="Montserrat Medium"/>
                <a:cs typeface="Montserrat Medium"/>
                <a:sym typeface="Montserrat Medium"/>
              </a:rPr>
              <a:t>Conclusiones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6"/>
          <p:cNvSpPr txBox="1"/>
          <p:nvPr>
            <p:ph type="title"/>
          </p:nvPr>
        </p:nvSpPr>
        <p:spPr>
          <a:xfrm>
            <a:off x="940063" y="1845700"/>
            <a:ext cx="7263900" cy="14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-MX"/>
              <a:t>Muchas gracias</a:t>
            </a:r>
            <a:endParaRPr/>
          </a:p>
        </p:txBody>
      </p:sp>
      <p:cxnSp>
        <p:nvCxnSpPr>
          <p:cNvPr id="794" name="Google Shape;794;p16"/>
          <p:cNvCxnSpPr/>
          <p:nvPr/>
        </p:nvCxnSpPr>
        <p:spPr>
          <a:xfrm>
            <a:off x="209550" y="3600450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5" name="Google Shape;795;p16"/>
          <p:cNvCxnSpPr/>
          <p:nvPr/>
        </p:nvCxnSpPr>
        <p:spPr>
          <a:xfrm>
            <a:off x="1551925" y="3602130"/>
            <a:ext cx="0" cy="129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6" name="Google Shape;796;p16"/>
          <p:cNvCxnSpPr/>
          <p:nvPr/>
        </p:nvCxnSpPr>
        <p:spPr>
          <a:xfrm>
            <a:off x="7592100" y="3600450"/>
            <a:ext cx="0" cy="128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7" name="Google Shape;797;p16"/>
          <p:cNvGrpSpPr/>
          <p:nvPr/>
        </p:nvGrpSpPr>
        <p:grpSpPr>
          <a:xfrm>
            <a:off x="2409572" y="3861878"/>
            <a:ext cx="4324881" cy="762043"/>
            <a:chOff x="1988422" y="3704190"/>
            <a:chExt cx="4324881" cy="762043"/>
          </a:xfrm>
        </p:grpSpPr>
        <p:grpSp>
          <p:nvGrpSpPr>
            <p:cNvPr id="798" name="Google Shape;798;p16"/>
            <p:cNvGrpSpPr/>
            <p:nvPr/>
          </p:nvGrpSpPr>
          <p:grpSpPr>
            <a:xfrm rot="5400000">
              <a:off x="2649178" y="3043433"/>
              <a:ext cx="762043" cy="2083556"/>
              <a:chOff x="2934975" y="2678900"/>
              <a:chExt cx="291825" cy="797900"/>
            </a:xfrm>
          </p:grpSpPr>
          <p:sp>
            <p:nvSpPr>
              <p:cNvPr id="799" name="Google Shape;799;p16"/>
              <p:cNvSpPr/>
              <p:nvPr/>
            </p:nvSpPr>
            <p:spPr>
              <a:xfrm>
                <a:off x="2934975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2934975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2934975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2934975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2934975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2934975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2934975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2934975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9" name="Google Shape;839;p16"/>
            <p:cNvGrpSpPr/>
            <p:nvPr/>
          </p:nvGrpSpPr>
          <p:grpSpPr>
            <a:xfrm rot="5400000">
              <a:off x="4890503" y="3043433"/>
              <a:ext cx="762043" cy="2083556"/>
              <a:chOff x="2934975" y="2678900"/>
              <a:chExt cx="291825" cy="797900"/>
            </a:xfrm>
          </p:grpSpPr>
          <p:sp>
            <p:nvSpPr>
              <p:cNvPr id="840" name="Google Shape;840;p16"/>
              <p:cNvSpPr/>
              <p:nvPr/>
            </p:nvSpPr>
            <p:spPr>
              <a:xfrm>
                <a:off x="2934975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30223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73"/>
                      <a:pt x="1217" y="608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3109750" y="2678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73"/>
                      <a:pt x="1216" y="608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3195625" y="2678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73"/>
                      <a:pt x="1246" y="608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2934975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30223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3109750" y="27754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9"/>
                    </a:cubicBezTo>
                    <a:cubicBezTo>
                      <a:pt x="0" y="943"/>
                      <a:pt x="244" y="1217"/>
                      <a:pt x="608" y="1217"/>
                    </a:cubicBezTo>
                    <a:cubicBezTo>
                      <a:pt x="943" y="1217"/>
                      <a:pt x="1216" y="943"/>
                      <a:pt x="1216" y="609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3195625" y="27754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9"/>
                    </a:cubicBezTo>
                    <a:cubicBezTo>
                      <a:pt x="0" y="943"/>
                      <a:pt x="274" y="1217"/>
                      <a:pt x="638" y="1217"/>
                    </a:cubicBezTo>
                    <a:cubicBezTo>
                      <a:pt x="973" y="1217"/>
                      <a:pt x="1246" y="943"/>
                      <a:pt x="1246" y="609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2934975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30223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74"/>
                      <a:pt x="1" y="609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3109750" y="2871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74"/>
                      <a:pt x="0" y="609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9"/>
                    </a:cubicBezTo>
                    <a:cubicBezTo>
                      <a:pt x="1216" y="27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3195625" y="2871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74"/>
                      <a:pt x="0" y="609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9"/>
                    </a:cubicBezTo>
                    <a:cubicBezTo>
                      <a:pt x="1246" y="27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34975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223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109750" y="2966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195625" y="2966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934975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30223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3109750" y="3062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195625" y="3062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2934975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223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1"/>
                    </a:moveTo>
                    <a:cubicBezTo>
                      <a:pt x="244" y="1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4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3109750" y="31591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1"/>
                    </a:moveTo>
                    <a:cubicBezTo>
                      <a:pt x="244" y="1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3195625" y="31591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1"/>
                    </a:moveTo>
                    <a:cubicBezTo>
                      <a:pt x="274" y="1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44"/>
                      <a:pt x="973" y="1"/>
                      <a:pt x="6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2934975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30223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44"/>
                      <a:pt x="1" y="608"/>
                    </a:cubicBezTo>
                    <a:cubicBezTo>
                      <a:pt x="1" y="943"/>
                      <a:pt x="274" y="1216"/>
                      <a:pt x="609" y="1216"/>
                    </a:cubicBezTo>
                    <a:cubicBezTo>
                      <a:pt x="943" y="1216"/>
                      <a:pt x="1217" y="943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3109750" y="325490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44"/>
                      <a:pt x="0" y="608"/>
                    </a:cubicBezTo>
                    <a:cubicBezTo>
                      <a:pt x="0" y="943"/>
                      <a:pt x="244" y="1216"/>
                      <a:pt x="608" y="1216"/>
                    </a:cubicBezTo>
                    <a:cubicBezTo>
                      <a:pt x="943" y="1216"/>
                      <a:pt x="1216" y="943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3195625" y="325490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44"/>
                      <a:pt x="0" y="608"/>
                    </a:cubicBezTo>
                    <a:cubicBezTo>
                      <a:pt x="0" y="943"/>
                      <a:pt x="274" y="1216"/>
                      <a:pt x="638" y="1216"/>
                    </a:cubicBezTo>
                    <a:cubicBezTo>
                      <a:pt x="973" y="1216"/>
                      <a:pt x="1246" y="943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2934975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30223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3109750" y="3350650"/>
                <a:ext cx="30425" cy="30425"/>
              </a:xfrm>
              <a:custGeom>
                <a:rect b="b" l="l" r="r" t="t"/>
                <a:pathLst>
                  <a:path extrusionOk="0" h="1217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42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3195625" y="3350650"/>
                <a:ext cx="31175" cy="30425"/>
              </a:xfrm>
              <a:custGeom>
                <a:rect b="b" l="l" r="r" t="t"/>
                <a:pathLst>
                  <a:path extrusionOk="0" h="1217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2934975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30223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9" y="0"/>
                    </a:moveTo>
                    <a:cubicBezTo>
                      <a:pt x="24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3109750" y="3446400"/>
                <a:ext cx="30425" cy="30400"/>
              </a:xfrm>
              <a:custGeom>
                <a:rect b="b" l="l" r="r" t="t"/>
                <a:pathLst>
                  <a:path extrusionOk="0" h="1216" w="1217">
                    <a:moveTo>
                      <a:pt x="608" y="0"/>
                    </a:moveTo>
                    <a:cubicBezTo>
                      <a:pt x="244" y="0"/>
                      <a:pt x="0" y="274"/>
                      <a:pt x="0" y="608"/>
                    </a:cubicBezTo>
                    <a:cubicBezTo>
                      <a:pt x="0" y="973"/>
                      <a:pt x="24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74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3195625" y="3446400"/>
                <a:ext cx="31175" cy="30400"/>
              </a:xfrm>
              <a:custGeom>
                <a:rect b="b" l="l" r="r" t="t"/>
                <a:pathLst>
                  <a:path extrusionOk="0" h="1216" w="1247">
                    <a:moveTo>
                      <a:pt x="63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73"/>
                      <a:pt x="274" y="1216"/>
                      <a:pt x="638" y="1216"/>
                    </a:cubicBezTo>
                    <a:cubicBezTo>
                      <a:pt x="973" y="1216"/>
                      <a:pt x="1246" y="942"/>
                      <a:pt x="1246" y="608"/>
                    </a:cubicBezTo>
                    <a:cubicBezTo>
                      <a:pt x="1246" y="274"/>
                      <a:pt x="973" y="0"/>
                      <a:pt x="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80" name="Google Shape;8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79" y="249334"/>
            <a:ext cx="6236050" cy="12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6"/>
          <p:cNvPicPr preferRelativeResize="0"/>
          <p:nvPr/>
        </p:nvPicPr>
        <p:blipFill rotWithShape="1">
          <a:blip r:embed="rId4">
            <a:alphaModFix/>
          </a:blip>
          <a:srcRect b="8529" l="9794" r="9793" t="15098"/>
          <a:stretch/>
        </p:blipFill>
        <p:spPr>
          <a:xfrm>
            <a:off x="6428490" y="247655"/>
            <a:ext cx="2430144" cy="126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"/>
          <p:cNvSpPr txBox="1"/>
          <p:nvPr/>
        </p:nvSpPr>
        <p:spPr>
          <a:xfrm>
            <a:off x="1043375" y="2574150"/>
            <a:ext cx="6650400" cy="1169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724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Medicamento biológico similar o biosimilar: </a:t>
            </a:r>
            <a:r>
              <a:rPr b="0" i="0" lang="es-MX" sz="16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medicamento biológico que demuestre similaridad en términos de </a:t>
            </a:r>
            <a:r>
              <a:rPr b="1" i="0" lang="es-MX" sz="16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seguridad, calidad, eficacia e inmunogenicidad al medicamento biológico de referencia </a:t>
            </a:r>
            <a:r>
              <a:rPr b="0" i="0" lang="es-MX" sz="16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a través del ejercicio de comparabilidad.</a:t>
            </a:r>
            <a:endParaRPr b="0" i="0" sz="1600" u="none" cap="none" strike="noStrike">
              <a:solidFill>
                <a:schemeClr val="dk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581" name="Google Shape;581;p6"/>
          <p:cNvSpPr txBox="1"/>
          <p:nvPr>
            <p:ph idx="1" type="body"/>
          </p:nvPr>
        </p:nvSpPr>
        <p:spPr>
          <a:xfrm>
            <a:off x="509375" y="1231925"/>
            <a:ext cx="77184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</a:pPr>
            <a:r>
              <a:rPr lang="es-MX" sz="1600"/>
              <a:t>La </a:t>
            </a:r>
            <a:r>
              <a:rPr b="1" lang="es-MX" sz="1600"/>
              <a:t>Dirección Nacional de Vigilancia Sanitaria (DINAVISA) </a:t>
            </a:r>
            <a:r>
              <a:rPr lang="es-MX" sz="1600"/>
              <a:t>es la institución encargada de la aprobación y regulación del uso de medicamentos en nuestro país, y ha aprobado varios biosimilares, incluyendo </a:t>
            </a:r>
            <a:r>
              <a:rPr b="1" lang="es-MX" sz="1600"/>
              <a:t>Trastuzumab, Rituximab y Bevacizumab.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/>
          </a:p>
        </p:txBody>
      </p:sp>
      <p:sp>
        <p:nvSpPr>
          <p:cNvPr id="582" name="Google Shape;582;p6"/>
          <p:cNvSpPr txBox="1"/>
          <p:nvPr>
            <p:ph type="title"/>
          </p:nvPr>
        </p:nvSpPr>
        <p:spPr>
          <a:xfrm>
            <a:off x="568350" y="216425"/>
            <a:ext cx="80073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/>
              <a:t>Experiencia con el uso de Ac Mab Biosimilares en Paraguay</a:t>
            </a:r>
            <a:br>
              <a:rPr lang="es-MX" sz="2800"/>
            </a:b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0de3a8f522_0_6"/>
          <p:cNvSpPr txBox="1"/>
          <p:nvPr>
            <p:ph idx="1" type="body"/>
          </p:nvPr>
        </p:nvSpPr>
        <p:spPr>
          <a:xfrm>
            <a:off x="116625" y="1598575"/>
            <a:ext cx="8130300" cy="2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Didact Gothic"/>
              <a:buChar char="●"/>
            </a:pPr>
            <a:r>
              <a:rPr lang="es-MX" sz="1700"/>
              <a:t>A partir del año </a:t>
            </a:r>
            <a:r>
              <a:rPr b="1" lang="es-MX" sz="1700"/>
              <a:t>2018 </a:t>
            </a:r>
            <a:r>
              <a:rPr lang="es-MX" sz="1700"/>
              <a:t>se comenzaron a utilizar fármacos anticuerpos monoclonales (Ac Mab) biosimilares en el sistema de salud de nuestro país.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MX" sz="1700"/>
              <a:t>No disponemos en el país de </a:t>
            </a:r>
            <a:r>
              <a:rPr b="1" lang="es-MX" sz="1700"/>
              <a:t>guías nacionales validadas</a:t>
            </a:r>
            <a:r>
              <a:rPr lang="es-MX" sz="1700"/>
              <a:t> sobre el uso de Biosimilares en Oncología.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MX" sz="1700"/>
              <a:t>Contamos solamente con información disponible de los </a:t>
            </a:r>
            <a:r>
              <a:rPr b="1" lang="es-MX" sz="1700"/>
              <a:t>registros sanitarios</a:t>
            </a:r>
            <a:r>
              <a:rPr lang="es-MX" sz="1700"/>
              <a:t> de los productos biológicos.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</p:txBody>
      </p:sp>
      <p:sp>
        <p:nvSpPr>
          <p:cNvPr id="588" name="Google Shape;588;g20de3a8f522_0_6"/>
          <p:cNvSpPr txBox="1"/>
          <p:nvPr>
            <p:ph type="title"/>
          </p:nvPr>
        </p:nvSpPr>
        <p:spPr>
          <a:xfrm>
            <a:off x="712875" y="445025"/>
            <a:ext cx="80073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3000"/>
              <a:t>Experiencia con el uso de Ac Mab Biosimilares en Paraguay</a:t>
            </a:r>
            <a:br>
              <a:rPr lang="es-MX" sz="3000"/>
            </a:br>
            <a:endParaRPr sz="3000"/>
          </a:p>
        </p:txBody>
      </p:sp>
      <p:sp>
        <p:nvSpPr>
          <p:cNvPr id="589" name="Google Shape;589;g20de3a8f522_0_6"/>
          <p:cNvSpPr txBox="1"/>
          <p:nvPr/>
        </p:nvSpPr>
        <p:spPr>
          <a:xfrm>
            <a:off x="571500" y="4507350"/>
            <a:ext cx="406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https://dinavisa.gov.py/medicamentos-biologicos/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g20de3a8f52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4800" y="3932523"/>
            <a:ext cx="3568699" cy="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g20dcee00e8e_0_23"/>
          <p:cNvGrpSpPr/>
          <p:nvPr/>
        </p:nvGrpSpPr>
        <p:grpSpPr>
          <a:xfrm>
            <a:off x="280213" y="2114100"/>
            <a:ext cx="8514606" cy="2010275"/>
            <a:chOff x="80137" y="1474925"/>
            <a:chExt cx="8920488" cy="2010275"/>
          </a:xfrm>
        </p:grpSpPr>
        <p:grpSp>
          <p:nvGrpSpPr>
            <p:cNvPr id="596" name="Google Shape;596;g20dcee00e8e_0_23"/>
            <p:cNvGrpSpPr/>
            <p:nvPr/>
          </p:nvGrpSpPr>
          <p:grpSpPr>
            <a:xfrm>
              <a:off x="80137" y="1474925"/>
              <a:ext cx="6222682" cy="2010275"/>
              <a:chOff x="80137" y="1474925"/>
              <a:chExt cx="6222682" cy="2010275"/>
            </a:xfrm>
          </p:grpSpPr>
          <p:pic>
            <p:nvPicPr>
              <p:cNvPr id="597" name="Google Shape;597;g20dcee00e8e_0_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137" y="1474925"/>
                <a:ext cx="5905500" cy="2010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8" name="Google Shape;598;g20dcee00e8e_0_23"/>
              <p:cNvSpPr txBox="1"/>
              <p:nvPr/>
            </p:nvSpPr>
            <p:spPr>
              <a:xfrm>
                <a:off x="224319" y="2501825"/>
                <a:ext cx="15408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331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400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609 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599" name="Google Shape;599;g20dcee00e8e_0_23"/>
              <p:cNvSpPr txBox="1"/>
              <p:nvPr/>
            </p:nvSpPr>
            <p:spPr>
              <a:xfrm>
                <a:off x="1682260" y="1556300"/>
                <a:ext cx="16455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1185 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400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1375 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00" name="Google Shape;600;g20dcee00e8e_0_23"/>
              <p:cNvSpPr txBox="1"/>
              <p:nvPr/>
            </p:nvSpPr>
            <p:spPr>
              <a:xfrm>
                <a:off x="3189683" y="2490000"/>
                <a:ext cx="18504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2469 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400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1270 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01" name="Google Shape;601;g20dcee00e8e_0_23"/>
              <p:cNvSpPr txBox="1"/>
              <p:nvPr/>
            </p:nvSpPr>
            <p:spPr>
              <a:xfrm>
                <a:off x="4657319" y="1556300"/>
                <a:ext cx="16455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857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400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2529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</p:grpSp>
        <p:pic>
          <p:nvPicPr>
            <p:cNvPr id="602" name="Google Shape;602;g20dcee00e8e_0_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7900" y="1474925"/>
              <a:ext cx="2942725" cy="201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g20dcee00e8e_0_23"/>
            <p:cNvSpPr txBox="1"/>
            <p:nvPr/>
          </p:nvSpPr>
          <p:spPr>
            <a:xfrm>
              <a:off x="6145323" y="2490000"/>
              <a:ext cx="1744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3671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400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3444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  <p:sp>
          <p:nvSpPr>
            <p:cNvPr id="604" name="Google Shape;604;g20dcee00e8e_0_23"/>
            <p:cNvSpPr txBox="1"/>
            <p:nvPr/>
          </p:nvSpPr>
          <p:spPr>
            <a:xfrm>
              <a:off x="7610190" y="1528025"/>
              <a:ext cx="1332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6332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400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5884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</p:grpSp>
      <p:sp>
        <p:nvSpPr>
          <p:cNvPr id="605" name="Google Shape;605;g20dcee00e8e_0_23"/>
          <p:cNvSpPr txBox="1"/>
          <p:nvPr>
            <p:ph type="title"/>
          </p:nvPr>
        </p:nvSpPr>
        <p:spPr>
          <a:xfrm>
            <a:off x="431800" y="368825"/>
            <a:ext cx="82551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-MX" sz="2300"/>
              <a:t>INCAN: RECEPCIÓN DE PRODUCTOS BIOSIMILARES EN EL BANCO DE DROGAS</a:t>
            </a:r>
            <a:endParaRPr/>
          </a:p>
        </p:txBody>
      </p:sp>
      <p:sp>
        <p:nvSpPr>
          <p:cNvPr id="606" name="Google Shape;606;g20dcee00e8e_0_23"/>
          <p:cNvSpPr txBox="1"/>
          <p:nvPr/>
        </p:nvSpPr>
        <p:spPr>
          <a:xfrm>
            <a:off x="349188" y="1184075"/>
            <a:ext cx="8445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23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N° de frascos de BEVACIZUMAB/Año</a:t>
            </a:r>
            <a:endParaRPr b="0" i="0" sz="23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g20dcee00e8e_0_23"/>
          <p:cNvPicPr preferRelativeResize="0"/>
          <p:nvPr/>
        </p:nvPicPr>
        <p:blipFill rotWithShape="1">
          <a:blip r:embed="rId5">
            <a:alphaModFix/>
          </a:blip>
          <a:srcRect b="8537" l="9793" r="9793" t="15096"/>
          <a:stretch/>
        </p:blipFill>
        <p:spPr>
          <a:xfrm>
            <a:off x="7533074" y="4198050"/>
            <a:ext cx="1261725" cy="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g20dcee00e8e_0_23"/>
          <p:cNvSpPr txBox="1"/>
          <p:nvPr/>
        </p:nvSpPr>
        <p:spPr>
          <a:xfrm>
            <a:off x="2840100" y="4124375"/>
            <a:ext cx="3463800" cy="656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TOTAL:  14 845 (100 mg)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15 111 (400 mg)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0dcee00e8e_0_636"/>
          <p:cNvSpPr txBox="1"/>
          <p:nvPr>
            <p:ph type="title"/>
          </p:nvPr>
        </p:nvSpPr>
        <p:spPr>
          <a:xfrm>
            <a:off x="391813" y="445025"/>
            <a:ext cx="836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-MX" sz="2300"/>
              <a:t>INCAN: RECEPCIÓN DE PRODUCTOS BIOSIMILARES EN EL BANCO DE DROGAS</a:t>
            </a:r>
            <a:endParaRPr/>
          </a:p>
        </p:txBody>
      </p:sp>
      <p:grpSp>
        <p:nvGrpSpPr>
          <p:cNvPr id="614" name="Google Shape;614;g20dcee00e8e_0_636"/>
          <p:cNvGrpSpPr/>
          <p:nvPr/>
        </p:nvGrpSpPr>
        <p:grpSpPr>
          <a:xfrm>
            <a:off x="300525" y="2156800"/>
            <a:ext cx="8573444" cy="2010275"/>
            <a:chOff x="152400" y="1474925"/>
            <a:chExt cx="8879797" cy="2010275"/>
          </a:xfrm>
        </p:grpSpPr>
        <p:grpSp>
          <p:nvGrpSpPr>
            <p:cNvPr id="615" name="Google Shape;615;g20dcee00e8e_0_636"/>
            <p:cNvGrpSpPr/>
            <p:nvPr/>
          </p:nvGrpSpPr>
          <p:grpSpPr>
            <a:xfrm>
              <a:off x="152400" y="1474925"/>
              <a:ext cx="6169314" cy="2010275"/>
              <a:chOff x="152400" y="1474925"/>
              <a:chExt cx="6169314" cy="2010275"/>
            </a:xfrm>
          </p:grpSpPr>
          <p:pic>
            <p:nvPicPr>
              <p:cNvPr id="616" name="Google Shape;616;g20dcee00e8e_0_63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2400" y="1474925"/>
                <a:ext cx="5905500" cy="2010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7" name="Google Shape;617;g20dcee00e8e_0_636"/>
              <p:cNvSpPr txBox="1"/>
              <p:nvPr/>
            </p:nvSpPr>
            <p:spPr>
              <a:xfrm>
                <a:off x="246965" y="2490000"/>
                <a:ext cx="16287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961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500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728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18" name="Google Shape;618;g20dcee00e8e_0_636"/>
              <p:cNvSpPr txBox="1"/>
              <p:nvPr/>
            </p:nvSpPr>
            <p:spPr>
              <a:xfrm>
                <a:off x="1766096" y="1604225"/>
                <a:ext cx="16287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1259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500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718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19" name="Google Shape;619;g20dcee00e8e_0_636"/>
              <p:cNvSpPr txBox="1"/>
              <p:nvPr/>
            </p:nvSpPr>
            <p:spPr>
              <a:xfrm>
                <a:off x="3317677" y="2490000"/>
                <a:ext cx="18669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920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500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723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20" name="Google Shape;620;g20dcee00e8e_0_636"/>
              <p:cNvSpPr txBox="1"/>
              <p:nvPr/>
            </p:nvSpPr>
            <p:spPr>
              <a:xfrm>
                <a:off x="4752714" y="1604225"/>
                <a:ext cx="15690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2085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500 mg: </a:t>
                </a: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1066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</p:grpSp>
        <p:pic>
          <p:nvPicPr>
            <p:cNvPr id="621" name="Google Shape;621;g20dcee00e8e_0_6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7900" y="1474925"/>
              <a:ext cx="2942725" cy="201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g20dcee00e8e_0_636"/>
            <p:cNvSpPr txBox="1"/>
            <p:nvPr/>
          </p:nvSpPr>
          <p:spPr>
            <a:xfrm>
              <a:off x="6206830" y="2466200"/>
              <a:ext cx="1569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2269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500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1502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  <p:sp>
          <p:nvSpPr>
            <p:cNvPr id="623" name="Google Shape;623;g20dcee00e8e_0_636"/>
            <p:cNvSpPr txBox="1"/>
            <p:nvPr/>
          </p:nvSpPr>
          <p:spPr>
            <a:xfrm>
              <a:off x="7589197" y="1604225"/>
              <a:ext cx="144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1857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500 mg: </a:t>
              </a: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1724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</p:grpSp>
      <p:sp>
        <p:nvSpPr>
          <p:cNvPr id="624" name="Google Shape;624;g20dcee00e8e_0_636"/>
          <p:cNvSpPr txBox="1"/>
          <p:nvPr/>
        </p:nvSpPr>
        <p:spPr>
          <a:xfrm>
            <a:off x="571500" y="1219425"/>
            <a:ext cx="80010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23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N° de frascos de RITUXIMAB/Año</a:t>
            </a:r>
            <a:endParaRPr b="0" i="0" sz="23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g20dcee00e8e_0_636"/>
          <p:cNvPicPr preferRelativeResize="0"/>
          <p:nvPr/>
        </p:nvPicPr>
        <p:blipFill rotWithShape="1">
          <a:blip r:embed="rId5">
            <a:alphaModFix/>
          </a:blip>
          <a:srcRect b="8537" l="9793" r="9793" t="15096"/>
          <a:stretch/>
        </p:blipFill>
        <p:spPr>
          <a:xfrm>
            <a:off x="7533074" y="4198050"/>
            <a:ext cx="1261725" cy="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20dcee00e8e_0_636"/>
          <p:cNvSpPr txBox="1"/>
          <p:nvPr/>
        </p:nvSpPr>
        <p:spPr>
          <a:xfrm>
            <a:off x="2840100" y="4124375"/>
            <a:ext cx="3463800" cy="656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TOTAL: 9 351 (100 mg)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6 461 (500 mg)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0dcee00e8e_0_650"/>
          <p:cNvSpPr txBox="1"/>
          <p:nvPr/>
        </p:nvSpPr>
        <p:spPr>
          <a:xfrm>
            <a:off x="571500" y="3841075"/>
            <a:ext cx="3463800" cy="952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TOTAL:   9 782*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1 584**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19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828***</a:t>
            </a:r>
            <a:endParaRPr b="0" i="0" sz="19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632" name="Google Shape;632;g20dcee00e8e_0_650"/>
          <p:cNvGrpSpPr/>
          <p:nvPr/>
        </p:nvGrpSpPr>
        <p:grpSpPr>
          <a:xfrm>
            <a:off x="386878" y="1801802"/>
            <a:ext cx="8410075" cy="1960018"/>
            <a:chOff x="92500" y="1474925"/>
            <a:chExt cx="8912755" cy="2010275"/>
          </a:xfrm>
        </p:grpSpPr>
        <p:grpSp>
          <p:nvGrpSpPr>
            <p:cNvPr id="633" name="Google Shape;633;g20dcee00e8e_0_650"/>
            <p:cNvGrpSpPr/>
            <p:nvPr/>
          </p:nvGrpSpPr>
          <p:grpSpPr>
            <a:xfrm>
              <a:off x="92500" y="1474925"/>
              <a:ext cx="6066091" cy="2010275"/>
              <a:chOff x="92500" y="1474925"/>
              <a:chExt cx="6066091" cy="2010275"/>
            </a:xfrm>
          </p:grpSpPr>
          <p:pic>
            <p:nvPicPr>
              <p:cNvPr id="634" name="Google Shape;634;g20dcee00e8e_0_65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2400" y="1474925"/>
                <a:ext cx="5905500" cy="2010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5" name="Google Shape;635;g20dcee00e8e_0_650"/>
              <p:cNvSpPr txBox="1"/>
              <p:nvPr/>
            </p:nvSpPr>
            <p:spPr>
              <a:xfrm>
                <a:off x="92500" y="2494192"/>
                <a:ext cx="1592700" cy="56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800*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36" name="Google Shape;636;g20dcee00e8e_0_650"/>
              <p:cNvSpPr txBox="1"/>
              <p:nvPr/>
            </p:nvSpPr>
            <p:spPr>
              <a:xfrm>
                <a:off x="1510528" y="1928555"/>
                <a:ext cx="16767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1758*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37" name="Google Shape;637;g20dcee00e8e_0_650"/>
              <p:cNvSpPr txBox="1"/>
              <p:nvPr/>
            </p:nvSpPr>
            <p:spPr>
              <a:xfrm>
                <a:off x="2961940" y="2494192"/>
                <a:ext cx="1819200" cy="56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1869*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  <p:sp>
            <p:nvSpPr>
              <p:cNvPr id="638" name="Google Shape;638;g20dcee00e8e_0_650"/>
              <p:cNvSpPr txBox="1"/>
              <p:nvPr/>
            </p:nvSpPr>
            <p:spPr>
              <a:xfrm>
                <a:off x="4481891" y="1928557"/>
                <a:ext cx="16767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200" u="none" cap="none" strike="noStrike">
                    <a:solidFill>
                      <a:schemeClr val="dk1"/>
                    </a:solidFill>
                    <a:latin typeface="Kumbh Sans"/>
                    <a:ea typeface="Kumbh Sans"/>
                    <a:cs typeface="Kumbh Sans"/>
                    <a:sym typeface="Kumbh Sans"/>
                  </a:rPr>
                  <a:t>2490*</a:t>
                </a:r>
                <a:endParaRPr b="1" i="0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endParaRPr>
              </a:p>
            </p:txBody>
          </p:sp>
        </p:grpSp>
        <p:pic>
          <p:nvPicPr>
            <p:cNvPr id="639" name="Google Shape;639;g20dcee00e8e_0_6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7900" y="1474925"/>
              <a:ext cx="2942725" cy="201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g20dcee00e8e_0_650"/>
            <p:cNvSpPr txBox="1"/>
            <p:nvPr/>
          </p:nvSpPr>
          <p:spPr>
            <a:xfrm>
              <a:off x="5985373" y="2485589"/>
              <a:ext cx="1676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2033*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  <p:sp>
          <p:nvSpPr>
            <p:cNvPr id="641" name="Google Shape;641;g20dcee00e8e_0_650"/>
            <p:cNvSpPr txBox="1"/>
            <p:nvPr/>
          </p:nvSpPr>
          <p:spPr>
            <a:xfrm>
              <a:off x="7614755" y="1655717"/>
              <a:ext cx="1390500" cy="7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832*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1584**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Kumbh Sans"/>
                  <a:ea typeface="Kumbh Sans"/>
                  <a:cs typeface="Kumbh Sans"/>
                  <a:sym typeface="Kumbh Sans"/>
                </a:rPr>
                <a:t>828***</a:t>
              </a:r>
              <a:endParaRPr b="1" i="0" sz="1200" u="none" cap="none" strike="noStrik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endParaRPr>
            </a:p>
          </p:txBody>
        </p:sp>
      </p:grpSp>
      <p:sp>
        <p:nvSpPr>
          <p:cNvPr id="642" name="Google Shape;642;g20dcee00e8e_0_650"/>
          <p:cNvSpPr txBox="1"/>
          <p:nvPr>
            <p:ph type="title"/>
          </p:nvPr>
        </p:nvSpPr>
        <p:spPr>
          <a:xfrm>
            <a:off x="360200" y="368825"/>
            <a:ext cx="843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-MX" sz="2300"/>
              <a:t>INCAN: RECEPCIÓN DE PRODUCTOS BIOSIMILARES EN EL BANCO DE DROGAS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643" name="Google Shape;643;g20dcee00e8e_0_650"/>
          <p:cNvSpPr txBox="1"/>
          <p:nvPr/>
        </p:nvSpPr>
        <p:spPr>
          <a:xfrm>
            <a:off x="571500" y="1155700"/>
            <a:ext cx="800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MX" sz="23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N° de frascos de TRASTUZUMAB 440 mg/Año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20dcee00e8e_0_650"/>
          <p:cNvSpPr txBox="1"/>
          <p:nvPr/>
        </p:nvSpPr>
        <p:spPr>
          <a:xfrm>
            <a:off x="4776175" y="4203925"/>
            <a:ext cx="416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 sz="11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DIFERENTES </a:t>
            </a:r>
            <a:r>
              <a:rPr b="1" lang="es-MX" sz="11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COMPAÑÍAS</a:t>
            </a:r>
            <a:r>
              <a:rPr b="1" lang="es-MX" sz="11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 PROVEEDORAS</a:t>
            </a:r>
            <a:endParaRPr b="0" i="0" sz="1100" u="none" cap="none" strike="noStrike">
              <a:solidFill>
                <a:schemeClr val="dk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0dcee00e8e_0_0"/>
          <p:cNvSpPr txBox="1"/>
          <p:nvPr>
            <p:ph idx="4294967295" type="body"/>
          </p:nvPr>
        </p:nvSpPr>
        <p:spPr>
          <a:xfrm>
            <a:off x="308400" y="1172050"/>
            <a:ext cx="85272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MX" sz="1600">
                <a:solidFill>
                  <a:srgbClr val="000000"/>
                </a:solidFill>
              </a:rPr>
              <a:t>ENCUESTA DE USO DE Ac Mab BIOSIMILARES </a:t>
            </a:r>
            <a:endParaRPr b="1" sz="16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Kumbh Sans"/>
              <a:buChar char="●"/>
            </a:pPr>
            <a:r>
              <a:rPr b="1" lang="es-MX" sz="1600">
                <a:solidFill>
                  <a:srgbClr val="000000"/>
                </a:solidFill>
              </a:rPr>
              <a:t>OBJETIVO:</a:t>
            </a:r>
            <a:r>
              <a:rPr lang="es-MX" sz="1600">
                <a:solidFill>
                  <a:srgbClr val="000000"/>
                </a:solidFill>
              </a:rPr>
              <a:t> Conocer la </a:t>
            </a:r>
            <a:r>
              <a:rPr b="1" lang="es-MX" sz="1600">
                <a:solidFill>
                  <a:srgbClr val="000000"/>
                </a:solidFill>
              </a:rPr>
              <a:t>experiencia con el uso</a:t>
            </a:r>
            <a:r>
              <a:rPr lang="es-MX" sz="1600">
                <a:solidFill>
                  <a:srgbClr val="000000"/>
                </a:solidFill>
              </a:rPr>
              <a:t> de Ac Mabv Biosimilares de los profesionales médicos especialistas hemato oncólogos clínicos funcionarios del MSPyBS.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Kumbh Sans"/>
              <a:buChar char="●"/>
            </a:pPr>
            <a:r>
              <a:rPr b="1" lang="es-MX" sz="1600">
                <a:solidFill>
                  <a:srgbClr val="000000"/>
                </a:solidFill>
              </a:rPr>
              <a:t>METODOLOGÍA: </a:t>
            </a:r>
            <a:r>
              <a:rPr lang="es-MX" sz="1600">
                <a:solidFill>
                  <a:srgbClr val="000000"/>
                </a:solidFill>
              </a:rPr>
              <a:t>Se realizó una </a:t>
            </a:r>
            <a:r>
              <a:rPr b="1" lang="es-MX" sz="1600">
                <a:solidFill>
                  <a:srgbClr val="000000"/>
                </a:solidFill>
              </a:rPr>
              <a:t>encuesta autogestionada</a:t>
            </a:r>
            <a:r>
              <a:rPr lang="es-MX" sz="1600">
                <a:solidFill>
                  <a:srgbClr val="000000"/>
                </a:solidFill>
              </a:rPr>
              <a:t> con 20 preguntas en mediante la plataforma Google Forms.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Kumbh Sans"/>
              <a:buChar char="●"/>
            </a:pPr>
            <a:r>
              <a:rPr b="1" lang="es-MX" sz="1600">
                <a:solidFill>
                  <a:srgbClr val="000000"/>
                </a:solidFill>
              </a:rPr>
              <a:t>PARTICIPANTES: </a:t>
            </a:r>
            <a:r>
              <a:rPr lang="es-MX" sz="1600">
                <a:solidFill>
                  <a:srgbClr val="000000"/>
                </a:solidFill>
              </a:rPr>
              <a:t>Médicos </a:t>
            </a:r>
            <a:r>
              <a:rPr b="1" lang="es-MX" sz="1600">
                <a:solidFill>
                  <a:srgbClr val="000000"/>
                </a:solidFill>
              </a:rPr>
              <a:t>oncólogos y hematólogos clínicos</a:t>
            </a:r>
            <a:r>
              <a:rPr lang="es-MX" sz="1600">
                <a:solidFill>
                  <a:srgbClr val="000000"/>
                </a:solidFill>
              </a:rPr>
              <a:t> prescriptores de tratamientos oncológicos del las Instituciones pertenecientes al MSPyBS (Hospital Oncológico Nacional y su red de centros oncológicos, Hospital de Clínicas, Hospital Nacional de Itaugua).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200"/>
          </a:p>
        </p:txBody>
      </p:sp>
      <p:sp>
        <p:nvSpPr>
          <p:cNvPr id="650" name="Google Shape;650;g20dcee00e8e_0_0"/>
          <p:cNvSpPr txBox="1"/>
          <p:nvPr>
            <p:ph type="title"/>
          </p:nvPr>
        </p:nvSpPr>
        <p:spPr>
          <a:xfrm>
            <a:off x="713250" y="12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3000"/>
              <a:t>Experiencia con el uso de Ac Mab Biosimilares en Paraguay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e0ea731d63_0_1"/>
          <p:cNvSpPr txBox="1"/>
          <p:nvPr>
            <p:ph idx="4294967295" type="body"/>
          </p:nvPr>
        </p:nvSpPr>
        <p:spPr>
          <a:xfrm>
            <a:off x="308400" y="1378700"/>
            <a:ext cx="85272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MX" sz="1500">
                <a:solidFill>
                  <a:srgbClr val="000000"/>
                </a:solidFill>
              </a:rPr>
              <a:t>ENCUESTA DE USO DE Ac Mab BIOSIMILARES </a:t>
            </a:r>
            <a:endParaRPr b="1" sz="15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Kumbh Sans"/>
              <a:buChar char="●"/>
            </a:pPr>
            <a:r>
              <a:rPr b="1" lang="es-MX" sz="1500">
                <a:solidFill>
                  <a:srgbClr val="000000"/>
                </a:solidFill>
              </a:rPr>
              <a:t>TEMAS ABORDADOS EN LA ENCUESTA: </a:t>
            </a:r>
            <a:endParaRPr b="1" sz="15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Kumbh Sans"/>
              <a:buChar char="○"/>
            </a:pPr>
            <a:r>
              <a:rPr lang="es-MX" sz="1500">
                <a:solidFill>
                  <a:srgbClr val="000000"/>
                </a:solidFill>
              </a:rPr>
              <a:t>Conocimientos y percepciones de los médicos sobre el uso de AC Mab biosimilares en cuanto a:  </a:t>
            </a:r>
            <a:endParaRPr sz="1500">
              <a:solidFill>
                <a:srgbClr val="000000"/>
              </a:solidFill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Kumbh Sans"/>
              <a:buChar char="■"/>
            </a:pPr>
            <a:r>
              <a:rPr lang="es-MX" sz="1500">
                <a:solidFill>
                  <a:srgbClr val="000000"/>
                </a:solidFill>
              </a:rPr>
              <a:t>Familiaridad con el uso de Ac Mab como tratamientos oncológicos.</a:t>
            </a:r>
            <a:endParaRPr sz="1500">
              <a:solidFill>
                <a:srgbClr val="000000"/>
              </a:solidFill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Kumbh Sans"/>
              <a:buChar char="■"/>
            </a:pPr>
            <a:r>
              <a:rPr lang="es-MX" sz="1500">
                <a:solidFill>
                  <a:srgbClr val="000000"/>
                </a:solidFill>
              </a:rPr>
              <a:t>Criterios para determinar la biosimilaridad y fuentes de información que utiliza para informarse y prescribir estos tratamientos.</a:t>
            </a:r>
            <a:endParaRPr sz="1500">
              <a:solidFill>
                <a:srgbClr val="000000"/>
              </a:solidFill>
            </a:endParaRPr>
          </a:p>
          <a:p>
            <a:pPr indent="-3619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s-MX" sz="1500">
                <a:solidFill>
                  <a:srgbClr val="000000"/>
                </a:solidFill>
              </a:rPr>
              <a:t>Experiencia de uso en cuanto a seguridad y eficacia.</a:t>
            </a:r>
            <a:endParaRPr sz="1500">
              <a:solidFill>
                <a:srgbClr val="000000"/>
              </a:solidFill>
            </a:endParaRPr>
          </a:p>
          <a:p>
            <a:pPr indent="-3619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s-MX" sz="1500">
                <a:solidFill>
                  <a:srgbClr val="000000"/>
                </a:solidFill>
              </a:rPr>
              <a:t>Impacto de su incorporación en el acceso a tratamientos de alto costo.</a:t>
            </a:r>
            <a:endParaRPr sz="15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</p:txBody>
      </p:sp>
      <p:sp>
        <p:nvSpPr>
          <p:cNvPr id="656" name="Google Shape;656;g2e0ea731d63_0_1"/>
          <p:cNvSpPr txBox="1"/>
          <p:nvPr>
            <p:ph type="title"/>
          </p:nvPr>
        </p:nvSpPr>
        <p:spPr>
          <a:xfrm>
            <a:off x="713250" y="216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3000"/>
              <a:t>Experiencia con el uso de Ac Mab Biosimilares en Paraguay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"/>
          <p:cNvSpPr txBox="1"/>
          <p:nvPr/>
        </p:nvSpPr>
        <p:spPr>
          <a:xfrm>
            <a:off x="865163" y="2202375"/>
            <a:ext cx="32757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17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35 Respuestas</a:t>
            </a:r>
            <a:endParaRPr b="0" i="0" sz="17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1700" u="none" cap="none" strike="noStrik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(44 funcionarios médicos)</a:t>
            </a:r>
            <a:endParaRPr b="0" i="0" sz="1700" u="none" cap="none" strike="noStrike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62" name="Google Shape;662;p7"/>
          <p:cNvSpPr txBox="1"/>
          <p:nvPr>
            <p:ph type="title"/>
          </p:nvPr>
        </p:nvSpPr>
        <p:spPr>
          <a:xfrm>
            <a:off x="713275" y="307075"/>
            <a:ext cx="77175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-MX" sz="2400">
                <a:latin typeface="Montserrat Medium"/>
                <a:ea typeface="Montserrat Medium"/>
                <a:cs typeface="Montserrat Medium"/>
                <a:sym typeface="Montserrat Medium"/>
              </a:rPr>
              <a:t>Características generales de los profesionales médicos encuestados</a:t>
            </a:r>
            <a:endParaRPr b="1" sz="2400"/>
          </a:p>
        </p:txBody>
      </p:sp>
      <p:sp>
        <p:nvSpPr>
          <p:cNvPr id="663" name="Google Shape;663;p7"/>
          <p:cNvSpPr txBox="1"/>
          <p:nvPr>
            <p:ph idx="8" type="subTitle"/>
          </p:nvPr>
        </p:nvSpPr>
        <p:spPr>
          <a:xfrm>
            <a:off x="4210950" y="1716700"/>
            <a:ext cx="14145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/>
              <a:t>63% 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/>
              <a:t>37% H</a:t>
            </a:r>
            <a:endParaRPr/>
          </a:p>
        </p:txBody>
      </p:sp>
      <p:sp>
        <p:nvSpPr>
          <p:cNvPr id="664" name="Google Shape;664;p7"/>
          <p:cNvSpPr txBox="1"/>
          <p:nvPr>
            <p:ph idx="13" type="subTitle"/>
          </p:nvPr>
        </p:nvSpPr>
        <p:spPr>
          <a:xfrm>
            <a:off x="935200" y="3440450"/>
            <a:ext cx="2305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/>
              <a:t>Experiencia en años en oncología</a:t>
            </a:r>
            <a:endParaRPr/>
          </a:p>
        </p:txBody>
      </p:sp>
      <p:cxnSp>
        <p:nvCxnSpPr>
          <p:cNvPr id="665" name="Google Shape;665;p7"/>
          <p:cNvCxnSpPr/>
          <p:nvPr/>
        </p:nvCxnSpPr>
        <p:spPr>
          <a:xfrm>
            <a:off x="209550" y="1231013"/>
            <a:ext cx="8724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7"/>
          <p:cNvCxnSpPr/>
          <p:nvPr/>
        </p:nvCxnSpPr>
        <p:spPr>
          <a:xfrm>
            <a:off x="878925" y="3007275"/>
            <a:ext cx="7380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7"/>
          <p:cNvCxnSpPr/>
          <p:nvPr/>
        </p:nvCxnSpPr>
        <p:spPr>
          <a:xfrm>
            <a:off x="5765611" y="1231013"/>
            <a:ext cx="0" cy="1799117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8" name="Google Shape;668;p7"/>
          <p:cNvCxnSpPr/>
          <p:nvPr/>
        </p:nvCxnSpPr>
        <p:spPr>
          <a:xfrm>
            <a:off x="4070794" y="1197891"/>
            <a:ext cx="0" cy="1799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áfico de respuestas de formularios. Título de la pregunta: Años de Experiencia en Oncología:. Número de respuestas: 35 respuestas." id="669" name="Google Shape;669;p7" title="Años de Experiencia en Oncología:"/>
          <p:cNvPicPr preferRelativeResize="0"/>
          <p:nvPr/>
        </p:nvPicPr>
        <p:blipFill rotWithShape="1">
          <a:blip r:embed="rId3">
            <a:alphaModFix/>
          </a:blip>
          <a:srcRect b="7363" l="19239" r="53134" t="30211"/>
          <a:stretch/>
        </p:blipFill>
        <p:spPr>
          <a:xfrm>
            <a:off x="3488125" y="3082925"/>
            <a:ext cx="1891876" cy="179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uestas de formularios. Título de la pregunta: Años de Experiencia en Oncología:. Número de respuestas: 35 respuestas." id="670" name="Google Shape;670;p7" title="Años de Experiencia en Oncología:"/>
          <p:cNvPicPr preferRelativeResize="0"/>
          <p:nvPr/>
        </p:nvPicPr>
        <p:blipFill rotWithShape="1">
          <a:blip r:embed="rId3">
            <a:alphaModFix/>
          </a:blip>
          <a:srcRect b="36832" l="61377" r="19331" t="26433"/>
          <a:stretch/>
        </p:blipFill>
        <p:spPr>
          <a:xfrm>
            <a:off x="5724775" y="3150500"/>
            <a:ext cx="2016625" cy="16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"/>
          <p:cNvSpPr txBox="1"/>
          <p:nvPr>
            <p:ph idx="1" type="subTitle"/>
          </p:nvPr>
        </p:nvSpPr>
        <p:spPr>
          <a:xfrm>
            <a:off x="5887800" y="1487200"/>
            <a:ext cx="23055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700"/>
              <a:t>80% Oncólogos Clínicos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700"/>
              <a:t>20% Hematólogos</a:t>
            </a:r>
            <a:endParaRPr sz="1700"/>
          </a:p>
        </p:txBody>
      </p:sp>
      <p:pic>
        <p:nvPicPr>
          <p:cNvPr id="672" name="Google Shape;672;p7"/>
          <p:cNvPicPr preferRelativeResize="0"/>
          <p:nvPr/>
        </p:nvPicPr>
        <p:blipFill rotWithShape="1">
          <a:blip r:embed="rId4">
            <a:alphaModFix/>
          </a:blip>
          <a:srcRect b="11621" l="0" r="41948" t="6712"/>
          <a:stretch/>
        </p:blipFill>
        <p:spPr>
          <a:xfrm>
            <a:off x="1128513" y="1418400"/>
            <a:ext cx="2748975" cy="8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hamphetamine Overdose Case Report by Slidesgo">
  <a:themeElements>
    <a:clrScheme name="Simple Light">
      <a:dk1>
        <a:srgbClr val="0A0A0A"/>
      </a:dk1>
      <a:lt1>
        <a:srgbClr val="FFFFFF"/>
      </a:lt1>
      <a:dk2>
        <a:srgbClr val="0A255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Martínez Pavetti</dc:creator>
</cp:coreProperties>
</file>