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sldIdLst>
    <p:sldId id="269" r:id="rId4"/>
    <p:sldId id="259" r:id="rId5"/>
    <p:sldId id="270" r:id="rId6"/>
    <p:sldId id="272" r:id="rId7"/>
    <p:sldId id="271" r:id="rId8"/>
    <p:sldId id="262" r:id="rId9"/>
    <p:sldId id="268" r:id="rId10"/>
    <p:sldId id="273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uan%20Cruz\OneDrive\Escritorio\PPT%20ALIFA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uan%20Cruz\OneDrive\Escritorio\PPT%20ALIFA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uan%20Cruz\OneDrive\Escritorio\PPT%20ALIF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strRef>
              <c:f>IPC!$C$3</c:f>
              <c:strCache>
                <c:ptCount val="1"/>
                <c:pt idx="0">
                  <c:v>IPC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IPC!$B$4:$B$25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IPC!$C$4:$C$25</c:f>
              <c:numCache>
                <c:formatCode>0.0%</c:formatCode>
                <c:ptCount val="22"/>
                <c:pt idx="0">
                  <c:v>0.41</c:v>
                </c:pt>
                <c:pt idx="1">
                  <c:v>3.6999999999999998E-2</c:v>
                </c:pt>
                <c:pt idx="2">
                  <c:v>6.0999999999999999E-2</c:v>
                </c:pt>
                <c:pt idx="3">
                  <c:v>0.123</c:v>
                </c:pt>
                <c:pt idx="4">
                  <c:v>9.8000000000000004E-2</c:v>
                </c:pt>
                <c:pt idx="5">
                  <c:v>0.253</c:v>
                </c:pt>
                <c:pt idx="6">
                  <c:v>0.22900000000000001</c:v>
                </c:pt>
                <c:pt idx="7">
                  <c:v>0.14899999999999999</c:v>
                </c:pt>
                <c:pt idx="8">
                  <c:v>0.26</c:v>
                </c:pt>
                <c:pt idx="9">
                  <c:v>0.22500000000000001</c:v>
                </c:pt>
                <c:pt idx="10">
                  <c:v>0.25600000000000001</c:v>
                </c:pt>
                <c:pt idx="11">
                  <c:v>0.28000000000000003</c:v>
                </c:pt>
                <c:pt idx="12">
                  <c:v>0.379</c:v>
                </c:pt>
                <c:pt idx="13">
                  <c:v>0.27</c:v>
                </c:pt>
                <c:pt idx="14">
                  <c:v>0.38800000000000001</c:v>
                </c:pt>
                <c:pt idx="15">
                  <c:v>0.248</c:v>
                </c:pt>
                <c:pt idx="16">
                  <c:v>0.47599999999999998</c:v>
                </c:pt>
                <c:pt idx="17">
                  <c:v>0.53800000000000003</c:v>
                </c:pt>
                <c:pt idx="18">
                  <c:v>0.36099999999999999</c:v>
                </c:pt>
                <c:pt idx="19">
                  <c:v>0.50900000000000001</c:v>
                </c:pt>
                <c:pt idx="20">
                  <c:v>0.94799999999999995</c:v>
                </c:pt>
                <c:pt idx="21">
                  <c:v>2.1139999999999999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50-4D24-AF7E-B341BC6D0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50528"/>
        <c:axId val="146152064"/>
      </c:lineChart>
      <c:catAx>
        <c:axId val="1461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6152064"/>
        <c:crosses val="autoZero"/>
        <c:auto val="1"/>
        <c:lblAlgn val="ctr"/>
        <c:lblOffset val="100"/>
        <c:noMultiLvlLbl val="0"/>
      </c:catAx>
      <c:valAx>
        <c:axId val="14615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61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IPC Mensual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Hoja1!$B$5:$C$20</c:f>
              <c:multiLvlStrCache>
                <c:ptCount val="16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</c:lvl>
                <c:lvl>
                  <c:pt idx="0">
                    <c:v>2023</c:v>
                  </c:pt>
                  <c:pt idx="1">
                    <c:v>2023</c:v>
                  </c:pt>
                  <c:pt idx="2">
                    <c:v>2023</c:v>
                  </c:pt>
                  <c:pt idx="3">
                    <c:v>2023</c:v>
                  </c:pt>
                  <c:pt idx="4">
                    <c:v>2023</c:v>
                  </c:pt>
                  <c:pt idx="5">
                    <c:v>2023</c:v>
                  </c:pt>
                  <c:pt idx="6">
                    <c:v>2023</c:v>
                  </c:pt>
                  <c:pt idx="7">
                    <c:v>2023</c:v>
                  </c:pt>
                  <c:pt idx="8">
                    <c:v>2023</c:v>
                  </c:pt>
                  <c:pt idx="9">
                    <c:v>2023</c:v>
                  </c:pt>
                  <c:pt idx="10">
                    <c:v>2023</c:v>
                  </c:pt>
                  <c:pt idx="11">
                    <c:v>2023</c:v>
                  </c:pt>
                  <c:pt idx="12">
                    <c:v>2024</c:v>
                  </c:pt>
                  <c:pt idx="13">
                    <c:v>2024</c:v>
                  </c:pt>
                  <c:pt idx="14">
                    <c:v>2024</c:v>
                  </c:pt>
                  <c:pt idx="15">
                    <c:v>2024</c:v>
                  </c:pt>
                </c:lvl>
              </c:multiLvlStrCache>
            </c:multiLvlStrRef>
          </c:cat>
          <c:val>
            <c:numRef>
              <c:f>Hoja1!$D$5:$D$20</c:f>
              <c:numCache>
                <c:formatCode>0.0%</c:formatCode>
                <c:ptCount val="16"/>
                <c:pt idx="0">
                  <c:v>0.06</c:v>
                </c:pt>
                <c:pt idx="1">
                  <c:v>6.6000000000000003E-2</c:v>
                </c:pt>
                <c:pt idx="2">
                  <c:v>7.6999999999999999E-2</c:v>
                </c:pt>
                <c:pt idx="3">
                  <c:v>8.4000000000000005E-2</c:v>
                </c:pt>
                <c:pt idx="4">
                  <c:v>7.8E-2</c:v>
                </c:pt>
                <c:pt idx="5">
                  <c:v>0.06</c:v>
                </c:pt>
                <c:pt idx="6">
                  <c:v>6.3E-2</c:v>
                </c:pt>
                <c:pt idx="7">
                  <c:v>0.125</c:v>
                </c:pt>
                <c:pt idx="8">
                  <c:v>0.127</c:v>
                </c:pt>
                <c:pt idx="9">
                  <c:v>8.3000000000000004E-2</c:v>
                </c:pt>
                <c:pt idx="10">
                  <c:v>0.128</c:v>
                </c:pt>
                <c:pt idx="11">
                  <c:v>0.255</c:v>
                </c:pt>
                <c:pt idx="12">
                  <c:v>0.20599999999999999</c:v>
                </c:pt>
                <c:pt idx="13">
                  <c:v>0.13200000000000001</c:v>
                </c:pt>
                <c:pt idx="14">
                  <c:v>0.11</c:v>
                </c:pt>
                <c:pt idx="15">
                  <c:v>8.7999999999999995E-2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90-4DDB-A734-3E71EE9CB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05696"/>
        <c:axId val="173277952"/>
      </c:barChart>
      <c:lineChart>
        <c:grouping val="standard"/>
        <c:varyColors val="0"/>
        <c:ser>
          <c:idx val="1"/>
          <c:order val="1"/>
          <c:tx>
            <c:strRef>
              <c:f>Hoja1!$E$4</c:f>
              <c:strCache>
                <c:ptCount val="1"/>
                <c:pt idx="0">
                  <c:v>IPC Interanual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Hoja1!$B$5:$C$20</c:f>
              <c:multiLvlStrCache>
                <c:ptCount val="16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</c:lvl>
                <c:lvl>
                  <c:pt idx="0">
                    <c:v>2023</c:v>
                  </c:pt>
                  <c:pt idx="1">
                    <c:v>2023</c:v>
                  </c:pt>
                  <c:pt idx="2">
                    <c:v>2023</c:v>
                  </c:pt>
                  <c:pt idx="3">
                    <c:v>2023</c:v>
                  </c:pt>
                  <c:pt idx="4">
                    <c:v>2023</c:v>
                  </c:pt>
                  <c:pt idx="5">
                    <c:v>2023</c:v>
                  </c:pt>
                  <c:pt idx="6">
                    <c:v>2023</c:v>
                  </c:pt>
                  <c:pt idx="7">
                    <c:v>2023</c:v>
                  </c:pt>
                  <c:pt idx="8">
                    <c:v>2023</c:v>
                  </c:pt>
                  <c:pt idx="9">
                    <c:v>2023</c:v>
                  </c:pt>
                  <c:pt idx="10">
                    <c:v>2023</c:v>
                  </c:pt>
                  <c:pt idx="11">
                    <c:v>2023</c:v>
                  </c:pt>
                  <c:pt idx="12">
                    <c:v>2024</c:v>
                  </c:pt>
                  <c:pt idx="13">
                    <c:v>2024</c:v>
                  </c:pt>
                  <c:pt idx="14">
                    <c:v>2024</c:v>
                  </c:pt>
                  <c:pt idx="15">
                    <c:v>2024</c:v>
                  </c:pt>
                </c:lvl>
              </c:multiLvlStrCache>
            </c:multiLvlStrRef>
          </c:cat>
          <c:val>
            <c:numRef>
              <c:f>Hoja1!$E$5:$E$20</c:f>
              <c:numCache>
                <c:formatCode>0.0%</c:formatCode>
                <c:ptCount val="16"/>
                <c:pt idx="0">
                  <c:v>1</c:v>
                </c:pt>
                <c:pt idx="1">
                  <c:v>1.0249999999999999</c:v>
                </c:pt>
                <c:pt idx="2">
                  <c:v>1.0429999999999999</c:v>
                </c:pt>
                <c:pt idx="3">
                  <c:v>1.0880000000000001</c:v>
                </c:pt>
                <c:pt idx="4">
                  <c:v>1.1419999999999999</c:v>
                </c:pt>
                <c:pt idx="5">
                  <c:v>1.1559999999999999</c:v>
                </c:pt>
                <c:pt idx="6">
                  <c:v>1.1339999999999999</c:v>
                </c:pt>
                <c:pt idx="7">
                  <c:v>1.244</c:v>
                </c:pt>
                <c:pt idx="8">
                  <c:v>1.383</c:v>
                </c:pt>
                <c:pt idx="9">
                  <c:v>1.427</c:v>
                </c:pt>
                <c:pt idx="10">
                  <c:v>1.609</c:v>
                </c:pt>
                <c:pt idx="11">
                  <c:v>2.1139999999999999</c:v>
                </c:pt>
                <c:pt idx="12">
                  <c:v>2.5419999999999998</c:v>
                </c:pt>
                <c:pt idx="13">
                  <c:v>2.762</c:v>
                </c:pt>
                <c:pt idx="14">
                  <c:v>2.879</c:v>
                </c:pt>
                <c:pt idx="15">
                  <c:v>2.8940000000000001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90-4DDB-A734-3E71EE9CB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02528"/>
        <c:axId val="173279872"/>
      </c:lineChart>
      <c:catAx>
        <c:axId val="1462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3277952"/>
        <c:crosses val="autoZero"/>
        <c:auto val="1"/>
        <c:lblAlgn val="ctr"/>
        <c:lblOffset val="100"/>
        <c:noMultiLvlLbl val="0"/>
      </c:catAx>
      <c:valAx>
        <c:axId val="1732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200" b="1">
                    <a:solidFill>
                      <a:schemeClr val="accent1">
                        <a:lumMod val="50000"/>
                      </a:schemeClr>
                    </a:solidFill>
                  </a:rPr>
                  <a:t>IPC Mensual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6205696"/>
        <c:crosses val="autoZero"/>
        <c:crossBetween val="between"/>
      </c:valAx>
      <c:valAx>
        <c:axId val="1732798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200" b="1">
                    <a:solidFill>
                      <a:schemeClr val="accent2"/>
                    </a:solidFill>
                  </a:rPr>
                  <a:t>IPC Interanual</a:t>
                </a:r>
              </a:p>
            </c:rich>
          </c:tx>
          <c:layout>
            <c:manualLayout>
              <c:xMode val="edge"/>
              <c:yMode val="edge"/>
              <c:x val="0.96450684347694293"/>
              <c:y val="0.317989785223995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3302528"/>
        <c:crosses val="max"/>
        <c:crossBetween val="between"/>
      </c:valAx>
      <c:catAx>
        <c:axId val="17330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279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46211972613748"/>
          <c:y val="0.95468670961584345"/>
          <c:w val="0.2290756671430306"/>
          <c:h val="4.5313290384156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5674961230711E-2"/>
          <c:y val="0.15369061071612569"/>
          <c:w val="0.87433626590667579"/>
          <c:h val="0.685705016286001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MedvsIPC!$C$5</c:f>
              <c:strCache>
                <c:ptCount val="1"/>
                <c:pt idx="0">
                  <c:v>Medicamentos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MedvsIPC!$B$6:$B$9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MedvsIPC!$C$6:$C$9</c:f>
              <c:numCache>
                <c:formatCode>0.0%</c:formatCode>
                <c:ptCount val="4"/>
                <c:pt idx="0">
                  <c:v>0.151</c:v>
                </c:pt>
                <c:pt idx="1">
                  <c:v>0.122</c:v>
                </c:pt>
                <c:pt idx="2">
                  <c:v>0.104</c:v>
                </c:pt>
                <c:pt idx="3">
                  <c:v>5.2999999999999999E-2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8A-4570-A536-8D70C56BBEEC}"/>
            </c:ext>
          </c:extLst>
        </c:ser>
        <c:ser>
          <c:idx val="1"/>
          <c:order val="1"/>
          <c:tx>
            <c:strRef>
              <c:f>MedvsIPC!$D$5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MedvsIPC!$B$6:$B$9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MedvsIPC!$D$6:$D$9</c:f>
              <c:numCache>
                <c:formatCode>0.0%</c:formatCode>
                <c:ptCount val="4"/>
                <c:pt idx="0">
                  <c:v>0.20599999999999999</c:v>
                </c:pt>
                <c:pt idx="1">
                  <c:v>0.13200000000000001</c:v>
                </c:pt>
                <c:pt idx="2">
                  <c:v>0.11</c:v>
                </c:pt>
                <c:pt idx="3">
                  <c:v>8.7999999999999995E-2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8A-4570-A536-8D70C56BB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325312"/>
        <c:axId val="206635776"/>
      </c:barChart>
      <c:catAx>
        <c:axId val="17332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6635776"/>
        <c:crosses val="autoZero"/>
        <c:auto val="1"/>
        <c:lblAlgn val="ctr"/>
        <c:lblOffset val="100"/>
        <c:noMultiLvlLbl val="0"/>
      </c:catAx>
      <c:valAx>
        <c:axId val="20663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332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alphaModFix amt="76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5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7F8A44-E158-477D-9810-27509AFF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C88AC6-DC3F-4FDD-AEBA-87A72BC50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26F9F13-8EC3-4B40-A2F5-D9FE2B31B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737B2CF-29B4-4CCD-B808-C914A35F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A7D7EAC-190E-4A90-BC50-97D04A5D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A2ED72C-F964-4139-A8FD-EAB77902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762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E995B0-A7C3-49C3-939B-52A5262A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ED39A9-B6F5-4988-B74F-4D8D2F4A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6B97934-B085-417B-A4CD-DA63F82EF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B923356-D0FD-4B66-B67A-F075C0B6A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E32CE96-26FA-43A6-A16F-A47412266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FA9D621-CCDB-419F-9B61-0BBF59E0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FE38688-152E-447F-AA56-43DE536B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314C2F3-155C-4B58-BC2B-71E468CE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513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51991-C004-4FB5-8BC1-389CB8B8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B11A960-7819-421F-8C88-C97F1466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99AB1D-ED22-441A-99EB-8BB81C20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1B839C7-50FB-4113-BA4F-08401E26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898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07A5101-CD61-42E6-9FB6-DE71DFA8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23280B8-6729-4BF6-84F8-15652745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27E127A-8EF8-4E4D-B3D1-F8111EDA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205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E8BBDA-8D1C-4E8F-82B3-EA4CF554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632E9B9-197A-4205-B534-63EA936F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7914E30-E550-42A7-8603-071078A1A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0B7FBA-6FF6-44D5-BA15-A1F4B756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A69E9F-1A17-4046-8496-DD9F10E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951FC4-5A6E-439F-BA65-DB08DE2F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461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F64A2C-4694-4D38-B75E-33EA918E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08DFBBC-A174-4CC9-8276-72507A4D2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B95C8D4-E7BF-4F73-AC02-60F97EC80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AF7237-8B0C-446D-9116-21EA5CBF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DB14456-9D38-4B79-BDE8-84299275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7E6FF5-D228-4D28-9C61-DD29407F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631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D6D54-53C8-4F5C-AD35-ECD56D3A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2BD0E8D-71B5-4D51-8FAE-B8A92CC0E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CF5F0A-330C-42B9-BA8B-0D009173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8BC05C-C944-4FB7-8746-1351F1C3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856020-91D0-42D6-BBB2-CDFFC695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42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7B96CF6-E287-4E92-819B-A951E2DF9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3610EBE-0D34-43DE-AAFF-9D292E0E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659-7C2D-44F4-A197-A6C6896E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E189C4-F8CB-488A-926B-DD0163D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9D2860-0105-4150-85F2-2E17045C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289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alphaModFix amt="76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45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2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3897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7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17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71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7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1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3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7719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2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ACF7EB-A45F-4362-ABFC-4BCA7119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A3D622-0510-4017-8430-E383FDE9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060FBE2-7E0D-4F66-8C9F-ECFF4E24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ABD4E6-3175-4632-A1EB-A786813F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F904103-17F9-40A4-88E3-24E2FDF8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481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22D2FC-B6CD-4B6A-A47B-BD758013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95DCF3A-B62B-49B5-BB20-F699B6F2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6E1916-1D8A-4D91-8B98-22AB2221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9FBA0E-5C43-4AB1-8A69-C202B1BC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A969B7-69FE-40E4-8076-0CAC46E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599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9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F98EB9B-ACAE-4DFB-9194-263CB369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665D38-10E0-4D8B-902D-24C13769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59FE60-99F3-4410-8793-1DD191538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B5CF-7648-4A1E-B810-7B38D3366CA5}" type="datetimeFigureOut">
              <a:rPr lang="es-AR" smtClean="0"/>
              <a:t>31/5/2024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9040BF-21F1-4AAD-83E3-306E67453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D4078E-E71A-4FF8-A58E-CCFE127D3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B445-26F8-47B2-9D21-6348BB6F9100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 descr="cooperala cuadraditos  para el otro lado">
            <a:extLst>
              <a:ext uri="{FF2B5EF4-FFF2-40B4-BE49-F238E27FC236}">
                <a16:creationId xmlns:a16="http://schemas.microsoft.com/office/drawing/2014/main" xmlns="" id="{9237B1D1-D983-4A96-8033-763DD880BD64}"/>
              </a:ext>
            </a:extLst>
          </p:cNvPr>
          <p:cNvPicPr/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3755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2B03818-CE2B-4574-9CB0-7192934A72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14" y="6261213"/>
            <a:ext cx="2426324" cy="5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ala.org.ar/" TargetMode="External"/><Relationship Id="rId2" Type="http://schemas.openxmlformats.org/officeDocument/2006/relationships/hyperlink" Target="mailto:info@cooperala.org.a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A17751-16AD-4EBD-B1E4-9D4A2FB56604}"/>
              </a:ext>
            </a:extLst>
          </p:cNvPr>
          <p:cNvSpPr/>
          <p:nvPr/>
        </p:nvSpPr>
        <p:spPr>
          <a:xfrm>
            <a:off x="-1" y="3305273"/>
            <a:ext cx="12192000" cy="3552727"/>
          </a:xfrm>
          <a:prstGeom prst="rect">
            <a:avLst/>
          </a:prstGeom>
          <a:gradFill flip="none" rotWithShape="1">
            <a:gsLst>
              <a:gs pos="58000">
                <a:schemeClr val="accent2">
                  <a:alpha val="0"/>
                </a:schemeClr>
              </a:gs>
              <a:gs pos="19000">
                <a:schemeClr val="accent1">
                  <a:alpha val="76000"/>
                </a:schemeClr>
              </a:gs>
              <a:gs pos="93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9F7188A4-49E1-4079-A2AE-9EB24A194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53500" y="6038851"/>
            <a:ext cx="3238499" cy="8191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218B001-A3E1-4B8C-8369-81A3306B3693}"/>
              </a:ext>
            </a:extLst>
          </p:cNvPr>
          <p:cNvSpPr txBox="1"/>
          <p:nvPr/>
        </p:nvSpPr>
        <p:spPr>
          <a:xfrm>
            <a:off x="234351" y="3727419"/>
            <a:ext cx="117232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LA INDUSTRIA FARMACÉUTICA ARGENTINA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SU CARÁCTER ESTRATÉGICO Y PERSPECTIVAS</a:t>
            </a:r>
            <a:endParaRPr kumimoji="0" lang="es-AR" sz="2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pic>
        <p:nvPicPr>
          <p:cNvPr id="1026" name="Picture 2" descr="ALIFAR">
            <a:extLst>
              <a:ext uri="{FF2B5EF4-FFF2-40B4-BE49-F238E27FC236}">
                <a16:creationId xmlns:a16="http://schemas.microsoft.com/office/drawing/2014/main" xmlns="" id="{97453F52-A760-4105-9FBF-2D6D11BA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905500"/>
            <a:ext cx="2733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Hombre De Negocios Desconcertado Mirando Una Pared De Laberinto  Resolver Rascándose La Cabeza Foto E Imagen Para Descarga Gratuita - Pngtree">
            <a:extLst>
              <a:ext uri="{FF2B5EF4-FFF2-40B4-BE49-F238E27FC236}">
                <a16:creationId xmlns:a16="http://schemas.microsoft.com/office/drawing/2014/main" xmlns="" id="{4307E66C-66DE-4DAB-B16C-67095FE6F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13448" r="24303"/>
          <a:stretch/>
        </p:blipFill>
        <p:spPr bwMode="auto">
          <a:xfrm>
            <a:off x="4399472" y="3260787"/>
            <a:ext cx="2794514" cy="3575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38D47BE-9BE4-4BD4-BF1F-58D0602335AD}"/>
              </a:ext>
            </a:extLst>
          </p:cNvPr>
          <p:cNvSpPr txBox="1"/>
          <p:nvPr/>
        </p:nvSpPr>
        <p:spPr>
          <a:xfrm>
            <a:off x="1413283" y="189782"/>
            <a:ext cx="935910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 desafío que representa la difícil coyuntura económica</a:t>
            </a:r>
            <a:endParaRPr kumimoji="0" lang="es-AR" sz="3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852349E-F5DD-4C27-9F33-2FFFF086B479}"/>
              </a:ext>
            </a:extLst>
          </p:cNvPr>
          <p:cNvSpPr txBox="1"/>
          <p:nvPr/>
        </p:nvSpPr>
        <p:spPr>
          <a:xfrm>
            <a:off x="396815" y="1086928"/>
            <a:ext cx="56991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industria debe enfrentar una coyuntura económica difícil, caracterizada por una alta volatilidad que afecta la competitividad industrial: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Abastecimiento restringido por falta de dólares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Atraso cambiario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Multiplicidad de tipos de cambio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Inflación alta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Ausencia de financiamiento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Tasas no competitivas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Tributación elevada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B57738B-2025-46A1-827E-B03A8EA949CE}"/>
              </a:ext>
            </a:extLst>
          </p:cNvPr>
          <p:cNvSpPr txBox="1"/>
          <p:nvPr/>
        </p:nvSpPr>
        <p:spPr>
          <a:xfrm>
            <a:off x="6452558" y="1086928"/>
            <a:ext cx="5627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 todo cuando países competidores como India, Corea del Sur o Israel, cuentan con importantes incentivos de políticas públicas, amplio financiamiento o bajo costo y un contexto regulatorio flexible.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523A62A-A962-4FA9-BB52-E4CF2CF415E7}"/>
              </a:ext>
            </a:extLst>
          </p:cNvPr>
          <p:cNvSpPr txBox="1"/>
          <p:nvPr/>
        </p:nvSpPr>
        <p:spPr>
          <a:xfrm>
            <a:off x="7162800" y="3388492"/>
            <a:ext cx="4632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desafío es seguir invirtiendo, innovando y manteniendo la competitividad de la industria farmacéutica nacional a pesar del contexto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1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3CD562FE-7014-47E9-9C5F-98F6DD75C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296823"/>
              </p:ext>
            </p:extLst>
          </p:nvPr>
        </p:nvGraphicFramePr>
        <p:xfrm>
          <a:off x="1354931" y="1431130"/>
          <a:ext cx="9482138" cy="477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EE13160-F6C5-4B32-BC06-04550499F545}"/>
              </a:ext>
            </a:extLst>
          </p:cNvPr>
          <p:cNvSpPr txBox="1"/>
          <p:nvPr/>
        </p:nvSpPr>
        <p:spPr>
          <a:xfrm>
            <a:off x="1228301" y="287615"/>
            <a:ext cx="974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Evolución de inflación (Anual)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2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BE541133-509F-4C89-B586-E39110950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577456"/>
              </p:ext>
            </p:extLst>
          </p:nvPr>
        </p:nvGraphicFramePr>
        <p:xfrm>
          <a:off x="733425" y="1285875"/>
          <a:ext cx="107061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EC997FE-F500-474B-AB97-11E0BFF895A9}"/>
              </a:ext>
            </a:extLst>
          </p:cNvPr>
          <p:cNvSpPr txBox="1"/>
          <p:nvPr/>
        </p:nvSpPr>
        <p:spPr>
          <a:xfrm>
            <a:off x="3048000" y="17799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defRPr>
            </a:lvl1pPr>
          </a:lstStyle>
          <a:p>
            <a:r>
              <a:rPr lang="es-AR" sz="3000" dirty="0"/>
              <a:t>Índice de Precios al Consumidor (Mensual e Interanual)</a:t>
            </a:r>
          </a:p>
        </p:txBody>
      </p:sp>
    </p:spTree>
    <p:extLst>
      <p:ext uri="{BB962C8B-B14F-4D97-AF65-F5344CB8AC3E}">
        <p14:creationId xmlns:p14="http://schemas.microsoft.com/office/powerpoint/2010/main" val="253794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F9D64630-5480-4D45-8C3F-C64E12B77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68310"/>
              </p:ext>
            </p:extLst>
          </p:nvPr>
        </p:nvGraphicFramePr>
        <p:xfrm>
          <a:off x="847725" y="1152526"/>
          <a:ext cx="1000125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1FA4DE2-3549-4A48-A86B-AADA4A1CE8A5}"/>
              </a:ext>
            </a:extLst>
          </p:cNvPr>
          <p:cNvSpPr txBox="1"/>
          <p:nvPr/>
        </p:nvSpPr>
        <p:spPr>
          <a:xfrm>
            <a:off x="3048000" y="33039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defRPr>
            </a:lvl1pPr>
          </a:lstStyle>
          <a:p>
            <a:r>
              <a:rPr lang="es-AR" dirty="0"/>
              <a:t>Evolución de los precios de los medicamentos vs IPC</a:t>
            </a:r>
          </a:p>
        </p:txBody>
      </p:sp>
    </p:spTree>
    <p:extLst>
      <p:ext uri="{BB962C8B-B14F-4D97-AF65-F5344CB8AC3E}">
        <p14:creationId xmlns:p14="http://schemas.microsoft.com/office/powerpoint/2010/main" val="55237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F13C21-2A5A-4B22-AC36-F181EECA3D78}"/>
              </a:ext>
            </a:extLst>
          </p:cNvPr>
          <p:cNvSpPr txBox="1"/>
          <p:nvPr/>
        </p:nvSpPr>
        <p:spPr>
          <a:xfrm>
            <a:off x="1878998" y="135475"/>
            <a:ext cx="8453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 Industria Farmacéutica y su desarrollo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 la Argentina y la Región</a:t>
            </a:r>
            <a:endParaRPr kumimoji="0" lang="es-AR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EA57605-3854-449C-B2AD-1E5E157D05BC}"/>
              </a:ext>
            </a:extLst>
          </p:cNvPr>
          <p:cNvSpPr txBox="1"/>
          <p:nvPr/>
        </p:nvSpPr>
        <p:spPr>
          <a:xfrm>
            <a:off x="232458" y="1279452"/>
            <a:ext cx="10261540" cy="49305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Regulada por ANMAT (Administración Nacional de Medicamentos, Alimentos y Tecnología)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Intensiva en mano de obra altamente calificada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 la calidad, eficacia y seguridad de los medicamentos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Reconocida por la comunidad médica, farmacéutica y los pacientes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Compite con los principales laboratorios internacionales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 transparencia con precios uniformes en todas las farmacias del país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Brinda soporte de la seguridad social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Apoya a las comunidades vulnerables del país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6A677DCA-FFDD-487B-B04B-F9E240F15727}"/>
              </a:ext>
            </a:extLst>
          </p:cNvPr>
          <p:cNvSpPr txBox="1"/>
          <p:nvPr/>
        </p:nvSpPr>
        <p:spPr>
          <a:xfrm>
            <a:off x="9164634" y="4352165"/>
            <a:ext cx="29329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Somos una industria estratégica…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xmlns="" id="{2F0733C6-A075-4DD1-B832-7467A39371D6}"/>
              </a:ext>
            </a:extLst>
          </p:cNvPr>
          <p:cNvGrpSpPr/>
          <p:nvPr/>
        </p:nvGrpSpPr>
        <p:grpSpPr>
          <a:xfrm>
            <a:off x="9568232" y="2082912"/>
            <a:ext cx="1889632" cy="2259728"/>
            <a:chOff x="9014929" y="1006603"/>
            <a:chExt cx="2449023" cy="2928680"/>
          </a:xfrm>
        </p:grpSpPr>
        <p:sp>
          <p:nvSpPr>
            <p:cNvPr id="40" name="Oval 21">
              <a:extLst>
                <a:ext uri="{FF2B5EF4-FFF2-40B4-BE49-F238E27FC236}">
                  <a16:creationId xmlns:a16="http://schemas.microsoft.com/office/drawing/2014/main" xmlns="" id="{E7F93D94-3846-496C-B4B0-BA41FA09DA9B}"/>
                </a:ext>
              </a:extLst>
            </p:cNvPr>
            <p:cNvSpPr/>
            <p:nvPr/>
          </p:nvSpPr>
          <p:spPr>
            <a:xfrm rot="17537713" flipV="1">
              <a:off x="9028761" y="992771"/>
              <a:ext cx="1927492" cy="195515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22" name="Group 95">
              <a:extLst>
                <a:ext uri="{FF2B5EF4-FFF2-40B4-BE49-F238E27FC236}">
                  <a16:creationId xmlns:a16="http://schemas.microsoft.com/office/drawing/2014/main" xmlns="" id="{20E1CA40-6680-4B8B-9B37-86731AA64D15}"/>
                </a:ext>
              </a:extLst>
            </p:cNvPr>
            <p:cNvGrpSpPr/>
            <p:nvPr/>
          </p:nvGrpSpPr>
          <p:grpSpPr>
            <a:xfrm rot="1800000">
              <a:off x="9992508" y="1726587"/>
              <a:ext cx="1471444" cy="2208696"/>
              <a:chOff x="4752573" y="1656131"/>
              <a:chExt cx="979049" cy="1469591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3" name="Group 12">
                <a:extLst>
                  <a:ext uri="{FF2B5EF4-FFF2-40B4-BE49-F238E27FC236}">
                    <a16:creationId xmlns:a16="http://schemas.microsoft.com/office/drawing/2014/main" xmlns="" id="{48A773A8-E27D-42FE-BB32-06E125F5839D}"/>
                  </a:ext>
                </a:extLst>
              </p:cNvPr>
              <p:cNvGrpSpPr/>
              <p:nvPr/>
            </p:nvGrpSpPr>
            <p:grpSpPr>
              <a:xfrm rot="19800000">
                <a:off x="4752573" y="1656131"/>
                <a:ext cx="979049" cy="1469591"/>
                <a:chOff x="5093002" y="2426934"/>
                <a:chExt cx="2232248" cy="3350691"/>
              </a:xfrm>
              <a:grpFill/>
            </p:grpSpPr>
            <p:grpSp>
              <p:nvGrpSpPr>
                <p:cNvPr id="25" name="Group 13">
                  <a:extLst>
                    <a:ext uri="{FF2B5EF4-FFF2-40B4-BE49-F238E27FC236}">
                      <a16:creationId xmlns:a16="http://schemas.microsoft.com/office/drawing/2014/main" xmlns="" id="{FB1810DF-FFD8-42E0-9321-D039A627D187}"/>
                    </a:ext>
                  </a:extLst>
                </p:cNvPr>
                <p:cNvGrpSpPr/>
                <p:nvPr/>
              </p:nvGrpSpPr>
              <p:grpSpPr>
                <a:xfrm>
                  <a:off x="5625823" y="4659182"/>
                  <a:ext cx="1166607" cy="1118443"/>
                  <a:chOff x="4964627" y="3703863"/>
                  <a:chExt cx="393594" cy="377344"/>
                </a:xfrm>
                <a:grpFill/>
              </p:grpSpPr>
              <p:sp>
                <p:nvSpPr>
                  <p:cNvPr id="27" name="Oval 1">
                    <a:extLst>
                      <a:ext uri="{FF2B5EF4-FFF2-40B4-BE49-F238E27FC236}">
                        <a16:creationId xmlns:a16="http://schemas.microsoft.com/office/drawing/2014/main" xmlns="" id="{AF3507A8-23B0-4FF6-BD77-EBE7783F0659}"/>
                      </a:ext>
                    </a:extLst>
                  </p:cNvPr>
                  <p:cNvSpPr/>
                  <p:nvPr/>
                </p:nvSpPr>
                <p:spPr>
                  <a:xfrm flipH="1">
                    <a:off x="4977747" y="3794659"/>
                    <a:ext cx="36735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008" h="164304">
                        <a:moveTo>
                          <a:pt x="852708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5"/>
                        </a:lnTo>
                        <a:cubicBezTo>
                          <a:pt x="0" y="134173"/>
                          <a:pt x="30131" y="164304"/>
                          <a:pt x="67299" y="164304"/>
                        </a:cubicBezTo>
                        <a:lnTo>
                          <a:pt x="852708" y="164304"/>
                        </a:lnTo>
                        <a:cubicBezTo>
                          <a:pt x="889877" y="164304"/>
                          <a:pt x="920008" y="134173"/>
                          <a:pt x="920008" y="97005"/>
                        </a:cubicBezTo>
                        <a:lnTo>
                          <a:pt x="920008" y="67299"/>
                        </a:lnTo>
                        <a:cubicBezTo>
                          <a:pt x="920008" y="30131"/>
                          <a:pt x="889877" y="0"/>
                          <a:pt x="852708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endParaRPr>
                  </a:p>
                </p:txBody>
              </p:sp>
              <p:sp>
                <p:nvSpPr>
                  <p:cNvPr id="28" name="Oval 1">
                    <a:extLst>
                      <a:ext uri="{FF2B5EF4-FFF2-40B4-BE49-F238E27FC236}">
                        <a16:creationId xmlns:a16="http://schemas.microsoft.com/office/drawing/2014/main" xmlns="" id="{C1057F64-B353-475F-8078-F1EA4693F446}"/>
                      </a:ext>
                    </a:extLst>
                  </p:cNvPr>
                  <p:cNvSpPr/>
                  <p:nvPr/>
                </p:nvSpPr>
                <p:spPr>
                  <a:xfrm flipH="1">
                    <a:off x="5017106" y="3976249"/>
                    <a:ext cx="288634" cy="10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862" h="262858">
                        <a:moveTo>
                          <a:pt x="722862" y="0"/>
                        </a:moveTo>
                        <a:lnTo>
                          <a:pt x="0" y="0"/>
                        </a:lnTo>
                        <a:lnTo>
                          <a:pt x="0" y="131429"/>
                        </a:lnTo>
                        <a:cubicBezTo>
                          <a:pt x="0" y="204015"/>
                          <a:pt x="161818" y="262858"/>
                          <a:pt x="361431" y="262858"/>
                        </a:cubicBezTo>
                        <a:cubicBezTo>
                          <a:pt x="561044" y="262858"/>
                          <a:pt x="722862" y="204015"/>
                          <a:pt x="722862" y="131429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endParaRPr>
                  </a:p>
                </p:txBody>
              </p:sp>
              <p:sp>
                <p:nvSpPr>
                  <p:cNvPr id="29" name="Oval 1">
                    <a:extLst>
                      <a:ext uri="{FF2B5EF4-FFF2-40B4-BE49-F238E27FC236}">
                        <a16:creationId xmlns:a16="http://schemas.microsoft.com/office/drawing/2014/main" xmlns="" id="{0956184D-49CA-472B-A707-97DE7CB8CF85}"/>
                      </a:ext>
                    </a:extLst>
                  </p:cNvPr>
                  <p:cNvSpPr/>
                  <p:nvPr/>
                </p:nvSpPr>
                <p:spPr>
                  <a:xfrm flipH="1">
                    <a:off x="4990867" y="3885454"/>
                    <a:ext cx="34111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293" h="164306">
                        <a:moveTo>
                          <a:pt x="786994" y="0"/>
                        </a:moveTo>
                        <a:lnTo>
                          <a:pt x="67299" y="0"/>
                        </a:lnTo>
                        <a:cubicBezTo>
                          <a:pt x="30131" y="0"/>
                          <a:pt x="0" y="30131"/>
                          <a:pt x="0" y="67299"/>
                        </a:cubicBezTo>
                        <a:lnTo>
                          <a:pt x="0" y="97007"/>
                        </a:lnTo>
                        <a:cubicBezTo>
                          <a:pt x="0" y="134174"/>
                          <a:pt x="30131" y="164306"/>
                          <a:pt x="67299" y="164306"/>
                        </a:cubicBezTo>
                        <a:lnTo>
                          <a:pt x="786994" y="164306"/>
                        </a:lnTo>
                        <a:cubicBezTo>
                          <a:pt x="824162" y="164306"/>
                          <a:pt x="854293" y="134174"/>
                          <a:pt x="854293" y="97007"/>
                        </a:cubicBezTo>
                        <a:lnTo>
                          <a:pt x="854293" y="67299"/>
                        </a:lnTo>
                        <a:cubicBezTo>
                          <a:pt x="854293" y="30131"/>
                          <a:pt x="824162" y="0"/>
                          <a:pt x="786994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endParaRPr>
                  </a:p>
                </p:txBody>
              </p:sp>
              <p:sp>
                <p:nvSpPr>
                  <p:cNvPr id="30" name="Oval 1">
                    <a:extLst>
                      <a:ext uri="{FF2B5EF4-FFF2-40B4-BE49-F238E27FC236}">
                        <a16:creationId xmlns:a16="http://schemas.microsoft.com/office/drawing/2014/main" xmlns="" id="{668F2BDE-B880-42A1-969B-68A880861893}"/>
                      </a:ext>
                    </a:extLst>
                  </p:cNvPr>
                  <p:cNvSpPr/>
                  <p:nvPr/>
                </p:nvSpPr>
                <p:spPr>
                  <a:xfrm flipH="1">
                    <a:off x="4964627" y="3703863"/>
                    <a:ext cx="393594" cy="65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723" h="164305">
                        <a:moveTo>
                          <a:pt x="918424" y="0"/>
                        </a:moveTo>
                        <a:lnTo>
                          <a:pt x="67300" y="0"/>
                        </a:lnTo>
                        <a:cubicBezTo>
                          <a:pt x="30131" y="0"/>
                          <a:pt x="0" y="30130"/>
                          <a:pt x="0" y="67298"/>
                        </a:cubicBezTo>
                        <a:lnTo>
                          <a:pt x="0" y="97006"/>
                        </a:lnTo>
                        <a:cubicBezTo>
                          <a:pt x="0" y="134173"/>
                          <a:pt x="30131" y="164305"/>
                          <a:pt x="67300" y="164305"/>
                        </a:cubicBezTo>
                        <a:lnTo>
                          <a:pt x="918424" y="164305"/>
                        </a:lnTo>
                        <a:cubicBezTo>
                          <a:pt x="955592" y="164305"/>
                          <a:pt x="985723" y="134173"/>
                          <a:pt x="985723" y="97006"/>
                        </a:cubicBezTo>
                        <a:lnTo>
                          <a:pt x="985723" y="67298"/>
                        </a:lnTo>
                        <a:cubicBezTo>
                          <a:pt x="985723" y="30130"/>
                          <a:pt x="955592" y="0"/>
                          <a:pt x="918424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70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endParaRPr>
                  </a:p>
                </p:txBody>
              </p:sp>
            </p:grpSp>
            <p:sp>
              <p:nvSpPr>
                <p:cNvPr id="26" name="Block Arc 14">
                  <a:extLst>
                    <a:ext uri="{FF2B5EF4-FFF2-40B4-BE49-F238E27FC236}">
                      <a16:creationId xmlns:a16="http://schemas.microsoft.com/office/drawing/2014/main" xmlns="" id="{55EEF2B4-8272-4B19-8818-52791F3E9EF8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24" name="Oval 48">
                <a:extLst>
                  <a:ext uri="{FF2B5EF4-FFF2-40B4-BE49-F238E27FC236}">
                    <a16:creationId xmlns:a16="http://schemas.microsoft.com/office/drawing/2014/main" xmlns="" id="{68A68606-090F-4225-88CE-B78804F2FD1E}"/>
                  </a:ext>
                </a:extLst>
              </p:cNvPr>
              <p:cNvSpPr/>
              <p:nvPr/>
            </p:nvSpPr>
            <p:spPr>
              <a:xfrm>
                <a:off x="4783317" y="1842370"/>
                <a:ext cx="672289" cy="67228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46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AB0DE04-1091-4A2C-BDCA-7782E2132668}"/>
              </a:ext>
            </a:extLst>
          </p:cNvPr>
          <p:cNvSpPr txBox="1"/>
          <p:nvPr/>
        </p:nvSpPr>
        <p:spPr>
          <a:xfrm>
            <a:off x="1223749" y="220934"/>
            <a:ext cx="974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 Industria Farmacéutica y su desarrollo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 la Argentina y la Región</a:t>
            </a:r>
            <a:endParaRPr kumimoji="0" lang="es-AR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101DF22-7EFA-4319-B647-606FEF039DC7}"/>
              </a:ext>
            </a:extLst>
          </p:cNvPr>
          <p:cNvSpPr txBox="1"/>
          <p:nvPr/>
        </p:nvSpPr>
        <p:spPr>
          <a:xfrm>
            <a:off x="3388062" y="1564680"/>
            <a:ext cx="8420669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Plataforma de producción de vacunas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y producción de materias primas e insumos farmacéuticos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de la industria de biosimilares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Complementación productiva y abastecimiento a países del primer mundo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Proyectos productivos binacionales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áfico 7" descr="Diana">
            <a:extLst>
              <a:ext uri="{FF2B5EF4-FFF2-40B4-BE49-F238E27FC236}">
                <a16:creationId xmlns:a16="http://schemas.microsoft.com/office/drawing/2014/main" xmlns="" id="{8766D998-0E3F-4DCC-B2DE-B6AD157BE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2264" y="2324101"/>
            <a:ext cx="2209798" cy="22097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0F9C6E2-16F4-40FB-BB9D-E334C6D9D7BB}"/>
              </a:ext>
            </a:extLst>
          </p:cNvPr>
          <p:cNvSpPr txBox="1"/>
          <p:nvPr/>
        </p:nvSpPr>
        <p:spPr>
          <a:xfrm>
            <a:off x="12512" y="4376000"/>
            <a:ext cx="334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Hacia donde vamos…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5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30B2857F-546F-4279-82AE-CCC23087AB07}"/>
              </a:ext>
            </a:extLst>
          </p:cNvPr>
          <p:cNvGrpSpPr/>
          <p:nvPr/>
        </p:nvGrpSpPr>
        <p:grpSpPr>
          <a:xfrm flipH="1">
            <a:off x="1316798" y="545748"/>
            <a:ext cx="9225894" cy="1391478"/>
            <a:chOff x="1517374" y="4452730"/>
            <a:chExt cx="9225894" cy="1391478"/>
          </a:xfrm>
          <a:solidFill>
            <a:schemeClr val="tx1">
              <a:lumMod val="75000"/>
              <a:lumOff val="25000"/>
              <a:alpha val="70000"/>
            </a:schemeClr>
          </a:solidFill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xmlns="" id="{888B4FF8-E239-4856-9616-3794277041EB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Muchas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gracias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44C3ED43-B1A9-4CC7-BF8F-F58A2A5F4BA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xmlns="" id="{A3DCB504-A320-48CC-8F9E-E07521ED78A1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Arrow: Chevron 10">
              <a:extLst>
                <a:ext uri="{FF2B5EF4-FFF2-40B4-BE49-F238E27FC236}">
                  <a16:creationId xmlns:a16="http://schemas.microsoft.com/office/drawing/2014/main" xmlns="" id="{3A59E5FA-1801-4816-AEE8-73797129F60C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Chevron 11">
              <a:extLst>
                <a:ext uri="{FF2B5EF4-FFF2-40B4-BE49-F238E27FC236}">
                  <a16:creationId xmlns:a16="http://schemas.microsoft.com/office/drawing/2014/main" xmlns="" id="{0CDCA05E-A760-4253-AF75-FD28D24F4978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55A4D1A-4425-4923-A7C5-3A8D2248199F}"/>
              </a:ext>
            </a:extLst>
          </p:cNvPr>
          <p:cNvSpPr txBox="1"/>
          <p:nvPr/>
        </p:nvSpPr>
        <p:spPr>
          <a:xfrm>
            <a:off x="588819" y="2593397"/>
            <a:ext cx="1101436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Trebuchet MS" panose="020B0603020202020204" pitchFamily="34" charset="0"/>
              </a:rPr>
              <a:t>Cámara Empresaria de Laboratorios Farmacéuticos</a:t>
            </a:r>
          </a:p>
          <a:p>
            <a:pPr algn="ctr"/>
            <a:endParaRPr lang="es-MX" sz="3200" b="1" dirty="0">
              <a:latin typeface="Trebuchet MS" panose="020B0603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3200" b="1" dirty="0">
                <a:latin typeface="Trebuchet MS" panose="020B0603020202020204" pitchFamily="34" charset="0"/>
              </a:rPr>
              <a:t>Carlos Pellegrini 1141 – 9° piso</a:t>
            </a:r>
          </a:p>
          <a:p>
            <a:pPr algn="ctr">
              <a:spcAft>
                <a:spcPts val="600"/>
              </a:spcAft>
            </a:pPr>
            <a:r>
              <a:rPr lang="es-MX" sz="3200" b="1" dirty="0">
                <a:latin typeface="Trebuchet MS" panose="020B0603020202020204" pitchFamily="34" charset="0"/>
              </a:rPr>
              <a:t>Buenos Aires, ARGENTINA</a:t>
            </a:r>
          </a:p>
          <a:p>
            <a:pPr algn="ctr">
              <a:spcAft>
                <a:spcPts val="600"/>
              </a:spcAft>
            </a:pPr>
            <a:r>
              <a:rPr lang="es-MX" sz="3200" b="1" dirty="0">
                <a:latin typeface="Trebuchet MS" panose="020B0603020202020204" pitchFamily="34" charset="0"/>
              </a:rPr>
              <a:t>(54 11) 3985-9989</a:t>
            </a:r>
          </a:p>
          <a:p>
            <a:pPr algn="ctr">
              <a:spcAft>
                <a:spcPts val="600"/>
              </a:spcAft>
            </a:pPr>
            <a:r>
              <a:rPr lang="es-MX" sz="3200" b="1" dirty="0">
                <a:latin typeface="Trebuchet MS" panose="020B0603020202020204" pitchFamily="34" charset="0"/>
                <a:hlinkClick r:id="rId2"/>
              </a:rPr>
              <a:t>info@cooperala.org.ar</a:t>
            </a:r>
            <a:endParaRPr lang="es-MX" sz="3200" b="1" dirty="0">
              <a:latin typeface="Trebuchet MS" panose="020B0603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3200" b="1" dirty="0">
                <a:latin typeface="Trebuchet MS" panose="020B0603020202020204" pitchFamily="34" charset="0"/>
                <a:hlinkClick r:id="rId3"/>
              </a:rPr>
              <a:t>www.cooperala.org.ar</a:t>
            </a:r>
            <a:endParaRPr lang="es-MX" sz="3200" b="1" dirty="0">
              <a:latin typeface="Trebuchet MS" panose="020B0603020202020204" pitchFamily="34" charset="0"/>
            </a:endParaRPr>
          </a:p>
          <a:p>
            <a:pPr algn="ctr"/>
            <a:endParaRPr lang="es-AR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42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302</Words>
  <Application>Microsoft Office PowerPoint</Application>
  <PresentationFormat>Personalizado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Cover and End Slide Master</vt:lpstr>
      <vt:lpstr>1_Tema de Office</vt:lpstr>
      <vt:lpstr>1_Cover and End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Cruz</dc:creator>
  <cp:lastModifiedBy>Usuario</cp:lastModifiedBy>
  <cp:revision>6</cp:revision>
  <dcterms:created xsi:type="dcterms:W3CDTF">2024-05-29T16:18:19Z</dcterms:created>
  <dcterms:modified xsi:type="dcterms:W3CDTF">2024-05-31T12:57:01Z</dcterms:modified>
</cp:coreProperties>
</file>