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6" r:id="rId3"/>
    <p:sldId id="280" r:id="rId4"/>
    <p:sldId id="291" r:id="rId5"/>
    <p:sldId id="287" r:id="rId6"/>
    <p:sldId id="290" r:id="rId7"/>
    <p:sldId id="303" r:id="rId8"/>
    <p:sldId id="302" r:id="rId9"/>
    <p:sldId id="294" r:id="rId10"/>
    <p:sldId id="296" r:id="rId11"/>
    <p:sldId id="293" r:id="rId12"/>
    <p:sldId id="300" r:id="rId13"/>
    <p:sldId id="284" r:id="rId14"/>
    <p:sldId id="257" r:id="rId15"/>
    <p:sldId id="261" r:id="rId16"/>
    <p:sldId id="279" r:id="rId17"/>
    <p:sldId id="301" r:id="rId18"/>
  </p:sldIdLst>
  <p:sldSz cx="12192000" cy="6858000"/>
  <p:notesSz cx="6799263"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4"/>
    <a:srgbClr val="004442"/>
    <a:srgbClr val="BAE8D1"/>
    <a:srgbClr val="008080"/>
    <a:srgbClr val="3333CC"/>
    <a:srgbClr val="65B3CB"/>
    <a:srgbClr val="009999"/>
    <a:srgbClr val="C9C9C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434" autoAdjust="0"/>
  </p:normalViewPr>
  <p:slideViewPr>
    <p:cSldViewPr snapToGrid="0">
      <p:cViewPr varScale="1">
        <p:scale>
          <a:sx n="71" d="100"/>
          <a:sy n="71"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740F0E4-1C54-43C8-8667-0E9F1D4B7D88}" type="datetimeFigureOut">
              <a:rPr lang="es-ES" smtClean="0"/>
              <a:t>27/05/2025</a:t>
            </a:fld>
            <a:endParaRPr lang="es-ES"/>
          </a:p>
        </p:txBody>
      </p:sp>
      <p:sp>
        <p:nvSpPr>
          <p:cNvPr id="4" name="Marcador de imagen de diapositiva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2FFFB64-71B6-4980-A949-3F2A80B79743}" type="slidenum">
              <a:rPr lang="es-ES" smtClean="0"/>
              <a:t>‹Nº›</a:t>
            </a:fld>
            <a:endParaRPr lang="es-ES"/>
          </a:p>
        </p:txBody>
      </p:sp>
    </p:spTree>
    <p:extLst>
      <p:ext uri="{BB962C8B-B14F-4D97-AF65-F5344CB8AC3E}">
        <p14:creationId xmlns:p14="http://schemas.microsoft.com/office/powerpoint/2010/main" val="128729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2FFFB64-71B6-4980-A949-3F2A80B79743}" type="slidenum">
              <a:rPr lang="es-ES" smtClean="0"/>
              <a:t>1</a:t>
            </a:fld>
            <a:endParaRPr lang="es-ES"/>
          </a:p>
        </p:txBody>
      </p:sp>
    </p:spTree>
    <p:extLst>
      <p:ext uri="{BB962C8B-B14F-4D97-AF65-F5344CB8AC3E}">
        <p14:creationId xmlns:p14="http://schemas.microsoft.com/office/powerpoint/2010/main" val="4040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smtClean="0"/>
              <a:t>El Salvador: se hace una excepción para los</a:t>
            </a:r>
            <a:r>
              <a:rPr lang="es-419" baseline="0" dirty="0" smtClean="0"/>
              <a:t> productos innovadores que pueden estar hasta un 30% por encima del precio regulado.</a:t>
            </a:r>
          </a:p>
          <a:p>
            <a:r>
              <a:rPr lang="es-419" baseline="0" dirty="0" smtClean="0"/>
              <a:t>Ecuador: </a:t>
            </a:r>
            <a:r>
              <a:rPr lang="es-ES" baseline="0" dirty="0" smtClean="0"/>
              <a:t>Tres regímenes de fijación de precios: regulado, fijación directa y liberado.</a:t>
            </a:r>
          </a:p>
          <a:p>
            <a:r>
              <a:rPr lang="es-ES" baseline="0" dirty="0" smtClean="0"/>
              <a:t>Regulado: precio techo para medicamentos estratégicos y nuevos. Mediana de los precios de venta al público del mercado privado de los medicamentos participantes en el segmento. Los medicamentos cuyos precios de venta al público sean inferiores al precio techo, no lo podrán incrementar. Para medicamentos nuevos depende de la ventaja terapéutica que se le asigne. Si tiene ventaja terapéutica se observa el precio en otros países y se toma el promedio de los 3 precios más bajos, lo que a veces constituye un limitante para los medicamentos innovadores. </a:t>
            </a:r>
          </a:p>
          <a:p>
            <a:r>
              <a:rPr lang="es-ES" baseline="0" dirty="0" smtClean="0"/>
              <a:t>Fijación directa: son casos especiales cuando no se hayan cumplido los precios techo o no se hayan incrementado muy por encima de la inflación o se la información provista haya sido deficiente.</a:t>
            </a:r>
          </a:p>
          <a:p>
            <a:r>
              <a:rPr lang="es-ES" baseline="0" dirty="0" smtClean="0"/>
              <a:t>Se van incorporando medicamentos en un cuadro básico cuando se estable un precio techo.</a:t>
            </a:r>
          </a:p>
          <a:p>
            <a:endParaRPr lang="es-ES" dirty="0"/>
          </a:p>
        </p:txBody>
      </p:sp>
      <p:sp>
        <p:nvSpPr>
          <p:cNvPr id="4" name="Marcador de número de diapositiva 3"/>
          <p:cNvSpPr>
            <a:spLocks noGrp="1"/>
          </p:cNvSpPr>
          <p:nvPr>
            <p:ph type="sldNum" sz="quarter" idx="10"/>
          </p:nvPr>
        </p:nvSpPr>
        <p:spPr/>
        <p:txBody>
          <a:bodyPr/>
          <a:lstStyle/>
          <a:p>
            <a:fld id="{42FFFB64-71B6-4980-A949-3F2A80B79743}" type="slidenum">
              <a:rPr lang="es-ES" smtClean="0"/>
              <a:t>5</a:t>
            </a:fld>
            <a:endParaRPr lang="es-ES"/>
          </a:p>
        </p:txBody>
      </p:sp>
    </p:spTree>
    <p:extLst>
      <p:ext uri="{BB962C8B-B14F-4D97-AF65-F5344CB8AC3E}">
        <p14:creationId xmlns:p14="http://schemas.microsoft.com/office/powerpoint/2010/main" val="70858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smtClean="0"/>
              <a:t>El Salvador: se hace una excepción para los</a:t>
            </a:r>
            <a:r>
              <a:rPr lang="es-419" baseline="0" dirty="0" smtClean="0"/>
              <a:t> productos innovadores que pueden estar hasta un 30% por encima del precio regulado.</a:t>
            </a:r>
          </a:p>
          <a:p>
            <a:r>
              <a:rPr lang="es-419" baseline="0" dirty="0" smtClean="0"/>
              <a:t>Ecuador: </a:t>
            </a:r>
            <a:r>
              <a:rPr lang="es-ES" baseline="0" dirty="0" smtClean="0"/>
              <a:t>Tres regímenes de fijación de precios: regulado, fijación directa y liberado.</a:t>
            </a:r>
          </a:p>
          <a:p>
            <a:r>
              <a:rPr lang="es-ES" baseline="0" dirty="0" smtClean="0"/>
              <a:t>Regulado: precio techo para medicamentos estratégicos y nuevos. Mediana de los precios de venta al público del mercado privado de los medicamentos participantes en el segmento. Los medicamentos cuyos precios de venta al público sean inferiores al precio techo, no lo podrán incrementar. Para medicamentos nuevos depende de la ventaja terapéutica que se le asigne. Si tiene ventaja terapéutica se observa el precio en otros países y se toma el promedio de los 3 precios más bajos, lo que a veces constituye un limitante para los medicamentos innovadores. </a:t>
            </a:r>
          </a:p>
          <a:p>
            <a:r>
              <a:rPr lang="es-ES" baseline="0" dirty="0" smtClean="0"/>
              <a:t>Fijación directa: son casos especiales cuando no se hayan cumplido los precios techo o no se hayan incrementado muy por encima de la inflación o se la información provista haya sido deficiente.</a:t>
            </a:r>
          </a:p>
          <a:p>
            <a:r>
              <a:rPr lang="es-ES" baseline="0" dirty="0" smtClean="0"/>
              <a:t>Se van incorporando medicamentos en un cuadro básico cuando se estable un precio techo.</a:t>
            </a:r>
          </a:p>
          <a:p>
            <a:endParaRPr lang="es-ES" dirty="0"/>
          </a:p>
        </p:txBody>
      </p:sp>
      <p:sp>
        <p:nvSpPr>
          <p:cNvPr id="4" name="Marcador de número de diapositiva 3"/>
          <p:cNvSpPr>
            <a:spLocks noGrp="1"/>
          </p:cNvSpPr>
          <p:nvPr>
            <p:ph type="sldNum" sz="quarter" idx="10"/>
          </p:nvPr>
        </p:nvSpPr>
        <p:spPr/>
        <p:txBody>
          <a:bodyPr/>
          <a:lstStyle/>
          <a:p>
            <a:fld id="{42FFFB64-71B6-4980-A949-3F2A80B79743}" type="slidenum">
              <a:rPr lang="es-ES" smtClean="0"/>
              <a:t>6</a:t>
            </a:fld>
            <a:endParaRPr lang="es-ES"/>
          </a:p>
        </p:txBody>
      </p:sp>
    </p:spTree>
    <p:extLst>
      <p:ext uri="{BB962C8B-B14F-4D97-AF65-F5344CB8AC3E}">
        <p14:creationId xmlns:p14="http://schemas.microsoft.com/office/powerpoint/2010/main" val="30974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2C4B"/>
                </a:solidFill>
                <a:effectLst/>
                <a:uLnTx/>
                <a:uFillTx/>
                <a:latin typeface="Helvetica" charset="0"/>
                <a:ea typeface="Helvetica" charset="0"/>
                <a:cs typeface="Helvetica" charset="0"/>
              </a:rPr>
              <a:t>Precios</a:t>
            </a:r>
            <a:r>
              <a:rPr kumimoji="0" lang="en-US" sz="1200" b="1" i="0" u="none" strike="noStrike" kern="1200" cap="none" spc="0" normalizeH="0" baseline="0" noProof="0" dirty="0" smtClean="0">
                <a:ln>
                  <a:noFill/>
                </a:ln>
                <a:solidFill>
                  <a:srgbClr val="002C4B"/>
                </a:solidFill>
                <a:effectLst/>
                <a:uLnTx/>
                <a:uFillTx/>
                <a:latin typeface="Helvetica" charset="0"/>
                <a:ea typeface="Helvetica" charset="0"/>
                <a:cs typeface="Helvetica" charset="0"/>
              </a:rPr>
              <a:t> </a:t>
            </a:r>
            <a:r>
              <a:rPr lang="en-US" sz="1200" b="1" dirty="0" smtClean="0">
                <a:solidFill>
                  <a:srgbClr val="002C4B"/>
                </a:solidFill>
                <a:latin typeface="Helvetica" charset="0"/>
                <a:ea typeface="Helvetica" charset="0"/>
                <a:cs typeface="Helvetica" charset="0"/>
              </a:rPr>
              <a:t>de </a:t>
            </a:r>
            <a:r>
              <a:rPr lang="en-US" sz="1200" b="1" dirty="0" err="1" smtClean="0">
                <a:solidFill>
                  <a:srgbClr val="002C4B"/>
                </a:solidFill>
                <a:latin typeface="Helvetica" charset="0"/>
                <a:ea typeface="Helvetica" charset="0"/>
                <a:cs typeface="Helvetica" charset="0"/>
              </a:rPr>
              <a:t>referencia</a:t>
            </a:r>
            <a:r>
              <a:rPr lang="en-US" sz="1200" b="1" dirty="0" smtClean="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externos</a:t>
            </a:r>
            <a:r>
              <a:rPr lang="en-US" sz="1200" b="1" dirty="0" smtClean="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Internacional</a:t>
            </a:r>
            <a:r>
              <a:rPr lang="en-US" sz="1200" b="1" dirty="0" smtClean="0">
                <a:solidFill>
                  <a:srgbClr val="002C4B"/>
                </a:solidFill>
                <a:latin typeface="Helvetica" charset="0"/>
                <a:ea typeface="Helvetica" charset="0"/>
                <a:cs typeface="Helvetica" charset="0"/>
              </a:rPr>
              <a:t>)</a:t>
            </a:r>
            <a:endParaRPr kumimoji="0" lang="en-US" sz="1200" b="1" i="0" u="none" strike="noStrike" kern="1200" cap="none" spc="0" normalizeH="0" baseline="0" noProof="0" dirty="0" smtClean="0">
              <a:ln>
                <a:noFill/>
              </a:ln>
              <a:solidFill>
                <a:srgbClr val="002C4B"/>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C4B"/>
                </a:solidFill>
                <a:latin typeface="Helvetica" charset="0"/>
                <a:ea typeface="Helvetica" charset="0"/>
                <a:cs typeface="Helvetica" charset="0"/>
              </a:rPr>
              <a:t>Que pasaría si los avanzados toman como referencia a algunos países en desarrollo. Hay una cuestión de poder de mercado, un país desarrollado puede no aceptar que un laboratorio venda a un precio inferior a un país que encima tienen un mercado más reducido.</a:t>
            </a:r>
            <a:endParaRPr lang="es-419" sz="1200" dirty="0" smtClean="0">
              <a:solidFill>
                <a:srgbClr val="002C4B"/>
              </a:solidFill>
              <a:latin typeface="Helvetica" charset="0"/>
              <a:ea typeface="Helvetica" charset="0"/>
              <a:cs typeface="Helvetica" charset="0"/>
            </a:endParaRPr>
          </a:p>
          <a:p>
            <a:endParaRPr lang="es-ES" dirty="0"/>
          </a:p>
        </p:txBody>
      </p:sp>
      <p:sp>
        <p:nvSpPr>
          <p:cNvPr id="4" name="Marcador de número de diapositiva 3"/>
          <p:cNvSpPr>
            <a:spLocks noGrp="1"/>
          </p:cNvSpPr>
          <p:nvPr>
            <p:ph type="sldNum" sz="quarter" idx="10"/>
          </p:nvPr>
        </p:nvSpPr>
        <p:spPr/>
        <p:txBody>
          <a:bodyPr/>
          <a:lstStyle/>
          <a:p>
            <a:fld id="{42FFFB64-71B6-4980-A949-3F2A80B79743}" type="slidenum">
              <a:rPr lang="es-ES" smtClean="0"/>
              <a:t>9</a:t>
            </a:fld>
            <a:endParaRPr lang="es-ES"/>
          </a:p>
        </p:txBody>
      </p:sp>
    </p:spTree>
    <p:extLst>
      <p:ext uri="{BB962C8B-B14F-4D97-AF65-F5344CB8AC3E}">
        <p14:creationId xmlns:p14="http://schemas.microsoft.com/office/powerpoint/2010/main" val="226723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2C4B"/>
                </a:solidFill>
                <a:effectLst/>
                <a:uLnTx/>
                <a:uFillTx/>
                <a:latin typeface="Helvetica" charset="0"/>
                <a:ea typeface="Helvetica" charset="0"/>
                <a:cs typeface="Helvetica" charset="0"/>
              </a:rPr>
              <a:t>Precios</a:t>
            </a:r>
            <a:r>
              <a:rPr kumimoji="0" lang="en-US" sz="1200" b="1" i="0" u="none" strike="noStrike" kern="1200" cap="none" spc="0" normalizeH="0" baseline="0" noProof="0" dirty="0" smtClean="0">
                <a:ln>
                  <a:noFill/>
                </a:ln>
                <a:solidFill>
                  <a:srgbClr val="002C4B"/>
                </a:solidFill>
                <a:effectLst/>
                <a:uLnTx/>
                <a:uFillTx/>
                <a:latin typeface="Helvetica" charset="0"/>
                <a:ea typeface="Helvetica" charset="0"/>
                <a:cs typeface="Helvetica" charset="0"/>
              </a:rPr>
              <a:t> </a:t>
            </a:r>
            <a:r>
              <a:rPr lang="en-US" sz="1200" b="1" dirty="0" smtClean="0">
                <a:solidFill>
                  <a:srgbClr val="002C4B"/>
                </a:solidFill>
                <a:latin typeface="Helvetica" charset="0"/>
                <a:ea typeface="Helvetica" charset="0"/>
                <a:cs typeface="Helvetica" charset="0"/>
              </a:rPr>
              <a:t>de </a:t>
            </a:r>
            <a:r>
              <a:rPr lang="en-US" sz="1200" b="1" dirty="0" err="1" smtClean="0">
                <a:solidFill>
                  <a:srgbClr val="002C4B"/>
                </a:solidFill>
                <a:latin typeface="Helvetica" charset="0"/>
                <a:ea typeface="Helvetica" charset="0"/>
                <a:cs typeface="Helvetica" charset="0"/>
              </a:rPr>
              <a:t>referencia</a:t>
            </a:r>
            <a:r>
              <a:rPr lang="en-US" sz="1200" b="1" dirty="0" smtClean="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externos</a:t>
            </a:r>
            <a:r>
              <a:rPr lang="en-US" sz="1200" b="1" dirty="0" smtClean="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Internacional</a:t>
            </a:r>
            <a:r>
              <a:rPr lang="en-US" sz="1200" b="1" dirty="0" smtClean="0">
                <a:solidFill>
                  <a:srgbClr val="002C4B"/>
                </a:solidFill>
                <a:latin typeface="Helvetica" charset="0"/>
                <a:ea typeface="Helvetica" charset="0"/>
                <a:cs typeface="Helvetica" charset="0"/>
              </a:rPr>
              <a:t>)</a:t>
            </a:r>
            <a:endParaRPr kumimoji="0" lang="en-US" sz="1200" b="1" i="0" u="none" strike="noStrike" kern="1200" cap="none" spc="0" normalizeH="0" baseline="0" noProof="0" dirty="0" smtClean="0">
              <a:ln>
                <a:noFill/>
              </a:ln>
              <a:solidFill>
                <a:srgbClr val="002C4B"/>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2C4B"/>
                </a:solidFill>
                <a:latin typeface="Helvetica" charset="0"/>
                <a:ea typeface="Helvetica" charset="0"/>
                <a:cs typeface="Helvetica" charset="0"/>
              </a:rPr>
              <a:t>Que pasaría si los avanzados toman como referencia a algunos países en desarrollo. Hay una cuestión de poder de mercado, un país desarrollado puede no aceptar que un laboratorio venda a un precio inferior a un país que encima tienen un mercado más reducido.</a:t>
            </a:r>
            <a:endParaRPr lang="es-419" sz="1200" dirty="0" smtClean="0">
              <a:solidFill>
                <a:srgbClr val="002C4B"/>
              </a:solidFill>
              <a:latin typeface="Helvetica" charset="0"/>
              <a:ea typeface="Helvetica" charset="0"/>
              <a:cs typeface="Helvetica" charset="0"/>
            </a:endParaRPr>
          </a:p>
          <a:p>
            <a:endParaRPr lang="es-ES" dirty="0"/>
          </a:p>
        </p:txBody>
      </p:sp>
      <p:sp>
        <p:nvSpPr>
          <p:cNvPr id="4" name="Marcador de número de diapositiva 3"/>
          <p:cNvSpPr>
            <a:spLocks noGrp="1"/>
          </p:cNvSpPr>
          <p:nvPr>
            <p:ph type="sldNum" sz="quarter" idx="10"/>
          </p:nvPr>
        </p:nvSpPr>
        <p:spPr/>
        <p:txBody>
          <a:bodyPr/>
          <a:lstStyle/>
          <a:p>
            <a:fld id="{42FFFB64-71B6-4980-A949-3F2A80B79743}" type="slidenum">
              <a:rPr lang="es-ES" smtClean="0"/>
              <a:t>10</a:t>
            </a:fld>
            <a:endParaRPr lang="es-ES"/>
          </a:p>
        </p:txBody>
      </p:sp>
    </p:spTree>
    <p:extLst>
      <p:ext uri="{BB962C8B-B14F-4D97-AF65-F5344CB8AC3E}">
        <p14:creationId xmlns:p14="http://schemas.microsoft.com/office/powerpoint/2010/main" val="258658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smtClean="0">
                <a:solidFill>
                  <a:srgbClr val="4F9CA3"/>
                </a:solidFill>
                <a:latin typeface="Arial" charset="0"/>
                <a:ea typeface="Arial" charset="0"/>
                <a:cs typeface="Arial" charset="0"/>
              </a:rPr>
              <a:t>Favorece la concentración.</a:t>
            </a:r>
          </a:p>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Un laboratorio grande puede sostenerse en los productos no regulados y bajar los precios de determinados segmentos para reducir la competencia.</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42FFFB64-71B6-4980-A949-3F2A80B79743}" type="slidenum">
              <a:rPr lang="es-ES" smtClean="0"/>
              <a:t>12</a:t>
            </a:fld>
            <a:endParaRPr lang="es-ES"/>
          </a:p>
        </p:txBody>
      </p:sp>
    </p:spTree>
    <p:extLst>
      <p:ext uri="{BB962C8B-B14F-4D97-AF65-F5344CB8AC3E}">
        <p14:creationId xmlns:p14="http://schemas.microsoft.com/office/powerpoint/2010/main" val="17658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A11A240-B8FF-4865-93F3-810A3F6A1D01}" type="datetime1">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63905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4F9E035-5DD8-4987-B826-2A26C6F856AB}" type="datetime1">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7751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CDB43F2-11A2-490C-88B9-04F07AB4F712}" type="datetime1">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289657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07F8F86-2E4D-466F-8530-C3D18F3A54A9}" type="datetime1">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110754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D1AFC39-6E7F-470A-BAD6-0F5FA781FA2B}" type="datetime1">
              <a:rPr lang="es-ES" smtClean="0"/>
              <a:t>27/05/2025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35988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7F3923F-66B4-4CE2-84DF-104521ADAAE7}" type="datetime1">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157665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D997C39-C59B-454A-A724-9B897CD6E7A5}" type="datetime1">
              <a:rPr lang="es-ES" smtClean="0"/>
              <a:t>27/05/2025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224987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8B55A66-1451-466A-B2F7-1C568FCBDD8F}" type="datetime1">
              <a:rPr lang="es-ES" smtClean="0"/>
              <a:t>27/05/2025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78952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131E9E-AB39-4D97-B81D-2444C49C7F6A}" type="datetime1">
              <a:rPr lang="es-ES" smtClean="0"/>
              <a:t>27/05/2025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257994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1E05BA-6118-4B6C-939D-5F28ECA65FDB}" type="datetime1">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265968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1DCF876-043B-4506-B49D-D7F3A8897007}" type="datetime1">
              <a:rPr lang="es-ES" smtClean="0"/>
              <a:t>27/05/2025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EAFD256-FAE6-4D3D-B4DC-67D534A036F5}" type="slidenum">
              <a:rPr lang="es-ES" smtClean="0"/>
              <a:t>‹Nº›</a:t>
            </a:fld>
            <a:endParaRPr lang="es-ES"/>
          </a:p>
        </p:txBody>
      </p:sp>
    </p:spTree>
    <p:extLst>
      <p:ext uri="{BB962C8B-B14F-4D97-AF65-F5344CB8AC3E}">
        <p14:creationId xmlns:p14="http://schemas.microsoft.com/office/powerpoint/2010/main" val="78292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4F8BF-0EC4-44DE-8570-E65F8C8878B5}" type="datetime1">
              <a:rPr lang="es-ES" smtClean="0"/>
              <a:t>27/05/2025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FD256-FAE6-4D3D-B4DC-67D534A036F5}" type="slidenum">
              <a:rPr lang="es-ES" smtClean="0"/>
              <a:t>‹Nº›</a:t>
            </a:fld>
            <a:endParaRPr lang="es-ES"/>
          </a:p>
        </p:txBody>
      </p:sp>
    </p:spTree>
    <p:extLst>
      <p:ext uri="{BB962C8B-B14F-4D97-AF65-F5344CB8AC3E}">
        <p14:creationId xmlns:p14="http://schemas.microsoft.com/office/powerpoint/2010/main" val="138142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image" Target="../media/image2.png"/><Relationship Id="rId16" Type="http://schemas.openxmlformats.org/officeDocument/2006/relationships/image" Target="../media/image13.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51.svg"/><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517824" y="843302"/>
            <a:ext cx="2857500" cy="1009650"/>
          </a:xfrm>
          <a:prstGeom prst="rect">
            <a:avLst/>
          </a:prstGeom>
        </p:spPr>
      </p:pic>
      <p:sp>
        <p:nvSpPr>
          <p:cNvPr id="6" name="CuadroTexto 5"/>
          <p:cNvSpPr txBox="1"/>
          <p:nvPr/>
        </p:nvSpPr>
        <p:spPr>
          <a:xfrm>
            <a:off x="1575895" y="2483632"/>
            <a:ext cx="9316631" cy="1569660"/>
          </a:xfrm>
          <a:prstGeom prst="rect">
            <a:avLst/>
          </a:prstGeom>
          <a:noFill/>
        </p:spPr>
        <p:txBody>
          <a:bodyPr wrap="square" rtlCol="0">
            <a:spAutoFit/>
          </a:bodyPr>
          <a:lstStyle/>
          <a:p>
            <a:pPr algn="ctr"/>
            <a:r>
              <a:rPr lang="es-ES" sz="3200" b="1" dirty="0" smtClean="0">
                <a:solidFill>
                  <a:schemeClr val="tx2">
                    <a:lumMod val="75000"/>
                  </a:schemeClr>
                </a:solidFill>
              </a:rPr>
              <a:t>CONTROLAR EL PRECIO VS GARANTIZAR EL ACCESO: TENSIONES Y REALIDADES EN LA DISPONIBILIDAD DE MEDICAMENTOS</a:t>
            </a:r>
            <a:endParaRPr lang="es-ES" sz="3200" b="1" dirty="0">
              <a:solidFill>
                <a:schemeClr val="tx2">
                  <a:lumMod val="75000"/>
                </a:schemeClr>
              </a:solidFill>
            </a:endParaRPr>
          </a:p>
        </p:txBody>
      </p:sp>
      <p:sp>
        <p:nvSpPr>
          <p:cNvPr id="9" name="CuadroTexto 8"/>
          <p:cNvSpPr txBox="1"/>
          <p:nvPr/>
        </p:nvSpPr>
        <p:spPr>
          <a:xfrm>
            <a:off x="4951648" y="4481481"/>
            <a:ext cx="2565126" cy="400110"/>
          </a:xfrm>
          <a:prstGeom prst="rect">
            <a:avLst/>
          </a:prstGeom>
          <a:noFill/>
        </p:spPr>
        <p:txBody>
          <a:bodyPr wrap="square" rtlCol="0">
            <a:spAutoFit/>
          </a:bodyPr>
          <a:lstStyle>
            <a:defPPr>
              <a:defRPr lang="es-ES"/>
            </a:defPPr>
            <a:lvl1pPr algn="ctr">
              <a:defRPr sz="3200" b="1">
                <a:solidFill>
                  <a:schemeClr val="tx1">
                    <a:lumMod val="50000"/>
                    <a:lumOff val="50000"/>
                  </a:schemeClr>
                </a:solidFill>
                <a:latin typeface="Bookman Old Style" panose="02050604050505020204" pitchFamily="18" charset="0"/>
              </a:defRPr>
            </a:lvl1pPr>
          </a:lstStyle>
          <a:p>
            <a:r>
              <a:rPr lang="es-ES" sz="2000" dirty="0" smtClean="0">
                <a:solidFill>
                  <a:schemeClr val="tx2">
                    <a:lumMod val="75000"/>
                  </a:schemeClr>
                </a:solidFill>
                <a:latin typeface="+mn-lt"/>
              </a:rPr>
              <a:t>Mayo, 2025</a:t>
            </a:r>
            <a:endParaRPr lang="es-ES" sz="2000" dirty="0">
              <a:solidFill>
                <a:schemeClr val="tx2">
                  <a:lumMod val="75000"/>
                </a:schemeClr>
              </a:solidFill>
              <a:latin typeface="+mn-lt"/>
            </a:endParaRPr>
          </a:p>
        </p:txBody>
      </p:sp>
      <p:sp>
        <p:nvSpPr>
          <p:cNvPr id="10" name="Rectángulo 9"/>
          <p:cNvSpPr/>
          <p:nvPr/>
        </p:nvSpPr>
        <p:spPr>
          <a:xfrm>
            <a:off x="3517084" y="5512271"/>
            <a:ext cx="5626917" cy="400110"/>
          </a:xfrm>
          <a:prstGeom prst="rect">
            <a:avLst/>
          </a:prstGeom>
          <a:noFill/>
        </p:spPr>
        <p:txBody>
          <a:bodyPr wrap="square" rtlCol="0">
            <a:spAutoFit/>
          </a:bodyPr>
          <a:lstStyle/>
          <a:p>
            <a:pPr algn="ctr"/>
            <a:r>
              <a:rPr lang="es-ES" sz="2000" b="1" dirty="0" smtClean="0">
                <a:solidFill>
                  <a:schemeClr val="tx1">
                    <a:lumMod val="95000"/>
                    <a:lumOff val="5000"/>
                  </a:schemeClr>
                </a:solidFill>
              </a:rPr>
              <a:t>Bogotá, Colombia</a:t>
            </a:r>
            <a:endParaRPr lang="es-ES" sz="2000" b="1" dirty="0">
              <a:solidFill>
                <a:schemeClr val="tx1">
                  <a:lumMod val="95000"/>
                  <a:lumOff val="5000"/>
                </a:schemeClr>
              </a:solidFill>
            </a:endParaRPr>
          </a:p>
        </p:txBody>
      </p:sp>
    </p:spTree>
    <p:extLst>
      <p:ext uri="{BB962C8B-B14F-4D97-AF65-F5344CB8AC3E}">
        <p14:creationId xmlns:p14="http://schemas.microsoft.com/office/powerpoint/2010/main" val="997696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6366" y="231820"/>
            <a:ext cx="10805376"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DISTINTOS MODELOS DE REGULACIÓN DE PRECIOS DE LOS MEDICAMENTOS</a:t>
            </a:r>
          </a:p>
        </p:txBody>
      </p:sp>
      <p:sp>
        <p:nvSpPr>
          <p:cNvPr id="4" name="Marcador de número de diapositiva 3"/>
          <p:cNvSpPr>
            <a:spLocks noGrp="1"/>
          </p:cNvSpPr>
          <p:nvPr>
            <p:ph type="sldNum" sz="quarter" idx="12"/>
          </p:nvPr>
        </p:nvSpPr>
        <p:spPr/>
        <p:txBody>
          <a:bodyPr/>
          <a:lstStyle/>
          <a:p>
            <a:fld id="{2EAFD256-FAE6-4D3D-B4DC-67D534A036F5}" type="slidenum">
              <a:rPr lang="es-ES" smtClean="0"/>
              <a:t>10</a:t>
            </a:fld>
            <a:endParaRPr lang="es-ES"/>
          </a:p>
        </p:txBody>
      </p:sp>
      <p:sp>
        <p:nvSpPr>
          <p:cNvPr id="6" name="TextBox 50">
            <a:extLst>
              <a:ext uri="{FF2B5EF4-FFF2-40B4-BE49-F238E27FC236}">
                <a16:creationId xmlns:a16="http://schemas.microsoft.com/office/drawing/2014/main" xmlns="" id="{9C61E008-0458-B84D-988E-4E97A9368572}"/>
              </a:ext>
            </a:extLst>
          </p:cNvPr>
          <p:cNvSpPr txBox="1"/>
          <p:nvPr/>
        </p:nvSpPr>
        <p:spPr>
          <a:xfrm>
            <a:off x="2224015" y="1538286"/>
            <a:ext cx="2920878" cy="954107"/>
          </a:xfrm>
          <a:prstGeom prst="rect">
            <a:avLst/>
          </a:prstGeom>
          <a:noFill/>
        </p:spPr>
        <p:txBody>
          <a:bodyPr wrap="square" rtlCol="0">
            <a:spAutoFit/>
          </a:bodyPr>
          <a:lstStyle>
            <a:defPPr>
              <a:defRPr lang="es-ES"/>
            </a:defPPr>
            <a:lvl1pPr lvl="0">
              <a:defRPr sz="1400">
                <a:solidFill>
                  <a:srgbClr val="002C4B"/>
                </a:solidFill>
                <a:latin typeface="Helvetica" charset="0"/>
                <a:ea typeface="Helvetica" charset="0"/>
                <a:cs typeface="Helvetica" charset="0"/>
              </a:defRPr>
            </a:lvl1pPr>
          </a:lstStyle>
          <a:p>
            <a:r>
              <a:rPr lang="es-ES" dirty="0"/>
              <a:t>Implica la regulación de los márgenes de beneficio de la distribución mayorista y al </a:t>
            </a:r>
            <a:r>
              <a:rPr lang="es-ES" dirty="0" err="1"/>
              <a:t>Retail</a:t>
            </a:r>
            <a:r>
              <a:rPr lang="es-ES" dirty="0"/>
              <a:t> (farmacias)</a:t>
            </a:r>
            <a:endParaRPr lang="en-US" dirty="0"/>
          </a:p>
        </p:txBody>
      </p:sp>
      <p:grpSp>
        <p:nvGrpSpPr>
          <p:cNvPr id="7" name="Group 8">
            <a:extLst>
              <a:ext uri="{FF2B5EF4-FFF2-40B4-BE49-F238E27FC236}">
                <a16:creationId xmlns:a16="http://schemas.microsoft.com/office/drawing/2014/main" xmlns="" id="{D44B9AE5-6AA1-9348-8A99-3641BA6695F9}"/>
              </a:ext>
            </a:extLst>
          </p:cNvPr>
          <p:cNvGrpSpPr/>
          <p:nvPr/>
        </p:nvGrpSpPr>
        <p:grpSpPr>
          <a:xfrm>
            <a:off x="5562584" y="1283791"/>
            <a:ext cx="1451301" cy="1397436"/>
            <a:chOff x="3624143" y="1255512"/>
            <a:chExt cx="2713197" cy="1044536"/>
          </a:xfrm>
          <a:solidFill>
            <a:schemeClr val="accent3">
              <a:lumMod val="75000"/>
            </a:schemeClr>
          </a:solidFill>
        </p:grpSpPr>
        <p:sp>
          <p:nvSpPr>
            <p:cNvPr id="8" name="Trapezoid 11">
              <a:extLst>
                <a:ext uri="{FF2B5EF4-FFF2-40B4-BE49-F238E27FC236}">
                  <a16:creationId xmlns:a16="http://schemas.microsoft.com/office/drawing/2014/main" xmlns="" id="{2EDB613C-A860-3F4C-B9EF-AFB1669DD3BE}"/>
                </a:ext>
              </a:extLst>
            </p:cNvPr>
            <p:cNvSpPr/>
            <p:nvPr/>
          </p:nvSpPr>
          <p:spPr bwMode="auto">
            <a:xfrm rot="10800000">
              <a:off x="3624143" y="1255512"/>
              <a:ext cx="2713197" cy="1044536"/>
            </a:xfrm>
            <a:prstGeom prst="trapezoid">
              <a:avLst>
                <a:gd name="adj" fmla="val 10596"/>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9" name="TextBox 38">
              <a:extLst>
                <a:ext uri="{FF2B5EF4-FFF2-40B4-BE49-F238E27FC236}">
                  <a16:creationId xmlns:a16="http://schemas.microsoft.com/office/drawing/2014/main" xmlns="" id="{4A8F4CF7-B45B-D549-8F93-A41B854AFF91}"/>
                </a:ext>
              </a:extLst>
            </p:cNvPr>
            <p:cNvSpPr txBox="1"/>
            <p:nvPr/>
          </p:nvSpPr>
          <p:spPr>
            <a:xfrm>
              <a:off x="4445718" y="1434818"/>
              <a:ext cx="967831" cy="624109"/>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rgbClr val="F2F2F2"/>
                  </a:solidFill>
                  <a:latin typeface="Helvetica" charset="0"/>
                  <a:ea typeface="Helvetica" charset="0"/>
                  <a:cs typeface="Helvetica" charset="0"/>
                </a:rPr>
                <a:t>4</a:t>
              </a:r>
              <a:endParaRPr kumimoji="0" lang="en-US" sz="6000" b="0" i="0" u="none" strike="noStrike" kern="1200" cap="none" spc="0" normalizeH="0" baseline="0" noProof="0" dirty="0">
                <a:ln>
                  <a:noFill/>
                </a:ln>
                <a:solidFill>
                  <a:srgbClr val="F2F2F2"/>
                </a:solidFill>
                <a:effectLst/>
                <a:uLnTx/>
                <a:uFillTx/>
                <a:latin typeface="Helvetica" charset="0"/>
                <a:ea typeface="Helvetica" charset="0"/>
                <a:cs typeface="Helvetica" charset="0"/>
              </a:endParaRPr>
            </a:p>
          </p:txBody>
        </p:sp>
      </p:grpSp>
      <p:grpSp>
        <p:nvGrpSpPr>
          <p:cNvPr id="10" name="Group 7">
            <a:extLst>
              <a:ext uri="{FF2B5EF4-FFF2-40B4-BE49-F238E27FC236}">
                <a16:creationId xmlns:a16="http://schemas.microsoft.com/office/drawing/2014/main" xmlns="" id="{C87F83B9-35BD-1146-8737-5A42C518E326}"/>
              </a:ext>
            </a:extLst>
          </p:cNvPr>
          <p:cNvGrpSpPr/>
          <p:nvPr/>
        </p:nvGrpSpPr>
        <p:grpSpPr>
          <a:xfrm>
            <a:off x="5712185" y="2791218"/>
            <a:ext cx="1169062" cy="1214813"/>
            <a:chOff x="3811254" y="2312774"/>
            <a:chExt cx="2471738" cy="1095993"/>
          </a:xfrm>
          <a:solidFill>
            <a:schemeClr val="accent3">
              <a:lumMod val="60000"/>
              <a:lumOff val="40000"/>
            </a:schemeClr>
          </a:solidFill>
        </p:grpSpPr>
        <p:sp>
          <p:nvSpPr>
            <p:cNvPr id="11" name="Trapezoid 12">
              <a:extLst>
                <a:ext uri="{FF2B5EF4-FFF2-40B4-BE49-F238E27FC236}">
                  <a16:creationId xmlns:a16="http://schemas.microsoft.com/office/drawing/2014/main" xmlns="" id="{66306A4F-25EC-444F-9845-5D68AC3E474B}"/>
                </a:ext>
              </a:extLst>
            </p:cNvPr>
            <p:cNvSpPr/>
            <p:nvPr/>
          </p:nvSpPr>
          <p:spPr bwMode="auto">
            <a:xfrm rot="10800000">
              <a:off x="3811254" y="2312774"/>
              <a:ext cx="2471738" cy="1095993"/>
            </a:xfrm>
            <a:prstGeom prst="trapezoid">
              <a:avLst>
                <a:gd name="adj" fmla="val 10596"/>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12" name="TextBox 39">
              <a:extLst>
                <a:ext uri="{FF2B5EF4-FFF2-40B4-BE49-F238E27FC236}">
                  <a16:creationId xmlns:a16="http://schemas.microsoft.com/office/drawing/2014/main" xmlns="" id="{2A9D6E6E-B32E-4243-8ECD-B238FD2D3E61}"/>
                </a:ext>
              </a:extLst>
            </p:cNvPr>
            <p:cNvSpPr txBox="1"/>
            <p:nvPr/>
          </p:nvSpPr>
          <p:spPr>
            <a:xfrm>
              <a:off x="4447316" y="2478045"/>
              <a:ext cx="1029583" cy="761604"/>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rgbClr val="F2F2F2"/>
                  </a:solidFill>
                  <a:latin typeface="Helvetica" charset="0"/>
                  <a:ea typeface="Helvetica" charset="0"/>
                  <a:cs typeface="Helvetica" charset="0"/>
                </a:rPr>
                <a:t>5</a:t>
              </a:r>
              <a:endParaRPr kumimoji="0" lang="en-US" sz="6000" b="0" i="0" u="none" strike="noStrike" kern="1200" cap="none" spc="0" normalizeH="0" baseline="0" noProof="0" dirty="0">
                <a:ln>
                  <a:noFill/>
                </a:ln>
                <a:solidFill>
                  <a:srgbClr val="F2F2F2"/>
                </a:solidFill>
                <a:effectLst/>
                <a:uLnTx/>
                <a:uFillTx/>
                <a:latin typeface="Helvetica" charset="0"/>
                <a:ea typeface="Helvetica" charset="0"/>
                <a:cs typeface="Helvetica" charset="0"/>
              </a:endParaRPr>
            </a:p>
          </p:txBody>
        </p:sp>
      </p:grpSp>
      <p:grpSp>
        <p:nvGrpSpPr>
          <p:cNvPr id="13" name="Group 6">
            <a:extLst>
              <a:ext uri="{FF2B5EF4-FFF2-40B4-BE49-F238E27FC236}">
                <a16:creationId xmlns:a16="http://schemas.microsoft.com/office/drawing/2014/main" xmlns="" id="{AF968358-47B7-1F40-9B49-17F96ED91FCF}"/>
              </a:ext>
            </a:extLst>
          </p:cNvPr>
          <p:cNvGrpSpPr/>
          <p:nvPr/>
        </p:nvGrpSpPr>
        <p:grpSpPr>
          <a:xfrm>
            <a:off x="5875046" y="4154053"/>
            <a:ext cx="879635" cy="1097236"/>
            <a:chOff x="3950808" y="3421905"/>
            <a:chExt cx="2243138" cy="1095993"/>
          </a:xfrm>
          <a:solidFill>
            <a:schemeClr val="bg2">
              <a:lumMod val="90000"/>
            </a:schemeClr>
          </a:solidFill>
        </p:grpSpPr>
        <p:sp>
          <p:nvSpPr>
            <p:cNvPr id="14" name="Trapezoid 13">
              <a:extLst>
                <a:ext uri="{FF2B5EF4-FFF2-40B4-BE49-F238E27FC236}">
                  <a16:creationId xmlns:a16="http://schemas.microsoft.com/office/drawing/2014/main" xmlns="" id="{30ABBF57-FD1E-0A45-89BC-F3689C7AE510}"/>
                </a:ext>
              </a:extLst>
            </p:cNvPr>
            <p:cNvSpPr/>
            <p:nvPr/>
          </p:nvSpPr>
          <p:spPr bwMode="auto">
            <a:xfrm rot="10800000">
              <a:off x="3950808" y="3421905"/>
              <a:ext cx="2243138" cy="1095993"/>
            </a:xfrm>
            <a:prstGeom prst="trapezoid">
              <a:avLst>
                <a:gd name="adj" fmla="val 11719"/>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15" name="TextBox 41">
              <a:extLst>
                <a:ext uri="{FF2B5EF4-FFF2-40B4-BE49-F238E27FC236}">
                  <a16:creationId xmlns:a16="http://schemas.microsoft.com/office/drawing/2014/main" xmlns="" id="{75E5E330-81F5-6C4E-AC0C-37B26A9C0950}"/>
                </a:ext>
              </a:extLst>
            </p:cNvPr>
            <p:cNvSpPr txBox="1"/>
            <p:nvPr/>
          </p:nvSpPr>
          <p:spPr>
            <a:xfrm>
              <a:off x="4343713" y="3594860"/>
              <a:ext cx="994516" cy="708268"/>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rgbClr val="F2F2F2"/>
                  </a:solidFill>
                  <a:latin typeface="Helvetica" charset="0"/>
                  <a:ea typeface="Helvetica" charset="0"/>
                  <a:cs typeface="Helvetica" charset="0"/>
                </a:rPr>
                <a:t>6</a:t>
              </a:r>
              <a:endParaRPr kumimoji="0" lang="en-US" sz="6000" b="0" i="0" u="none" strike="noStrike" kern="1200" cap="none" spc="0" normalizeH="0" baseline="0" noProof="0" dirty="0">
                <a:ln>
                  <a:noFill/>
                </a:ln>
                <a:solidFill>
                  <a:srgbClr val="F2F2F2"/>
                </a:solidFill>
                <a:effectLst/>
                <a:uLnTx/>
                <a:uFillTx/>
                <a:latin typeface="Helvetica" charset="0"/>
                <a:ea typeface="Helvetica" charset="0"/>
                <a:cs typeface="Helvetica" charset="0"/>
              </a:endParaRPr>
            </a:p>
          </p:txBody>
        </p:sp>
      </p:grpSp>
      <p:sp>
        <p:nvSpPr>
          <p:cNvPr id="16" name="TextBox 50">
            <a:extLst>
              <a:ext uri="{FF2B5EF4-FFF2-40B4-BE49-F238E27FC236}">
                <a16:creationId xmlns:a16="http://schemas.microsoft.com/office/drawing/2014/main" xmlns="" id="{BC26BEAD-A487-FC42-8B3F-C808443CBE62}"/>
              </a:ext>
            </a:extLst>
          </p:cNvPr>
          <p:cNvSpPr txBox="1"/>
          <p:nvPr/>
        </p:nvSpPr>
        <p:spPr>
          <a:xfrm>
            <a:off x="2209888" y="2833478"/>
            <a:ext cx="3194763" cy="1169551"/>
          </a:xfrm>
          <a:prstGeom prst="rect">
            <a:avLst/>
          </a:prstGeom>
          <a:noFill/>
        </p:spPr>
        <p:txBody>
          <a:bodyPr wrap="square" rtlCol="0">
            <a:spAutoFit/>
          </a:bodyPr>
          <a:lstStyle>
            <a:defPPr>
              <a:defRPr lang="es-ES"/>
            </a:defPPr>
            <a:lvl1pPr lvl="0">
              <a:defRPr sz="1400">
                <a:solidFill>
                  <a:srgbClr val="002C4B"/>
                </a:solidFill>
                <a:latin typeface="Helvetica" charset="0"/>
                <a:ea typeface="Helvetica" charset="0"/>
                <a:cs typeface="Helvetica" charset="0"/>
              </a:defRPr>
            </a:lvl1pPr>
          </a:lstStyle>
          <a:p>
            <a:r>
              <a:rPr lang="es-ES" dirty="0" smtClean="0"/>
              <a:t>Divulgación </a:t>
            </a:r>
            <a:r>
              <a:rPr lang="es-ES" dirty="0"/>
              <a:t>y la difusión de información sobre los precios de los </a:t>
            </a:r>
            <a:r>
              <a:rPr lang="es-ES" dirty="0" smtClean="0"/>
              <a:t>medicamentos: de fábrica, PVP, reembolsos, costes, I+D, acuerdos, etc.</a:t>
            </a:r>
            <a:endParaRPr lang="en-US" dirty="0"/>
          </a:p>
        </p:txBody>
      </p:sp>
      <p:cxnSp>
        <p:nvCxnSpPr>
          <p:cNvPr id="17" name="Straight Connector 32">
            <a:extLst>
              <a:ext uri="{FF2B5EF4-FFF2-40B4-BE49-F238E27FC236}">
                <a16:creationId xmlns:a16="http://schemas.microsoft.com/office/drawing/2014/main" xmlns="" id="{EF333F23-D046-E74B-AC6C-CFFB816628E6}"/>
              </a:ext>
            </a:extLst>
          </p:cNvPr>
          <p:cNvCxnSpPr>
            <a:cxnSpLocks/>
          </p:cNvCxnSpPr>
          <p:nvPr/>
        </p:nvCxnSpPr>
        <p:spPr>
          <a:xfrm flipV="1">
            <a:off x="512967" y="4036469"/>
            <a:ext cx="11160000" cy="76607"/>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50">
            <a:extLst>
              <a:ext uri="{FF2B5EF4-FFF2-40B4-BE49-F238E27FC236}">
                <a16:creationId xmlns:a16="http://schemas.microsoft.com/office/drawing/2014/main" xmlns="" id="{ED7A765E-94D8-1F49-B592-CEEB3F2D573A}"/>
              </a:ext>
            </a:extLst>
          </p:cNvPr>
          <p:cNvSpPr txBox="1"/>
          <p:nvPr/>
        </p:nvSpPr>
        <p:spPr>
          <a:xfrm>
            <a:off x="2224015" y="4156437"/>
            <a:ext cx="3212503" cy="1169551"/>
          </a:xfrm>
          <a:prstGeom prst="rect">
            <a:avLst/>
          </a:prstGeom>
          <a:noFill/>
        </p:spPr>
        <p:txBody>
          <a:bodyPr wrap="square" rtlCol="0">
            <a:spAutoFit/>
          </a:bodyPr>
          <a:lstStyle>
            <a:defPPr>
              <a:defRPr lang="es-ES"/>
            </a:defPPr>
            <a:lvl1pPr lvl="0">
              <a:defRPr sz="1400">
                <a:solidFill>
                  <a:srgbClr val="002C4B"/>
                </a:solidFill>
                <a:latin typeface="Helvetica" charset="0"/>
                <a:ea typeface="Helvetica" charset="0"/>
                <a:cs typeface="Helvetica" charset="0"/>
              </a:defRPr>
            </a:lvl1pPr>
          </a:lstStyle>
          <a:p>
            <a:r>
              <a:rPr lang="es-ES" dirty="0" smtClean="0"/>
              <a:t>Combinación de </a:t>
            </a:r>
            <a:r>
              <a:rPr lang="es-ES" dirty="0"/>
              <a:t>recursos financieros </a:t>
            </a:r>
            <a:r>
              <a:rPr lang="es-ES" dirty="0" smtClean="0"/>
              <a:t>de </a:t>
            </a:r>
            <a:r>
              <a:rPr lang="es-ES" dirty="0"/>
              <a:t>diversas autoridades de compra para crear una entidad única encargada de comprar </a:t>
            </a:r>
            <a:r>
              <a:rPr lang="es-ES" dirty="0" smtClean="0"/>
              <a:t>medicamentos.</a:t>
            </a:r>
            <a:endParaRPr lang="en-US" dirty="0"/>
          </a:p>
        </p:txBody>
      </p:sp>
      <p:cxnSp>
        <p:nvCxnSpPr>
          <p:cNvPr id="19" name="Straight Connector 32">
            <a:extLst>
              <a:ext uri="{FF2B5EF4-FFF2-40B4-BE49-F238E27FC236}">
                <a16:creationId xmlns:a16="http://schemas.microsoft.com/office/drawing/2014/main" xmlns="" id="{C1945FDF-3D0C-6C4B-A0A1-449C7232D6F1}"/>
              </a:ext>
            </a:extLst>
          </p:cNvPr>
          <p:cNvCxnSpPr>
            <a:cxnSpLocks/>
          </p:cNvCxnSpPr>
          <p:nvPr/>
        </p:nvCxnSpPr>
        <p:spPr>
          <a:xfrm flipV="1">
            <a:off x="545160" y="2714865"/>
            <a:ext cx="11160000" cy="50671"/>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CuadroTexto 1">
            <a:extLst>
              <a:ext uri="{FF2B5EF4-FFF2-40B4-BE49-F238E27FC236}">
                <a16:creationId xmlns:a16="http://schemas.microsoft.com/office/drawing/2014/main" xmlns="" id="{8134F19B-63FF-7A48-8B8B-740ECC6ECF0A}"/>
              </a:ext>
            </a:extLst>
          </p:cNvPr>
          <p:cNvSpPr txBox="1"/>
          <p:nvPr/>
        </p:nvSpPr>
        <p:spPr>
          <a:xfrm>
            <a:off x="2467308" y="788173"/>
            <a:ext cx="28112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483C9A"/>
                </a:solidFill>
                <a:effectLst/>
                <a:uLnTx/>
                <a:uFillTx/>
                <a:latin typeface="Bebas Neue" panose="020B0606020202050201" pitchFamily="34" charset="77"/>
                <a:ea typeface="Helvetica" charset="0"/>
                <a:cs typeface="Helvetica" charset="0"/>
              </a:rPr>
              <a:t>Descripción</a:t>
            </a:r>
            <a:r>
              <a:rPr kumimoji="0" lang="en-US" sz="2000" b="1" i="0" u="none" strike="noStrike" kern="1200" cap="none" spc="0" normalizeH="0" baseline="0" noProof="0" dirty="0" smtClean="0">
                <a:ln>
                  <a:noFill/>
                </a:ln>
                <a:solidFill>
                  <a:srgbClr val="483C9A"/>
                </a:solidFill>
                <a:effectLst/>
                <a:uLnTx/>
                <a:uFillTx/>
                <a:latin typeface="Bebas Neue" panose="020B0606020202050201" pitchFamily="34" charset="77"/>
                <a:ea typeface="Helvetica" charset="0"/>
                <a:cs typeface="Helvetica" charset="0"/>
              </a:rPr>
              <a:t> de </a:t>
            </a:r>
            <a:r>
              <a:rPr kumimoji="0" lang="en-US" sz="2000" b="1" i="0" u="none" strike="noStrike" kern="1200" cap="none" spc="0" normalizeH="0" baseline="0" noProof="0" dirty="0" err="1" smtClean="0">
                <a:ln>
                  <a:noFill/>
                </a:ln>
                <a:solidFill>
                  <a:srgbClr val="483C9A"/>
                </a:solidFill>
                <a:effectLst/>
                <a:uLnTx/>
                <a:uFillTx/>
                <a:latin typeface="Bebas Neue" panose="020B0606020202050201" pitchFamily="34" charset="77"/>
                <a:ea typeface="Helvetica" charset="0"/>
                <a:cs typeface="Helvetica" charset="0"/>
              </a:rPr>
              <a:t>política</a:t>
            </a:r>
            <a:endParaRPr kumimoji="0" lang="en-US" sz="2000" b="1" i="0" u="none" strike="noStrike" kern="1200" cap="none" spc="0" normalizeH="0" baseline="0" noProof="0" dirty="0">
              <a:ln>
                <a:noFill/>
              </a:ln>
              <a:solidFill>
                <a:srgbClr val="483C9A"/>
              </a:solidFill>
              <a:effectLst/>
              <a:uLnTx/>
              <a:uFillTx/>
              <a:latin typeface="Bebas Neue" panose="020B0606020202050201" pitchFamily="34" charset="77"/>
              <a:ea typeface="+mn-ea"/>
              <a:cs typeface="+mn-cs"/>
            </a:endParaRPr>
          </a:p>
        </p:txBody>
      </p:sp>
      <p:cxnSp>
        <p:nvCxnSpPr>
          <p:cNvPr id="21" name="Straight Connector 32">
            <a:extLst>
              <a:ext uri="{FF2B5EF4-FFF2-40B4-BE49-F238E27FC236}">
                <a16:creationId xmlns:a16="http://schemas.microsoft.com/office/drawing/2014/main" xmlns="" id="{6AD9FEDB-90F5-A348-9399-FF93BBAE4A96}"/>
              </a:ext>
            </a:extLst>
          </p:cNvPr>
          <p:cNvCxnSpPr>
            <a:cxnSpLocks/>
          </p:cNvCxnSpPr>
          <p:nvPr/>
        </p:nvCxnSpPr>
        <p:spPr>
          <a:xfrm>
            <a:off x="522786" y="5292193"/>
            <a:ext cx="11160000" cy="0"/>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32">
            <a:extLst>
              <a:ext uri="{FF2B5EF4-FFF2-40B4-BE49-F238E27FC236}">
                <a16:creationId xmlns:a16="http://schemas.microsoft.com/office/drawing/2014/main" xmlns="" id="{FFE11AE1-9596-C74B-9CAD-DC9DC55D2DCD}"/>
              </a:ext>
            </a:extLst>
          </p:cNvPr>
          <p:cNvCxnSpPr>
            <a:cxnSpLocks/>
          </p:cNvCxnSpPr>
          <p:nvPr/>
        </p:nvCxnSpPr>
        <p:spPr>
          <a:xfrm flipV="1">
            <a:off x="534692" y="1201208"/>
            <a:ext cx="11160000" cy="57293"/>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30" name="CuadroTexto 108">
            <a:extLst>
              <a:ext uri="{FF2B5EF4-FFF2-40B4-BE49-F238E27FC236}">
                <a16:creationId xmlns:a16="http://schemas.microsoft.com/office/drawing/2014/main" xmlns="" id="{4F1D2713-2A8B-E742-BAA0-5F83A284E88C}"/>
              </a:ext>
            </a:extLst>
          </p:cNvPr>
          <p:cNvSpPr txBox="1"/>
          <p:nvPr/>
        </p:nvSpPr>
        <p:spPr>
          <a:xfrm>
            <a:off x="261931" y="2036096"/>
            <a:ext cx="2060210" cy="646331"/>
          </a:xfrm>
          <a:prstGeom prst="rect">
            <a:avLst/>
          </a:prstGeom>
          <a:noFill/>
        </p:spPr>
        <p:txBody>
          <a:bodyPr wrap="square" rtlCol="0">
            <a:spAutoFit/>
          </a:bodyPr>
          <a:lstStyle/>
          <a:p>
            <a:pPr lvl="0" algn="ctr">
              <a:defRPr/>
            </a:pPr>
            <a:r>
              <a:rPr kumimoji="0" lang="en-US" sz="1200" b="1" i="0" u="none" strike="noStrike" kern="1200" cap="none" spc="0" normalizeH="0" baseline="0" noProof="0" dirty="0" err="1" smtClean="0">
                <a:ln>
                  <a:noFill/>
                </a:ln>
                <a:solidFill>
                  <a:srgbClr val="002C4B"/>
                </a:solidFill>
                <a:effectLst/>
                <a:uLnTx/>
                <a:uFillTx/>
                <a:latin typeface="Helvetica" charset="0"/>
                <a:ea typeface="Helvetica" charset="0"/>
                <a:cs typeface="Helvetica" charset="0"/>
              </a:rPr>
              <a:t>Regulaciones</a:t>
            </a:r>
            <a:r>
              <a:rPr kumimoji="0" lang="en-US" sz="1200" b="1" i="0" u="none" strike="noStrike" kern="1200" cap="none" spc="0" normalizeH="0" baseline="0" noProof="0" dirty="0" smtClean="0">
                <a:ln>
                  <a:noFill/>
                </a:ln>
                <a:solidFill>
                  <a:srgbClr val="002C4B"/>
                </a:solidFill>
                <a:effectLst/>
                <a:uLnTx/>
                <a:uFillTx/>
                <a:latin typeface="Helvetica" charset="0"/>
                <a:ea typeface="Helvetica" charset="0"/>
                <a:cs typeface="Helvetica" charset="0"/>
              </a:rPr>
              <a:t> de </a:t>
            </a:r>
            <a:r>
              <a:rPr kumimoji="0" lang="en-US" sz="1200" b="1" i="0" u="none" strike="noStrike" kern="1200" cap="none" spc="0" normalizeH="0" baseline="0" noProof="0" dirty="0" err="1" smtClean="0">
                <a:ln>
                  <a:noFill/>
                </a:ln>
                <a:solidFill>
                  <a:srgbClr val="002C4B"/>
                </a:solidFill>
                <a:effectLst/>
                <a:uLnTx/>
                <a:uFillTx/>
                <a:latin typeface="Helvetica" charset="0"/>
                <a:ea typeface="Helvetica" charset="0"/>
                <a:cs typeface="Helvetica" charset="0"/>
              </a:rPr>
              <a:t>márgenes</a:t>
            </a:r>
            <a:r>
              <a:rPr kumimoji="0" lang="en-US" sz="1200" b="1" i="0" u="none" strike="noStrike" kern="1200" cap="none" spc="0" normalizeH="0" baseline="0" noProof="0" dirty="0" smtClean="0">
                <a:ln>
                  <a:noFill/>
                </a:ln>
                <a:solidFill>
                  <a:srgbClr val="002C4B"/>
                </a:solidFill>
                <a:effectLst/>
                <a:uLnTx/>
                <a:uFillTx/>
                <a:latin typeface="Helvetica" charset="0"/>
                <a:ea typeface="Helvetica" charset="0"/>
                <a:cs typeface="Helvetica" charset="0"/>
              </a:rPr>
              <a:t> de </a:t>
            </a:r>
            <a:r>
              <a:rPr kumimoji="0" lang="en-US" sz="1200" b="1" i="0" u="none" strike="noStrike" kern="1200" cap="none" spc="0" normalizeH="0" baseline="0" noProof="0" dirty="0" err="1" smtClean="0">
                <a:ln>
                  <a:noFill/>
                </a:ln>
                <a:solidFill>
                  <a:srgbClr val="002C4B"/>
                </a:solidFill>
                <a:effectLst/>
                <a:uLnTx/>
                <a:uFillTx/>
                <a:latin typeface="Helvetica" charset="0"/>
                <a:ea typeface="Helvetica" charset="0"/>
                <a:cs typeface="Helvetica" charset="0"/>
              </a:rPr>
              <a:t>distribución</a:t>
            </a:r>
            <a:endParaRPr kumimoji="0" lang="en-US" sz="1200" b="1" i="0" u="none" strike="noStrike" kern="1200" cap="none" spc="0" normalizeH="0" baseline="0" noProof="0" dirty="0" smtClean="0">
              <a:ln>
                <a:noFill/>
              </a:ln>
              <a:solidFill>
                <a:srgbClr val="002C4B"/>
              </a:solidFill>
              <a:effectLst/>
              <a:uLnTx/>
              <a:uFillTx/>
              <a:latin typeface="Helvetica" charset="0"/>
              <a:ea typeface="Helvetica" charset="0"/>
              <a:cs typeface="Helvetica" charset="0"/>
            </a:endParaRPr>
          </a:p>
          <a:p>
            <a:pPr lvl="0" algn="ctr">
              <a:defRPr/>
            </a:pPr>
            <a:r>
              <a:rPr lang="en-US" sz="1200" b="1" dirty="0" smtClean="0">
                <a:solidFill>
                  <a:srgbClr val="002C4B"/>
                </a:solidFill>
                <a:latin typeface="Helvetica" charset="0"/>
                <a:cs typeface="Helvetica" charset="0"/>
              </a:rPr>
              <a:t>(Mark-up)</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32" name="CuadroTexto 108">
            <a:extLst>
              <a:ext uri="{FF2B5EF4-FFF2-40B4-BE49-F238E27FC236}">
                <a16:creationId xmlns:a16="http://schemas.microsoft.com/office/drawing/2014/main" xmlns="" id="{4EE14BEB-54A3-BE4D-8106-A12AD8E7637E}"/>
              </a:ext>
            </a:extLst>
          </p:cNvPr>
          <p:cNvSpPr txBox="1"/>
          <p:nvPr/>
        </p:nvSpPr>
        <p:spPr>
          <a:xfrm>
            <a:off x="355024" y="3422448"/>
            <a:ext cx="1837466" cy="646331"/>
          </a:xfrm>
          <a:prstGeom prst="rect">
            <a:avLst/>
          </a:prstGeom>
          <a:noFill/>
        </p:spPr>
        <p:txBody>
          <a:bodyPr wrap="square" rtlCol="0">
            <a:spAutoFit/>
          </a:bodyPr>
          <a:lstStyle/>
          <a:p>
            <a:pPr lvl="0" algn="ctr">
              <a:defRPr/>
            </a:pPr>
            <a:r>
              <a:rPr lang="en-US" sz="1200" b="1" dirty="0" err="1">
                <a:solidFill>
                  <a:srgbClr val="002C4B"/>
                </a:solidFill>
                <a:latin typeface="Helvetica" charset="0"/>
                <a:ea typeface="Helvetica" charset="0"/>
                <a:cs typeface="Helvetica" charset="0"/>
              </a:rPr>
              <a:t>Promover</a:t>
            </a:r>
            <a:r>
              <a:rPr lang="en-US" sz="1200" b="1" dirty="0">
                <a:solidFill>
                  <a:srgbClr val="002C4B"/>
                </a:solidFill>
                <a:latin typeface="Helvetica" charset="0"/>
                <a:ea typeface="Helvetica" charset="0"/>
                <a:cs typeface="Helvetica" charset="0"/>
              </a:rPr>
              <a:t> la </a:t>
            </a:r>
            <a:r>
              <a:rPr lang="en-US" sz="1200" b="1" dirty="0" err="1">
                <a:solidFill>
                  <a:srgbClr val="002C4B"/>
                </a:solidFill>
                <a:latin typeface="Helvetica" charset="0"/>
                <a:ea typeface="Helvetica" charset="0"/>
                <a:cs typeface="Helvetica" charset="0"/>
              </a:rPr>
              <a:t>transparencia</a:t>
            </a:r>
            <a:r>
              <a:rPr lang="en-US" sz="1200" b="1" dirty="0">
                <a:solidFill>
                  <a:srgbClr val="002C4B"/>
                </a:solidFill>
                <a:latin typeface="Helvetica" charset="0"/>
                <a:ea typeface="Helvetica" charset="0"/>
                <a:cs typeface="Helvetica" charset="0"/>
              </a:rPr>
              <a:t> de </a:t>
            </a:r>
            <a:r>
              <a:rPr lang="en-US" sz="1200" b="1" dirty="0" err="1">
                <a:solidFill>
                  <a:srgbClr val="002C4B"/>
                </a:solidFill>
                <a:latin typeface="Helvetica" charset="0"/>
                <a:ea typeface="Helvetica" charset="0"/>
                <a:cs typeface="Helvetica" charset="0"/>
              </a:rPr>
              <a:t>precios</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33" name="CuadroTexto 108">
            <a:extLst>
              <a:ext uri="{FF2B5EF4-FFF2-40B4-BE49-F238E27FC236}">
                <a16:creationId xmlns:a16="http://schemas.microsoft.com/office/drawing/2014/main" xmlns="" id="{20CA11A8-77D0-CA40-BAC7-45A93A28371F}"/>
              </a:ext>
            </a:extLst>
          </p:cNvPr>
          <p:cNvSpPr txBox="1"/>
          <p:nvPr/>
        </p:nvSpPr>
        <p:spPr>
          <a:xfrm>
            <a:off x="184440" y="4978429"/>
            <a:ext cx="2066420" cy="276999"/>
          </a:xfrm>
          <a:prstGeom prst="rect">
            <a:avLst/>
          </a:prstGeom>
          <a:noFill/>
        </p:spPr>
        <p:txBody>
          <a:bodyPr wrap="square" rtlCol="0">
            <a:spAutoFit/>
          </a:bodyPr>
          <a:lstStyle/>
          <a:p>
            <a:pPr lvl="0" algn="ctr">
              <a:defRPr/>
            </a:pPr>
            <a:r>
              <a:rPr lang="es-ES" sz="1200" b="1" dirty="0" smtClean="0">
                <a:solidFill>
                  <a:srgbClr val="002C4B"/>
                </a:solidFill>
                <a:latin typeface="Helvetica" charset="0"/>
              </a:rPr>
              <a:t>Compras conjuntas</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34" name="CuadroTexto 1">
            <a:extLst>
              <a:ext uri="{FF2B5EF4-FFF2-40B4-BE49-F238E27FC236}">
                <a16:creationId xmlns:a16="http://schemas.microsoft.com/office/drawing/2014/main" xmlns="" id="{0783E702-6D9B-E947-9235-9C8D0EDC11A0}"/>
              </a:ext>
            </a:extLst>
          </p:cNvPr>
          <p:cNvSpPr txBox="1"/>
          <p:nvPr/>
        </p:nvSpPr>
        <p:spPr>
          <a:xfrm>
            <a:off x="5598992" y="784239"/>
            <a:ext cx="28112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83C9A"/>
                </a:solidFill>
                <a:effectLst/>
                <a:uLnTx/>
                <a:uFillTx/>
                <a:latin typeface="Bebas Neue" panose="020B0606020202050201" pitchFamily="34" charset="77"/>
                <a:ea typeface="Helvetica" charset="0"/>
                <a:cs typeface="Helvetica" charset="0"/>
              </a:rPr>
              <a:t>FRECUENCIA</a:t>
            </a:r>
            <a:endParaRPr kumimoji="0" lang="en-US" sz="2000" b="1" i="0" u="none" strike="noStrike" kern="1200" cap="none" spc="0" normalizeH="0" baseline="0" noProof="0" dirty="0">
              <a:ln>
                <a:noFill/>
              </a:ln>
              <a:solidFill>
                <a:srgbClr val="483C9A"/>
              </a:solidFill>
              <a:effectLst/>
              <a:uLnTx/>
              <a:uFillTx/>
              <a:latin typeface="Bebas Neue" panose="020B0606020202050201" pitchFamily="34" charset="77"/>
              <a:ea typeface="+mn-ea"/>
              <a:cs typeface="+mn-cs"/>
            </a:endParaRPr>
          </a:p>
        </p:txBody>
      </p:sp>
      <p:sp>
        <p:nvSpPr>
          <p:cNvPr id="220" name="CuadroTexto 1">
            <a:extLst>
              <a:ext uri="{FF2B5EF4-FFF2-40B4-BE49-F238E27FC236}">
                <a16:creationId xmlns:a16="http://schemas.microsoft.com/office/drawing/2014/main" xmlns="" id="{8134F19B-63FF-7A48-8B8B-740ECC6ECF0A}"/>
              </a:ext>
            </a:extLst>
          </p:cNvPr>
          <p:cNvSpPr txBox="1"/>
          <p:nvPr/>
        </p:nvSpPr>
        <p:spPr>
          <a:xfrm>
            <a:off x="8513971" y="712611"/>
            <a:ext cx="28112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83C9A"/>
                </a:solidFill>
                <a:effectLst/>
                <a:uLnTx/>
                <a:uFillTx/>
                <a:latin typeface="Bebas Neue" panose="020B0606020202050201" pitchFamily="34" charset="77"/>
                <a:ea typeface="Helvetica" charset="0"/>
                <a:cs typeface="Helvetica" charset="0"/>
              </a:rPr>
              <a:t>EVIDENCIA</a:t>
            </a:r>
            <a:endParaRPr kumimoji="0" lang="en-US" sz="2000" b="1" i="0" u="none" strike="noStrike" kern="1200" cap="none" spc="0" normalizeH="0" baseline="0" noProof="0" dirty="0">
              <a:ln>
                <a:noFill/>
              </a:ln>
              <a:solidFill>
                <a:srgbClr val="483C9A"/>
              </a:solidFill>
              <a:effectLst/>
              <a:uLnTx/>
              <a:uFillTx/>
              <a:latin typeface="Bebas Neue" panose="020B0606020202050201" pitchFamily="34" charset="77"/>
              <a:ea typeface="+mn-ea"/>
              <a:cs typeface="+mn-cs"/>
            </a:endParaRPr>
          </a:p>
        </p:txBody>
      </p:sp>
      <p:sp>
        <p:nvSpPr>
          <p:cNvPr id="221" name="Rectángulo 220"/>
          <p:cNvSpPr/>
          <p:nvPr/>
        </p:nvSpPr>
        <p:spPr>
          <a:xfrm>
            <a:off x="7356354" y="1614958"/>
            <a:ext cx="4685830" cy="830997"/>
          </a:xfrm>
          <a:prstGeom prst="rect">
            <a:avLst/>
          </a:prstGeom>
          <a:noFill/>
        </p:spPr>
        <p:txBody>
          <a:bodyPr wrap="square" rtlCol="0">
            <a:spAutoFit/>
          </a:bodyPr>
          <a:lstStyle/>
          <a:p>
            <a:pPr marL="171450" indent="-171450">
              <a:buFont typeface="Arial" panose="020B0604020202020204" pitchFamily="34" charset="0"/>
              <a:buChar char="•"/>
            </a:pPr>
            <a:r>
              <a:rPr lang="es-AR" sz="1200" dirty="0" smtClean="0">
                <a:solidFill>
                  <a:srgbClr val="002C4B"/>
                </a:solidFill>
                <a:latin typeface="Helvetica" charset="0"/>
                <a:ea typeface="Helvetica" charset="0"/>
                <a:cs typeface="Helvetica" charset="0"/>
              </a:rPr>
              <a:t>Si hay competencia se reduce su eficiencia.</a:t>
            </a: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Puede causar discriminación por </a:t>
            </a:r>
            <a:r>
              <a:rPr lang="es-ES" sz="1200" dirty="0">
                <a:solidFill>
                  <a:srgbClr val="002C4B"/>
                </a:solidFill>
                <a:latin typeface="Helvetica" charset="0"/>
                <a:ea typeface="Helvetica" charset="0"/>
                <a:cs typeface="Helvetica" charset="0"/>
              </a:rPr>
              <a:t>tipos de medicamentos y afectar la calidad. </a:t>
            </a:r>
          </a:p>
          <a:p>
            <a:pPr marL="171450" indent="-171450">
              <a:buFont typeface="Arial" panose="020B0604020202020204" pitchFamily="34" charset="0"/>
              <a:buChar char="•"/>
            </a:pPr>
            <a:endParaRPr lang="es-419" sz="1200" b="1" dirty="0">
              <a:solidFill>
                <a:srgbClr val="002C4B"/>
              </a:solidFill>
              <a:latin typeface="Helvetica" charset="0"/>
              <a:ea typeface="Helvetica" charset="0"/>
              <a:cs typeface="Helvetica" charset="0"/>
            </a:endParaRPr>
          </a:p>
        </p:txBody>
      </p:sp>
      <p:sp>
        <p:nvSpPr>
          <p:cNvPr id="222" name="Rectángulo 221"/>
          <p:cNvSpPr/>
          <p:nvPr/>
        </p:nvSpPr>
        <p:spPr>
          <a:xfrm>
            <a:off x="7353769" y="3099006"/>
            <a:ext cx="4351392" cy="646331"/>
          </a:xfrm>
          <a:prstGeom prst="rect">
            <a:avLst/>
          </a:prstGeom>
          <a:noFill/>
        </p:spPr>
        <p:txBody>
          <a:bodyPr wrap="square" rtlCol="0">
            <a:spAutoFit/>
          </a:bodyPr>
          <a:lstStyle/>
          <a:p>
            <a:pPr marL="171450" indent="-171450">
              <a:buFont typeface="Arial" panose="020B0604020202020204" pitchFamily="34" charset="0"/>
              <a:buChar char="•"/>
            </a:pPr>
            <a:r>
              <a:rPr lang="es-ES" sz="1200" dirty="0">
                <a:solidFill>
                  <a:srgbClr val="002C4B"/>
                </a:solidFill>
                <a:latin typeface="Helvetica" charset="0"/>
                <a:ea typeface="Helvetica" charset="0"/>
                <a:cs typeface="Helvetica" charset="0"/>
              </a:rPr>
              <a:t>No produce efectos sostenidos.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Afecta </a:t>
            </a:r>
            <a:r>
              <a:rPr lang="es-ES" sz="1200" dirty="0">
                <a:solidFill>
                  <a:srgbClr val="002C4B"/>
                </a:solidFill>
                <a:latin typeface="Helvetica" charset="0"/>
                <a:ea typeface="Helvetica" charset="0"/>
                <a:cs typeface="Helvetica" charset="0"/>
              </a:rPr>
              <a:t>equidad del acceso a medicamentos </a:t>
            </a:r>
            <a:r>
              <a:rPr lang="es-ES" sz="1200" dirty="0" smtClean="0">
                <a:solidFill>
                  <a:srgbClr val="002C4B"/>
                </a:solidFill>
                <a:latin typeface="Helvetica" charset="0"/>
                <a:ea typeface="Helvetica" charset="0"/>
                <a:cs typeface="Helvetica" charset="0"/>
              </a:rPr>
              <a:t>innovadores, sobretodo </a:t>
            </a:r>
            <a:r>
              <a:rPr lang="es-ES" sz="1200" dirty="0">
                <a:solidFill>
                  <a:srgbClr val="002C4B"/>
                </a:solidFill>
                <a:latin typeface="Helvetica" charset="0"/>
                <a:ea typeface="Helvetica" charset="0"/>
                <a:cs typeface="Helvetica" charset="0"/>
              </a:rPr>
              <a:t>en los países de bajos ingresos.</a:t>
            </a:r>
          </a:p>
        </p:txBody>
      </p:sp>
      <p:sp>
        <p:nvSpPr>
          <p:cNvPr id="223" name="Rectángulo 222"/>
          <p:cNvSpPr/>
          <p:nvPr/>
        </p:nvSpPr>
        <p:spPr>
          <a:xfrm>
            <a:off x="7353769" y="4264872"/>
            <a:ext cx="4351392" cy="830997"/>
          </a:xfrm>
          <a:prstGeom prst="rect">
            <a:avLst/>
          </a:prstGeom>
          <a:noFill/>
        </p:spPr>
        <p:txBody>
          <a:bodyPr wrap="square" rtlCol="0">
            <a:spAutoFit/>
          </a:bodyPr>
          <a:lstStyle/>
          <a:p>
            <a:pPr marL="171450" indent="-171450">
              <a:buFont typeface="Arial" panose="020B0604020202020204" pitchFamily="34" charset="0"/>
              <a:buChar char="•"/>
            </a:pPr>
            <a:r>
              <a:rPr lang="es-ES" sz="1200" dirty="0">
                <a:solidFill>
                  <a:srgbClr val="002C4B"/>
                </a:solidFill>
                <a:latin typeface="Helvetica" charset="0"/>
                <a:ea typeface="Helvetica" charset="0"/>
                <a:cs typeface="Helvetica" charset="0"/>
              </a:rPr>
              <a:t>El resultado depende </a:t>
            </a:r>
            <a:r>
              <a:rPr lang="es-ES" sz="1200" dirty="0" smtClean="0">
                <a:solidFill>
                  <a:srgbClr val="002C4B"/>
                </a:solidFill>
                <a:latin typeface="Helvetica" charset="0"/>
                <a:ea typeface="Helvetica" charset="0"/>
                <a:cs typeface="Helvetica" charset="0"/>
              </a:rPr>
              <a:t>de:</a:t>
            </a:r>
          </a:p>
          <a:p>
            <a:pPr marL="628650" lvl="1"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Nivel </a:t>
            </a:r>
            <a:r>
              <a:rPr lang="es-ES" sz="1200" dirty="0">
                <a:solidFill>
                  <a:srgbClr val="002C4B"/>
                </a:solidFill>
                <a:latin typeface="Helvetica" charset="0"/>
                <a:ea typeface="Helvetica" charset="0"/>
                <a:cs typeface="Helvetica" charset="0"/>
              </a:rPr>
              <a:t>de competencia, </a:t>
            </a:r>
            <a:endParaRPr lang="es-ES" sz="1200" dirty="0" smtClean="0">
              <a:solidFill>
                <a:srgbClr val="002C4B"/>
              </a:solidFill>
              <a:latin typeface="Helvetica" charset="0"/>
              <a:ea typeface="Helvetica" charset="0"/>
              <a:cs typeface="Helvetica" charset="0"/>
            </a:endParaRPr>
          </a:p>
          <a:p>
            <a:pPr marL="628650" lvl="1"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El </a:t>
            </a:r>
            <a:r>
              <a:rPr lang="es-ES" sz="1200" dirty="0">
                <a:solidFill>
                  <a:srgbClr val="002C4B"/>
                </a:solidFill>
                <a:latin typeface="Helvetica" charset="0"/>
                <a:ea typeface="Helvetica" charset="0"/>
                <a:cs typeface="Helvetica" charset="0"/>
              </a:rPr>
              <a:t>riesgo crediticio y </a:t>
            </a:r>
            <a:endParaRPr lang="es-ES" sz="1200" dirty="0" smtClean="0">
              <a:solidFill>
                <a:srgbClr val="002C4B"/>
              </a:solidFill>
              <a:latin typeface="Helvetica" charset="0"/>
              <a:ea typeface="Helvetica" charset="0"/>
              <a:cs typeface="Helvetica" charset="0"/>
            </a:endParaRPr>
          </a:p>
          <a:p>
            <a:pPr marL="628650" lvl="1"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Calidad </a:t>
            </a:r>
            <a:r>
              <a:rPr lang="es-ES" sz="1200" dirty="0">
                <a:solidFill>
                  <a:srgbClr val="002C4B"/>
                </a:solidFill>
                <a:latin typeface="Helvetica" charset="0"/>
                <a:ea typeface="Helvetica" charset="0"/>
                <a:cs typeface="Helvetica" charset="0"/>
              </a:rPr>
              <a:t>institucional. </a:t>
            </a:r>
          </a:p>
        </p:txBody>
      </p:sp>
      <p:grpSp>
        <p:nvGrpSpPr>
          <p:cNvPr id="37" name="Group 6">
            <a:extLst>
              <a:ext uri="{FF2B5EF4-FFF2-40B4-BE49-F238E27FC236}">
                <a16:creationId xmlns:a16="http://schemas.microsoft.com/office/drawing/2014/main" xmlns="" id="{AF968358-47B7-1F40-9B49-17F96ED91FCF}"/>
              </a:ext>
            </a:extLst>
          </p:cNvPr>
          <p:cNvGrpSpPr/>
          <p:nvPr/>
        </p:nvGrpSpPr>
        <p:grpSpPr>
          <a:xfrm>
            <a:off x="5949956" y="5375840"/>
            <a:ext cx="683319" cy="1115564"/>
            <a:chOff x="3950808" y="3421905"/>
            <a:chExt cx="2243138" cy="1095993"/>
          </a:xfrm>
          <a:solidFill>
            <a:schemeClr val="tx2">
              <a:lumMod val="40000"/>
              <a:lumOff val="60000"/>
            </a:schemeClr>
          </a:solidFill>
        </p:grpSpPr>
        <p:sp>
          <p:nvSpPr>
            <p:cNvPr id="38" name="Trapezoid 13">
              <a:extLst>
                <a:ext uri="{FF2B5EF4-FFF2-40B4-BE49-F238E27FC236}">
                  <a16:creationId xmlns:a16="http://schemas.microsoft.com/office/drawing/2014/main" xmlns="" id="{30ABBF57-FD1E-0A45-89BC-F3689C7AE510}"/>
                </a:ext>
              </a:extLst>
            </p:cNvPr>
            <p:cNvSpPr/>
            <p:nvPr/>
          </p:nvSpPr>
          <p:spPr bwMode="auto">
            <a:xfrm rot="10800000">
              <a:off x="3950808" y="3421905"/>
              <a:ext cx="2243138" cy="1095993"/>
            </a:xfrm>
            <a:prstGeom prst="trapezoid">
              <a:avLst>
                <a:gd name="adj" fmla="val 11719"/>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39" name="TextBox 41">
              <a:extLst>
                <a:ext uri="{FF2B5EF4-FFF2-40B4-BE49-F238E27FC236}">
                  <a16:creationId xmlns:a16="http://schemas.microsoft.com/office/drawing/2014/main" xmlns="" id="{75E5E330-81F5-6C4E-AC0C-37B26A9C0950}"/>
                </a:ext>
              </a:extLst>
            </p:cNvPr>
            <p:cNvSpPr txBox="1"/>
            <p:nvPr/>
          </p:nvSpPr>
          <p:spPr>
            <a:xfrm>
              <a:off x="4343711" y="3496000"/>
              <a:ext cx="994515" cy="958641"/>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noProof="0" dirty="0">
                  <a:solidFill>
                    <a:srgbClr val="F2F2F2"/>
                  </a:solidFill>
                  <a:latin typeface="Helvetica" charset="0"/>
                  <a:ea typeface="Helvetica" charset="0"/>
                  <a:cs typeface="Helvetica" charset="0"/>
                </a:rPr>
                <a:t>7</a:t>
              </a:r>
              <a:endParaRPr kumimoji="0" lang="en-US" sz="6000" b="0" i="0" u="none" strike="noStrike" kern="1200" cap="none" spc="0" normalizeH="0" baseline="0" noProof="0" dirty="0">
                <a:ln>
                  <a:noFill/>
                </a:ln>
                <a:solidFill>
                  <a:srgbClr val="F2F2F2"/>
                </a:solidFill>
                <a:effectLst/>
                <a:uLnTx/>
                <a:uFillTx/>
                <a:latin typeface="Helvetica" charset="0"/>
                <a:ea typeface="Helvetica" charset="0"/>
                <a:cs typeface="Helvetica" charset="0"/>
              </a:endParaRPr>
            </a:p>
          </p:txBody>
        </p:sp>
      </p:grpSp>
      <p:sp>
        <p:nvSpPr>
          <p:cNvPr id="40" name="TextBox 50">
            <a:extLst>
              <a:ext uri="{FF2B5EF4-FFF2-40B4-BE49-F238E27FC236}">
                <a16:creationId xmlns:a16="http://schemas.microsoft.com/office/drawing/2014/main" xmlns="" id="{ED7A765E-94D8-1F49-B592-CEEB3F2D573A}"/>
              </a:ext>
            </a:extLst>
          </p:cNvPr>
          <p:cNvSpPr txBox="1"/>
          <p:nvPr/>
        </p:nvSpPr>
        <p:spPr>
          <a:xfrm>
            <a:off x="2236933" y="5424714"/>
            <a:ext cx="3212503" cy="954107"/>
          </a:xfrm>
          <a:prstGeom prst="rect">
            <a:avLst/>
          </a:prstGeom>
          <a:noFill/>
        </p:spPr>
        <p:txBody>
          <a:bodyPr wrap="square" rtlCol="0">
            <a:spAutoFit/>
          </a:bodyPr>
          <a:lstStyle>
            <a:defPPr>
              <a:defRPr lang="es-ES"/>
            </a:defPPr>
            <a:lvl1pPr lvl="0">
              <a:defRPr sz="1400">
                <a:solidFill>
                  <a:srgbClr val="002C4B"/>
                </a:solidFill>
                <a:latin typeface="Helvetica" charset="0"/>
                <a:ea typeface="Helvetica" charset="0"/>
                <a:cs typeface="Helvetica" charset="0"/>
              </a:defRPr>
            </a:lvl1pPr>
          </a:lstStyle>
          <a:p>
            <a:r>
              <a:rPr lang="es-ES" dirty="0" smtClean="0"/>
              <a:t>Costos </a:t>
            </a:r>
            <a:r>
              <a:rPr lang="es-ES" dirty="0"/>
              <a:t>de fabricación, </a:t>
            </a:r>
            <a:r>
              <a:rPr lang="es-ES" dirty="0" smtClean="0"/>
              <a:t>I+D</a:t>
            </a:r>
            <a:r>
              <a:rPr lang="es-ES" dirty="0"/>
              <a:t>, </a:t>
            </a:r>
            <a:r>
              <a:rPr lang="es-ES" dirty="0" smtClean="0"/>
              <a:t>procesos regulatorios, gastos generales, operativos + una </a:t>
            </a:r>
            <a:r>
              <a:rPr lang="es-ES" dirty="0"/>
              <a:t>ganancia para determinar un precio.</a:t>
            </a:r>
            <a:endParaRPr lang="en-US" dirty="0"/>
          </a:p>
        </p:txBody>
      </p:sp>
      <p:cxnSp>
        <p:nvCxnSpPr>
          <p:cNvPr id="41" name="Straight Connector 32">
            <a:extLst>
              <a:ext uri="{FF2B5EF4-FFF2-40B4-BE49-F238E27FC236}">
                <a16:creationId xmlns:a16="http://schemas.microsoft.com/office/drawing/2014/main" xmlns="" id="{6AD9FEDB-90F5-A348-9399-FF93BBAE4A96}"/>
              </a:ext>
            </a:extLst>
          </p:cNvPr>
          <p:cNvCxnSpPr>
            <a:cxnSpLocks/>
          </p:cNvCxnSpPr>
          <p:nvPr/>
        </p:nvCxnSpPr>
        <p:spPr>
          <a:xfrm>
            <a:off x="535704" y="6606965"/>
            <a:ext cx="11160000" cy="0"/>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43" name="CuadroTexto 108">
            <a:extLst>
              <a:ext uri="{FF2B5EF4-FFF2-40B4-BE49-F238E27FC236}">
                <a16:creationId xmlns:a16="http://schemas.microsoft.com/office/drawing/2014/main" xmlns="" id="{20CA11A8-77D0-CA40-BAC7-45A93A28371F}"/>
              </a:ext>
            </a:extLst>
          </p:cNvPr>
          <p:cNvSpPr txBox="1"/>
          <p:nvPr/>
        </p:nvSpPr>
        <p:spPr>
          <a:xfrm>
            <a:off x="228354" y="6029738"/>
            <a:ext cx="2066420" cy="461665"/>
          </a:xfrm>
          <a:prstGeom prst="rect">
            <a:avLst/>
          </a:prstGeom>
          <a:noFill/>
        </p:spPr>
        <p:txBody>
          <a:bodyPr wrap="square" rtlCol="0">
            <a:spAutoFit/>
          </a:bodyPr>
          <a:lstStyle/>
          <a:p>
            <a:pPr lvl="0" algn="ctr">
              <a:defRPr/>
            </a:pPr>
            <a:r>
              <a:rPr lang="es-ES" sz="1200" b="1" dirty="0">
                <a:solidFill>
                  <a:srgbClr val="002C4B"/>
                </a:solidFill>
                <a:latin typeface="Helvetica" charset="0"/>
              </a:rPr>
              <a:t>Precios de costo más un margen (</a:t>
            </a:r>
            <a:r>
              <a:rPr lang="es-ES" sz="1200" b="1" dirty="0" err="1" smtClean="0">
                <a:solidFill>
                  <a:srgbClr val="002C4B"/>
                </a:solidFill>
                <a:latin typeface="Helvetica" charset="0"/>
              </a:rPr>
              <a:t>Cost</a:t>
            </a:r>
            <a:r>
              <a:rPr lang="es-ES" sz="1200" b="1" dirty="0" smtClean="0">
                <a:solidFill>
                  <a:srgbClr val="002C4B"/>
                </a:solidFill>
                <a:latin typeface="Helvetica" charset="0"/>
              </a:rPr>
              <a:t>-plus)</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44" name="Rectángulo 43"/>
          <p:cNvSpPr/>
          <p:nvPr/>
        </p:nvSpPr>
        <p:spPr>
          <a:xfrm>
            <a:off x="7366687" y="5595146"/>
            <a:ext cx="4351392" cy="646331"/>
          </a:xfrm>
          <a:prstGeom prst="rect">
            <a:avLst/>
          </a:prstGeom>
          <a:noFill/>
        </p:spPr>
        <p:txBody>
          <a:bodyPr wrap="square" rtlCol="0">
            <a:spAutoFit/>
          </a:bodyPr>
          <a:lstStyle/>
          <a:p>
            <a:pPr marL="171450" indent="-171450">
              <a:buFont typeface="Arial" panose="020B0604020202020204" pitchFamily="34" charset="0"/>
              <a:buChar char="•"/>
            </a:pPr>
            <a:r>
              <a:rPr lang="es-ES" sz="1200" dirty="0">
                <a:solidFill>
                  <a:srgbClr val="002C4B"/>
                </a:solidFill>
                <a:latin typeface="Helvetica" charset="0"/>
                <a:ea typeface="Helvetica" charset="0"/>
                <a:cs typeface="Helvetica" charset="0"/>
              </a:rPr>
              <a:t>Muy complejo de implementar y poco viable.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Puede </a:t>
            </a:r>
            <a:r>
              <a:rPr lang="es-ES" sz="1200" dirty="0">
                <a:solidFill>
                  <a:srgbClr val="002C4B"/>
                </a:solidFill>
                <a:latin typeface="Helvetica" charset="0"/>
                <a:ea typeface="Helvetica" charset="0"/>
                <a:cs typeface="Helvetica" charset="0"/>
              </a:rPr>
              <a:t>desincentivar la competencia, </a:t>
            </a:r>
            <a:r>
              <a:rPr lang="es-ES" sz="1200" dirty="0" smtClean="0">
                <a:solidFill>
                  <a:srgbClr val="002C4B"/>
                </a:solidFill>
                <a:latin typeface="Helvetica" charset="0"/>
                <a:ea typeface="Helvetica" charset="0"/>
                <a:cs typeface="Helvetica" charset="0"/>
              </a:rPr>
              <a:t>generar faltantes </a:t>
            </a:r>
            <a:r>
              <a:rPr lang="es-ES" sz="1200" dirty="0">
                <a:solidFill>
                  <a:srgbClr val="002C4B"/>
                </a:solidFill>
                <a:latin typeface="Helvetica" charset="0"/>
                <a:ea typeface="Helvetica" charset="0"/>
                <a:cs typeface="Helvetica" charset="0"/>
              </a:rPr>
              <a:t>y una ralentización de la innovación.</a:t>
            </a:r>
          </a:p>
        </p:txBody>
      </p:sp>
      <p:grpSp>
        <p:nvGrpSpPr>
          <p:cNvPr id="45" name="Google Shape;4958;p38"/>
          <p:cNvGrpSpPr/>
          <p:nvPr/>
        </p:nvGrpSpPr>
        <p:grpSpPr>
          <a:xfrm>
            <a:off x="950864" y="5339712"/>
            <a:ext cx="739766" cy="749689"/>
            <a:chOff x="-61354075" y="1940500"/>
            <a:chExt cx="314275" cy="312325"/>
          </a:xfrm>
          <a:solidFill>
            <a:srgbClr val="65B3CB"/>
          </a:solidFill>
        </p:grpSpPr>
        <p:sp>
          <p:nvSpPr>
            <p:cNvPr id="46" name="Google Shape;4959;p38"/>
            <p:cNvSpPr/>
            <p:nvPr/>
          </p:nvSpPr>
          <p:spPr>
            <a:xfrm>
              <a:off x="-61354075" y="1940500"/>
              <a:ext cx="314275" cy="312325"/>
            </a:xfrm>
            <a:custGeom>
              <a:avLst/>
              <a:gdLst/>
              <a:ahLst/>
              <a:cxnLst/>
              <a:rect l="l" t="t" r="r" b="b"/>
              <a:pathLst>
                <a:path w="12571" h="12493" extrusionOk="0">
                  <a:moveTo>
                    <a:pt x="6270" y="1001"/>
                  </a:moveTo>
                  <a:lnTo>
                    <a:pt x="7687" y="2419"/>
                  </a:lnTo>
                  <a:cubicBezTo>
                    <a:pt x="7750" y="2482"/>
                    <a:pt x="7876" y="2513"/>
                    <a:pt x="7971" y="2513"/>
                  </a:cubicBezTo>
                  <a:lnTo>
                    <a:pt x="9956" y="2513"/>
                  </a:lnTo>
                  <a:lnTo>
                    <a:pt x="9956" y="4529"/>
                  </a:lnTo>
                  <a:cubicBezTo>
                    <a:pt x="9956" y="4655"/>
                    <a:pt x="10019" y="4718"/>
                    <a:pt x="10082" y="4813"/>
                  </a:cubicBezTo>
                  <a:lnTo>
                    <a:pt x="11499" y="6231"/>
                  </a:lnTo>
                  <a:lnTo>
                    <a:pt x="10082" y="7648"/>
                  </a:lnTo>
                  <a:cubicBezTo>
                    <a:pt x="10019" y="7711"/>
                    <a:pt x="9956" y="7837"/>
                    <a:pt x="9956" y="7900"/>
                  </a:cubicBezTo>
                  <a:lnTo>
                    <a:pt x="9956" y="9917"/>
                  </a:lnTo>
                  <a:lnTo>
                    <a:pt x="7971" y="9917"/>
                  </a:lnTo>
                  <a:cubicBezTo>
                    <a:pt x="7845" y="9917"/>
                    <a:pt x="7750" y="9948"/>
                    <a:pt x="7687" y="10043"/>
                  </a:cubicBezTo>
                  <a:lnTo>
                    <a:pt x="6270" y="11460"/>
                  </a:lnTo>
                  <a:lnTo>
                    <a:pt x="4852" y="10043"/>
                  </a:lnTo>
                  <a:cubicBezTo>
                    <a:pt x="4757" y="9948"/>
                    <a:pt x="4631" y="9917"/>
                    <a:pt x="4568" y="9917"/>
                  </a:cubicBezTo>
                  <a:lnTo>
                    <a:pt x="2552" y="9917"/>
                  </a:lnTo>
                  <a:lnTo>
                    <a:pt x="2552" y="7900"/>
                  </a:lnTo>
                  <a:cubicBezTo>
                    <a:pt x="2552" y="7806"/>
                    <a:pt x="2521" y="7711"/>
                    <a:pt x="2426" y="7648"/>
                  </a:cubicBezTo>
                  <a:lnTo>
                    <a:pt x="1008" y="6231"/>
                  </a:lnTo>
                  <a:lnTo>
                    <a:pt x="2426" y="4813"/>
                  </a:lnTo>
                  <a:cubicBezTo>
                    <a:pt x="2521" y="4718"/>
                    <a:pt x="2552" y="4624"/>
                    <a:pt x="2552" y="4529"/>
                  </a:cubicBezTo>
                  <a:lnTo>
                    <a:pt x="2552" y="2513"/>
                  </a:lnTo>
                  <a:lnTo>
                    <a:pt x="4568" y="2513"/>
                  </a:lnTo>
                  <a:cubicBezTo>
                    <a:pt x="4694" y="2513"/>
                    <a:pt x="4757" y="2482"/>
                    <a:pt x="4852" y="2419"/>
                  </a:cubicBezTo>
                  <a:lnTo>
                    <a:pt x="6270" y="1001"/>
                  </a:lnTo>
                  <a:close/>
                  <a:moveTo>
                    <a:pt x="6285" y="1"/>
                  </a:moveTo>
                  <a:cubicBezTo>
                    <a:pt x="6175" y="1"/>
                    <a:pt x="6065" y="40"/>
                    <a:pt x="5986" y="119"/>
                  </a:cubicBezTo>
                  <a:lnTo>
                    <a:pt x="4411" y="1694"/>
                  </a:lnTo>
                  <a:lnTo>
                    <a:pt x="2174" y="1694"/>
                  </a:lnTo>
                  <a:cubicBezTo>
                    <a:pt x="1922" y="1694"/>
                    <a:pt x="1733" y="1883"/>
                    <a:pt x="1733" y="2135"/>
                  </a:cubicBezTo>
                  <a:lnTo>
                    <a:pt x="1733" y="4372"/>
                  </a:lnTo>
                  <a:lnTo>
                    <a:pt x="158" y="5947"/>
                  </a:lnTo>
                  <a:cubicBezTo>
                    <a:pt x="0" y="6105"/>
                    <a:pt x="0" y="6388"/>
                    <a:pt x="158" y="6546"/>
                  </a:cubicBezTo>
                  <a:lnTo>
                    <a:pt x="1733" y="8121"/>
                  </a:lnTo>
                  <a:lnTo>
                    <a:pt x="1733" y="10358"/>
                  </a:lnTo>
                  <a:cubicBezTo>
                    <a:pt x="1733" y="10578"/>
                    <a:pt x="1922" y="10736"/>
                    <a:pt x="2174" y="10736"/>
                  </a:cubicBezTo>
                  <a:lnTo>
                    <a:pt x="4411" y="10736"/>
                  </a:lnTo>
                  <a:lnTo>
                    <a:pt x="5986" y="12374"/>
                  </a:lnTo>
                  <a:cubicBezTo>
                    <a:pt x="6065" y="12453"/>
                    <a:pt x="6175" y="12492"/>
                    <a:pt x="6285" y="12492"/>
                  </a:cubicBezTo>
                  <a:cubicBezTo>
                    <a:pt x="6396" y="12492"/>
                    <a:pt x="6506" y="12453"/>
                    <a:pt x="6585" y="12374"/>
                  </a:cubicBezTo>
                  <a:lnTo>
                    <a:pt x="8160" y="10736"/>
                  </a:lnTo>
                  <a:lnTo>
                    <a:pt x="10397" y="10736"/>
                  </a:lnTo>
                  <a:cubicBezTo>
                    <a:pt x="10617" y="10736"/>
                    <a:pt x="10775" y="10547"/>
                    <a:pt x="10775" y="10358"/>
                  </a:cubicBezTo>
                  <a:lnTo>
                    <a:pt x="10775" y="8121"/>
                  </a:lnTo>
                  <a:lnTo>
                    <a:pt x="12413" y="6546"/>
                  </a:lnTo>
                  <a:cubicBezTo>
                    <a:pt x="12571" y="6388"/>
                    <a:pt x="12571" y="6105"/>
                    <a:pt x="12413" y="5947"/>
                  </a:cubicBezTo>
                  <a:lnTo>
                    <a:pt x="10775" y="4372"/>
                  </a:lnTo>
                  <a:lnTo>
                    <a:pt x="10775" y="2135"/>
                  </a:lnTo>
                  <a:cubicBezTo>
                    <a:pt x="10775" y="1883"/>
                    <a:pt x="10586" y="1694"/>
                    <a:pt x="10397" y="1694"/>
                  </a:cubicBezTo>
                  <a:lnTo>
                    <a:pt x="8160" y="1694"/>
                  </a:lnTo>
                  <a:lnTo>
                    <a:pt x="6585" y="119"/>
                  </a:lnTo>
                  <a:cubicBezTo>
                    <a:pt x="6506" y="40"/>
                    <a:pt x="6396" y="1"/>
                    <a:pt x="628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47" name="Google Shape;4960;p38"/>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48" name="Google Shape;4961;p38"/>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49" name="Google Shape;4962;p38"/>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sp>
        <p:nvSpPr>
          <p:cNvPr id="50" name="Freeform 107"/>
          <p:cNvSpPr>
            <a:spLocks noEditPoints="1"/>
          </p:cNvSpPr>
          <p:nvPr/>
        </p:nvSpPr>
        <p:spPr bwMode="auto">
          <a:xfrm>
            <a:off x="983641" y="1353864"/>
            <a:ext cx="638603" cy="649231"/>
          </a:xfrm>
          <a:custGeom>
            <a:avLst/>
            <a:gdLst>
              <a:gd name="T0" fmla="*/ 1767 w 3666"/>
              <a:gd name="T1" fmla="*/ 3297 h 3543"/>
              <a:gd name="T2" fmla="*/ 1920 w 3666"/>
              <a:gd name="T3" fmla="*/ 3417 h 3543"/>
              <a:gd name="T4" fmla="*/ 2002 w 3666"/>
              <a:gd name="T5" fmla="*/ 3242 h 3543"/>
              <a:gd name="T6" fmla="*/ 547 w 3666"/>
              <a:gd name="T7" fmla="*/ 3185 h 3543"/>
              <a:gd name="T8" fmla="*/ 504 w 3666"/>
              <a:gd name="T9" fmla="*/ 3374 h 3543"/>
              <a:gd name="T10" fmla="*/ 697 w 3666"/>
              <a:gd name="T11" fmla="*/ 3374 h 3543"/>
              <a:gd name="T12" fmla="*/ 655 w 3666"/>
              <a:gd name="T13" fmla="*/ 3185 h 3543"/>
              <a:gd name="T14" fmla="*/ 2065 w 3666"/>
              <a:gd name="T15" fmla="*/ 3122 h 3543"/>
              <a:gd name="T16" fmla="*/ 2110 w 3666"/>
              <a:gd name="T17" fmla="*/ 3410 h 3543"/>
              <a:gd name="T18" fmla="*/ 1851 w 3666"/>
              <a:gd name="T19" fmla="*/ 3540 h 3543"/>
              <a:gd name="T20" fmla="*/ 1647 w 3666"/>
              <a:gd name="T21" fmla="*/ 3337 h 3543"/>
              <a:gd name="T22" fmla="*/ 1777 w 3666"/>
              <a:gd name="T23" fmla="*/ 3077 h 3543"/>
              <a:gd name="T24" fmla="*/ 747 w 3666"/>
              <a:gd name="T25" fmla="*/ 3097 h 3543"/>
              <a:gd name="T26" fmla="*/ 834 w 3666"/>
              <a:gd name="T27" fmla="*/ 3374 h 3543"/>
              <a:gd name="T28" fmla="*/ 601 w 3666"/>
              <a:gd name="T29" fmla="*/ 3543 h 3543"/>
              <a:gd name="T30" fmla="*/ 367 w 3666"/>
              <a:gd name="T31" fmla="*/ 3374 h 3543"/>
              <a:gd name="T32" fmla="*/ 455 w 3666"/>
              <a:gd name="T33" fmla="*/ 3097 h 3543"/>
              <a:gd name="T34" fmla="*/ 2456 w 3666"/>
              <a:gd name="T35" fmla="*/ 3157 h 3543"/>
              <a:gd name="T36" fmla="*/ 2205 w 3666"/>
              <a:gd name="T37" fmla="*/ 3208 h 3543"/>
              <a:gd name="T38" fmla="*/ 1977 w 3666"/>
              <a:gd name="T39" fmla="*/ 2982 h 3543"/>
              <a:gd name="T40" fmla="*/ 1662 w 3666"/>
              <a:gd name="T41" fmla="*/ 3065 h 3543"/>
              <a:gd name="T42" fmla="*/ 900 w 3666"/>
              <a:gd name="T43" fmla="*/ 3167 h 3543"/>
              <a:gd name="T44" fmla="*/ 644 w 3666"/>
              <a:gd name="T45" fmla="*/ 2973 h 3543"/>
              <a:gd name="T46" fmla="*/ 344 w 3666"/>
              <a:gd name="T47" fmla="*/ 3096 h 3543"/>
              <a:gd name="T48" fmla="*/ 44 w 3666"/>
              <a:gd name="T49" fmla="*/ 3223 h 3543"/>
              <a:gd name="T50" fmla="*/ 1741 w 3666"/>
              <a:gd name="T51" fmla="*/ 2240 h 3543"/>
              <a:gd name="T52" fmla="*/ 2225 w 3666"/>
              <a:gd name="T53" fmla="*/ 2609 h 3543"/>
              <a:gd name="T54" fmla="*/ 1757 w 3666"/>
              <a:gd name="T55" fmla="*/ 2230 h 3543"/>
              <a:gd name="T56" fmla="*/ 1595 w 3666"/>
              <a:gd name="T57" fmla="*/ 1977 h 3543"/>
              <a:gd name="T58" fmla="*/ 1945 w 3666"/>
              <a:gd name="T59" fmla="*/ 2139 h 3543"/>
              <a:gd name="T60" fmla="*/ 0 w 3666"/>
              <a:gd name="T61" fmla="*/ 2802 h 3543"/>
              <a:gd name="T62" fmla="*/ 119 w 3666"/>
              <a:gd name="T63" fmla="*/ 1886 h 3543"/>
              <a:gd name="T64" fmla="*/ 2049 w 3666"/>
              <a:gd name="T65" fmla="*/ 1519 h 3543"/>
              <a:gd name="T66" fmla="*/ 2171 w 3666"/>
              <a:gd name="T67" fmla="*/ 1616 h 3543"/>
              <a:gd name="T68" fmla="*/ 2237 w 3666"/>
              <a:gd name="T69" fmla="*/ 1475 h 3543"/>
              <a:gd name="T70" fmla="*/ 2405 w 3666"/>
              <a:gd name="T71" fmla="*/ 410 h 3543"/>
              <a:gd name="T72" fmla="*/ 2340 w 3666"/>
              <a:gd name="T73" fmla="*/ 1459 h 3543"/>
              <a:gd name="T74" fmla="*/ 2855 w 3666"/>
              <a:gd name="T75" fmla="*/ 1977 h 3543"/>
              <a:gd name="T76" fmla="*/ 2207 w 3666"/>
              <a:gd name="T77" fmla="*/ 1710 h 3543"/>
              <a:gd name="T78" fmla="*/ 1974 w 3666"/>
              <a:gd name="T79" fmla="*/ 1620 h 3543"/>
              <a:gd name="T80" fmla="*/ 2007 w 3666"/>
              <a:gd name="T81" fmla="*/ 1376 h 3543"/>
              <a:gd name="T82" fmla="*/ 2386 w 3666"/>
              <a:gd name="T83" fmla="*/ 408 h 3543"/>
              <a:gd name="T84" fmla="*/ 2827 w 3666"/>
              <a:gd name="T85" fmla="*/ 160 h 3543"/>
              <a:gd name="T86" fmla="*/ 3406 w 3666"/>
              <a:gd name="T87" fmla="*/ 670 h 3543"/>
              <a:gd name="T88" fmla="*/ 3663 w 3666"/>
              <a:gd name="T89" fmla="*/ 1414 h 3543"/>
              <a:gd name="T90" fmla="*/ 3515 w 3666"/>
              <a:gd name="T91" fmla="*/ 2179 h 3543"/>
              <a:gd name="T92" fmla="*/ 3035 w 3666"/>
              <a:gd name="T93" fmla="*/ 2751 h 3543"/>
              <a:gd name="T94" fmla="*/ 2773 w 3666"/>
              <a:gd name="T95" fmla="*/ 2676 h 3543"/>
              <a:gd name="T96" fmla="*/ 3272 w 3666"/>
              <a:gd name="T97" fmla="*/ 2201 h 3543"/>
              <a:gd name="T98" fmla="*/ 3462 w 3666"/>
              <a:gd name="T99" fmla="*/ 1519 h 3543"/>
              <a:gd name="T100" fmla="*/ 3267 w 3666"/>
              <a:gd name="T101" fmla="*/ 830 h 3543"/>
              <a:gd name="T102" fmla="*/ 2759 w 3666"/>
              <a:gd name="T103" fmla="*/ 354 h 3543"/>
              <a:gd name="T104" fmla="*/ 2055 w 3666"/>
              <a:gd name="T105" fmla="*/ 206 h 3543"/>
              <a:gd name="T106" fmla="*/ 1388 w 3666"/>
              <a:gd name="T107" fmla="*/ 447 h 3543"/>
              <a:gd name="T108" fmla="*/ 946 w 3666"/>
              <a:gd name="T109" fmla="*/ 987 h 3543"/>
              <a:gd name="T110" fmla="*/ 843 w 3666"/>
              <a:gd name="T111" fmla="*/ 1662 h 3543"/>
              <a:gd name="T112" fmla="*/ 662 w 3666"/>
              <a:gd name="T113" fmla="*/ 1213 h 3543"/>
              <a:gd name="T114" fmla="*/ 1009 w 3666"/>
              <a:gd name="T115" fmla="*/ 516 h 3543"/>
              <a:gd name="T116" fmla="*/ 1651 w 3666"/>
              <a:gd name="T117" fmla="*/ 83 h 3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6" h="3543">
                <a:moveTo>
                  <a:pt x="1891" y="3173"/>
                </a:moveTo>
                <a:lnTo>
                  <a:pt x="1863" y="3176"/>
                </a:lnTo>
                <a:lnTo>
                  <a:pt x="1836" y="3185"/>
                </a:lnTo>
                <a:lnTo>
                  <a:pt x="1814" y="3200"/>
                </a:lnTo>
                <a:lnTo>
                  <a:pt x="1795" y="3220"/>
                </a:lnTo>
                <a:lnTo>
                  <a:pt x="1781" y="3242"/>
                </a:lnTo>
                <a:lnTo>
                  <a:pt x="1771" y="3269"/>
                </a:lnTo>
                <a:lnTo>
                  <a:pt x="1767" y="3297"/>
                </a:lnTo>
                <a:lnTo>
                  <a:pt x="1771" y="3325"/>
                </a:lnTo>
                <a:lnTo>
                  <a:pt x="1781" y="3351"/>
                </a:lnTo>
                <a:lnTo>
                  <a:pt x="1795" y="3374"/>
                </a:lnTo>
                <a:lnTo>
                  <a:pt x="1814" y="3393"/>
                </a:lnTo>
                <a:lnTo>
                  <a:pt x="1836" y="3408"/>
                </a:lnTo>
                <a:lnTo>
                  <a:pt x="1863" y="3417"/>
                </a:lnTo>
                <a:lnTo>
                  <a:pt x="1891" y="3420"/>
                </a:lnTo>
                <a:lnTo>
                  <a:pt x="1920" y="3417"/>
                </a:lnTo>
                <a:lnTo>
                  <a:pt x="1945" y="3408"/>
                </a:lnTo>
                <a:lnTo>
                  <a:pt x="1969" y="3393"/>
                </a:lnTo>
                <a:lnTo>
                  <a:pt x="1987" y="3374"/>
                </a:lnTo>
                <a:lnTo>
                  <a:pt x="2002" y="3351"/>
                </a:lnTo>
                <a:lnTo>
                  <a:pt x="2011" y="3325"/>
                </a:lnTo>
                <a:lnTo>
                  <a:pt x="2014" y="3297"/>
                </a:lnTo>
                <a:lnTo>
                  <a:pt x="2011" y="3269"/>
                </a:lnTo>
                <a:lnTo>
                  <a:pt x="2002" y="3242"/>
                </a:lnTo>
                <a:lnTo>
                  <a:pt x="1987" y="3220"/>
                </a:lnTo>
                <a:lnTo>
                  <a:pt x="1969" y="3200"/>
                </a:lnTo>
                <a:lnTo>
                  <a:pt x="1945" y="3185"/>
                </a:lnTo>
                <a:lnTo>
                  <a:pt x="1920" y="3176"/>
                </a:lnTo>
                <a:lnTo>
                  <a:pt x="1891" y="3173"/>
                </a:lnTo>
                <a:close/>
                <a:moveTo>
                  <a:pt x="601" y="3173"/>
                </a:moveTo>
                <a:lnTo>
                  <a:pt x="572" y="3176"/>
                </a:lnTo>
                <a:lnTo>
                  <a:pt x="547" y="3185"/>
                </a:lnTo>
                <a:lnTo>
                  <a:pt x="523" y="3200"/>
                </a:lnTo>
                <a:lnTo>
                  <a:pt x="504" y="3220"/>
                </a:lnTo>
                <a:lnTo>
                  <a:pt x="490" y="3242"/>
                </a:lnTo>
                <a:lnTo>
                  <a:pt x="481" y="3269"/>
                </a:lnTo>
                <a:lnTo>
                  <a:pt x="478" y="3297"/>
                </a:lnTo>
                <a:lnTo>
                  <a:pt x="481" y="3325"/>
                </a:lnTo>
                <a:lnTo>
                  <a:pt x="490" y="3351"/>
                </a:lnTo>
                <a:lnTo>
                  <a:pt x="504" y="3374"/>
                </a:lnTo>
                <a:lnTo>
                  <a:pt x="523" y="3393"/>
                </a:lnTo>
                <a:lnTo>
                  <a:pt x="547" y="3408"/>
                </a:lnTo>
                <a:lnTo>
                  <a:pt x="572" y="3417"/>
                </a:lnTo>
                <a:lnTo>
                  <a:pt x="601" y="3420"/>
                </a:lnTo>
                <a:lnTo>
                  <a:pt x="629" y="3417"/>
                </a:lnTo>
                <a:lnTo>
                  <a:pt x="655" y="3408"/>
                </a:lnTo>
                <a:lnTo>
                  <a:pt x="678" y="3393"/>
                </a:lnTo>
                <a:lnTo>
                  <a:pt x="697" y="3374"/>
                </a:lnTo>
                <a:lnTo>
                  <a:pt x="712" y="3351"/>
                </a:lnTo>
                <a:lnTo>
                  <a:pt x="721" y="3325"/>
                </a:lnTo>
                <a:lnTo>
                  <a:pt x="724" y="3297"/>
                </a:lnTo>
                <a:lnTo>
                  <a:pt x="721" y="3269"/>
                </a:lnTo>
                <a:lnTo>
                  <a:pt x="712" y="3242"/>
                </a:lnTo>
                <a:lnTo>
                  <a:pt x="697" y="3220"/>
                </a:lnTo>
                <a:lnTo>
                  <a:pt x="678" y="3200"/>
                </a:lnTo>
                <a:lnTo>
                  <a:pt x="655" y="3185"/>
                </a:lnTo>
                <a:lnTo>
                  <a:pt x="629" y="3176"/>
                </a:lnTo>
                <a:lnTo>
                  <a:pt x="601" y="3173"/>
                </a:lnTo>
                <a:close/>
                <a:moveTo>
                  <a:pt x="1891" y="3050"/>
                </a:moveTo>
                <a:lnTo>
                  <a:pt x="1931" y="3053"/>
                </a:lnTo>
                <a:lnTo>
                  <a:pt x="1969" y="3063"/>
                </a:lnTo>
                <a:lnTo>
                  <a:pt x="2004" y="3077"/>
                </a:lnTo>
                <a:lnTo>
                  <a:pt x="2036" y="3097"/>
                </a:lnTo>
                <a:lnTo>
                  <a:pt x="2065" y="3122"/>
                </a:lnTo>
                <a:lnTo>
                  <a:pt x="2090" y="3151"/>
                </a:lnTo>
                <a:lnTo>
                  <a:pt x="2110" y="3183"/>
                </a:lnTo>
                <a:lnTo>
                  <a:pt x="2125" y="3219"/>
                </a:lnTo>
                <a:lnTo>
                  <a:pt x="2134" y="3256"/>
                </a:lnTo>
                <a:lnTo>
                  <a:pt x="2137" y="3297"/>
                </a:lnTo>
                <a:lnTo>
                  <a:pt x="2134" y="3337"/>
                </a:lnTo>
                <a:lnTo>
                  <a:pt x="2125" y="3374"/>
                </a:lnTo>
                <a:lnTo>
                  <a:pt x="2110" y="3410"/>
                </a:lnTo>
                <a:lnTo>
                  <a:pt x="2090" y="3442"/>
                </a:lnTo>
                <a:lnTo>
                  <a:pt x="2065" y="3471"/>
                </a:lnTo>
                <a:lnTo>
                  <a:pt x="2036" y="3496"/>
                </a:lnTo>
                <a:lnTo>
                  <a:pt x="2004" y="3516"/>
                </a:lnTo>
                <a:lnTo>
                  <a:pt x="1969" y="3531"/>
                </a:lnTo>
                <a:lnTo>
                  <a:pt x="1931" y="3540"/>
                </a:lnTo>
                <a:lnTo>
                  <a:pt x="1891" y="3543"/>
                </a:lnTo>
                <a:lnTo>
                  <a:pt x="1851" y="3540"/>
                </a:lnTo>
                <a:lnTo>
                  <a:pt x="1813" y="3531"/>
                </a:lnTo>
                <a:lnTo>
                  <a:pt x="1777" y="3516"/>
                </a:lnTo>
                <a:lnTo>
                  <a:pt x="1745" y="3496"/>
                </a:lnTo>
                <a:lnTo>
                  <a:pt x="1716" y="3471"/>
                </a:lnTo>
                <a:lnTo>
                  <a:pt x="1692" y="3442"/>
                </a:lnTo>
                <a:lnTo>
                  <a:pt x="1672" y="3410"/>
                </a:lnTo>
                <a:lnTo>
                  <a:pt x="1656" y="3374"/>
                </a:lnTo>
                <a:lnTo>
                  <a:pt x="1647" y="3337"/>
                </a:lnTo>
                <a:lnTo>
                  <a:pt x="1644" y="3297"/>
                </a:lnTo>
                <a:lnTo>
                  <a:pt x="1647" y="3256"/>
                </a:lnTo>
                <a:lnTo>
                  <a:pt x="1656" y="3219"/>
                </a:lnTo>
                <a:lnTo>
                  <a:pt x="1672" y="3183"/>
                </a:lnTo>
                <a:lnTo>
                  <a:pt x="1692" y="3151"/>
                </a:lnTo>
                <a:lnTo>
                  <a:pt x="1716" y="3122"/>
                </a:lnTo>
                <a:lnTo>
                  <a:pt x="1745" y="3097"/>
                </a:lnTo>
                <a:lnTo>
                  <a:pt x="1777" y="3077"/>
                </a:lnTo>
                <a:lnTo>
                  <a:pt x="1813" y="3063"/>
                </a:lnTo>
                <a:lnTo>
                  <a:pt x="1851" y="3053"/>
                </a:lnTo>
                <a:lnTo>
                  <a:pt x="1891" y="3050"/>
                </a:lnTo>
                <a:close/>
                <a:moveTo>
                  <a:pt x="601" y="3050"/>
                </a:moveTo>
                <a:lnTo>
                  <a:pt x="641" y="3053"/>
                </a:lnTo>
                <a:lnTo>
                  <a:pt x="679" y="3063"/>
                </a:lnTo>
                <a:lnTo>
                  <a:pt x="714" y="3077"/>
                </a:lnTo>
                <a:lnTo>
                  <a:pt x="747" y="3097"/>
                </a:lnTo>
                <a:lnTo>
                  <a:pt x="775" y="3122"/>
                </a:lnTo>
                <a:lnTo>
                  <a:pt x="800" y="3151"/>
                </a:lnTo>
                <a:lnTo>
                  <a:pt x="820" y="3183"/>
                </a:lnTo>
                <a:lnTo>
                  <a:pt x="834" y="3219"/>
                </a:lnTo>
                <a:lnTo>
                  <a:pt x="844" y="3256"/>
                </a:lnTo>
                <a:lnTo>
                  <a:pt x="848" y="3297"/>
                </a:lnTo>
                <a:lnTo>
                  <a:pt x="844" y="3337"/>
                </a:lnTo>
                <a:lnTo>
                  <a:pt x="834" y="3374"/>
                </a:lnTo>
                <a:lnTo>
                  <a:pt x="820" y="3410"/>
                </a:lnTo>
                <a:lnTo>
                  <a:pt x="800" y="3442"/>
                </a:lnTo>
                <a:lnTo>
                  <a:pt x="775" y="3471"/>
                </a:lnTo>
                <a:lnTo>
                  <a:pt x="747" y="3496"/>
                </a:lnTo>
                <a:lnTo>
                  <a:pt x="714" y="3516"/>
                </a:lnTo>
                <a:lnTo>
                  <a:pt x="679" y="3531"/>
                </a:lnTo>
                <a:lnTo>
                  <a:pt x="641" y="3540"/>
                </a:lnTo>
                <a:lnTo>
                  <a:pt x="601" y="3543"/>
                </a:lnTo>
                <a:lnTo>
                  <a:pt x="561" y="3540"/>
                </a:lnTo>
                <a:lnTo>
                  <a:pt x="523" y="3531"/>
                </a:lnTo>
                <a:lnTo>
                  <a:pt x="488" y="3516"/>
                </a:lnTo>
                <a:lnTo>
                  <a:pt x="455" y="3496"/>
                </a:lnTo>
                <a:lnTo>
                  <a:pt x="427" y="3471"/>
                </a:lnTo>
                <a:lnTo>
                  <a:pt x="402" y="3442"/>
                </a:lnTo>
                <a:lnTo>
                  <a:pt x="381" y="3410"/>
                </a:lnTo>
                <a:lnTo>
                  <a:pt x="367" y="3374"/>
                </a:lnTo>
                <a:lnTo>
                  <a:pt x="358" y="3337"/>
                </a:lnTo>
                <a:lnTo>
                  <a:pt x="354" y="3297"/>
                </a:lnTo>
                <a:lnTo>
                  <a:pt x="358" y="3256"/>
                </a:lnTo>
                <a:lnTo>
                  <a:pt x="367" y="3219"/>
                </a:lnTo>
                <a:lnTo>
                  <a:pt x="381" y="3183"/>
                </a:lnTo>
                <a:lnTo>
                  <a:pt x="402" y="3151"/>
                </a:lnTo>
                <a:lnTo>
                  <a:pt x="427" y="3122"/>
                </a:lnTo>
                <a:lnTo>
                  <a:pt x="455" y="3097"/>
                </a:lnTo>
                <a:lnTo>
                  <a:pt x="488" y="3077"/>
                </a:lnTo>
                <a:lnTo>
                  <a:pt x="523" y="3063"/>
                </a:lnTo>
                <a:lnTo>
                  <a:pt x="561" y="3053"/>
                </a:lnTo>
                <a:lnTo>
                  <a:pt x="601" y="3050"/>
                </a:lnTo>
                <a:close/>
                <a:moveTo>
                  <a:pt x="0" y="2867"/>
                </a:moveTo>
                <a:lnTo>
                  <a:pt x="2460" y="2867"/>
                </a:lnTo>
                <a:lnTo>
                  <a:pt x="2460" y="3131"/>
                </a:lnTo>
                <a:lnTo>
                  <a:pt x="2456" y="3157"/>
                </a:lnTo>
                <a:lnTo>
                  <a:pt x="2447" y="3183"/>
                </a:lnTo>
                <a:lnTo>
                  <a:pt x="2434" y="3205"/>
                </a:lnTo>
                <a:lnTo>
                  <a:pt x="2415" y="3223"/>
                </a:lnTo>
                <a:lnTo>
                  <a:pt x="2393" y="3238"/>
                </a:lnTo>
                <a:lnTo>
                  <a:pt x="2368" y="3246"/>
                </a:lnTo>
                <a:lnTo>
                  <a:pt x="2341" y="3250"/>
                </a:lnTo>
                <a:lnTo>
                  <a:pt x="2214" y="3250"/>
                </a:lnTo>
                <a:lnTo>
                  <a:pt x="2205" y="3208"/>
                </a:lnTo>
                <a:lnTo>
                  <a:pt x="2191" y="3167"/>
                </a:lnTo>
                <a:lnTo>
                  <a:pt x="2172" y="3131"/>
                </a:lnTo>
                <a:lnTo>
                  <a:pt x="2148" y="3096"/>
                </a:lnTo>
                <a:lnTo>
                  <a:pt x="2121" y="3065"/>
                </a:lnTo>
                <a:lnTo>
                  <a:pt x="2090" y="3037"/>
                </a:lnTo>
                <a:lnTo>
                  <a:pt x="2054" y="3014"/>
                </a:lnTo>
                <a:lnTo>
                  <a:pt x="2017" y="2996"/>
                </a:lnTo>
                <a:lnTo>
                  <a:pt x="1977" y="2982"/>
                </a:lnTo>
                <a:lnTo>
                  <a:pt x="1935" y="2973"/>
                </a:lnTo>
                <a:lnTo>
                  <a:pt x="1891" y="2971"/>
                </a:lnTo>
                <a:lnTo>
                  <a:pt x="1847" y="2973"/>
                </a:lnTo>
                <a:lnTo>
                  <a:pt x="1805" y="2982"/>
                </a:lnTo>
                <a:lnTo>
                  <a:pt x="1765" y="2996"/>
                </a:lnTo>
                <a:lnTo>
                  <a:pt x="1727" y="3014"/>
                </a:lnTo>
                <a:lnTo>
                  <a:pt x="1693" y="3037"/>
                </a:lnTo>
                <a:lnTo>
                  <a:pt x="1662" y="3065"/>
                </a:lnTo>
                <a:lnTo>
                  <a:pt x="1634" y="3096"/>
                </a:lnTo>
                <a:lnTo>
                  <a:pt x="1611" y="3131"/>
                </a:lnTo>
                <a:lnTo>
                  <a:pt x="1592" y="3167"/>
                </a:lnTo>
                <a:lnTo>
                  <a:pt x="1577" y="3208"/>
                </a:lnTo>
                <a:lnTo>
                  <a:pt x="1569" y="3250"/>
                </a:lnTo>
                <a:lnTo>
                  <a:pt x="923" y="3250"/>
                </a:lnTo>
                <a:lnTo>
                  <a:pt x="914" y="3208"/>
                </a:lnTo>
                <a:lnTo>
                  <a:pt x="900" y="3167"/>
                </a:lnTo>
                <a:lnTo>
                  <a:pt x="881" y="3131"/>
                </a:lnTo>
                <a:lnTo>
                  <a:pt x="858" y="3096"/>
                </a:lnTo>
                <a:lnTo>
                  <a:pt x="830" y="3065"/>
                </a:lnTo>
                <a:lnTo>
                  <a:pt x="799" y="3037"/>
                </a:lnTo>
                <a:lnTo>
                  <a:pt x="764" y="3014"/>
                </a:lnTo>
                <a:lnTo>
                  <a:pt x="727" y="2996"/>
                </a:lnTo>
                <a:lnTo>
                  <a:pt x="687" y="2982"/>
                </a:lnTo>
                <a:lnTo>
                  <a:pt x="644" y="2973"/>
                </a:lnTo>
                <a:lnTo>
                  <a:pt x="601" y="2971"/>
                </a:lnTo>
                <a:lnTo>
                  <a:pt x="557" y="2973"/>
                </a:lnTo>
                <a:lnTo>
                  <a:pt x="514" y="2982"/>
                </a:lnTo>
                <a:lnTo>
                  <a:pt x="474" y="2996"/>
                </a:lnTo>
                <a:lnTo>
                  <a:pt x="438" y="3014"/>
                </a:lnTo>
                <a:lnTo>
                  <a:pt x="403" y="3037"/>
                </a:lnTo>
                <a:lnTo>
                  <a:pt x="371" y="3065"/>
                </a:lnTo>
                <a:lnTo>
                  <a:pt x="344" y="3096"/>
                </a:lnTo>
                <a:lnTo>
                  <a:pt x="320" y="3131"/>
                </a:lnTo>
                <a:lnTo>
                  <a:pt x="301" y="3167"/>
                </a:lnTo>
                <a:lnTo>
                  <a:pt x="288" y="3208"/>
                </a:lnTo>
                <a:lnTo>
                  <a:pt x="278" y="3250"/>
                </a:lnTo>
                <a:lnTo>
                  <a:pt x="119" y="3250"/>
                </a:lnTo>
                <a:lnTo>
                  <a:pt x="91" y="3246"/>
                </a:lnTo>
                <a:lnTo>
                  <a:pt x="67" y="3238"/>
                </a:lnTo>
                <a:lnTo>
                  <a:pt x="44" y="3223"/>
                </a:lnTo>
                <a:lnTo>
                  <a:pt x="27" y="3205"/>
                </a:lnTo>
                <a:lnTo>
                  <a:pt x="12" y="3183"/>
                </a:lnTo>
                <a:lnTo>
                  <a:pt x="3" y="3157"/>
                </a:lnTo>
                <a:lnTo>
                  <a:pt x="0" y="3131"/>
                </a:lnTo>
                <a:lnTo>
                  <a:pt x="0" y="2867"/>
                </a:lnTo>
                <a:close/>
                <a:moveTo>
                  <a:pt x="1757" y="2230"/>
                </a:moveTo>
                <a:lnTo>
                  <a:pt x="1747" y="2233"/>
                </a:lnTo>
                <a:lnTo>
                  <a:pt x="1741" y="2240"/>
                </a:lnTo>
                <a:lnTo>
                  <a:pt x="1739" y="2249"/>
                </a:lnTo>
                <a:lnTo>
                  <a:pt x="1739" y="2598"/>
                </a:lnTo>
                <a:lnTo>
                  <a:pt x="1741" y="2608"/>
                </a:lnTo>
                <a:lnTo>
                  <a:pt x="1747" y="2615"/>
                </a:lnTo>
                <a:lnTo>
                  <a:pt x="1757" y="2617"/>
                </a:lnTo>
                <a:lnTo>
                  <a:pt x="2210" y="2617"/>
                </a:lnTo>
                <a:lnTo>
                  <a:pt x="2218" y="2615"/>
                </a:lnTo>
                <a:lnTo>
                  <a:pt x="2225" y="2609"/>
                </a:lnTo>
                <a:lnTo>
                  <a:pt x="2227" y="2601"/>
                </a:lnTo>
                <a:lnTo>
                  <a:pt x="2227" y="2592"/>
                </a:lnTo>
                <a:lnTo>
                  <a:pt x="2222" y="2586"/>
                </a:lnTo>
                <a:lnTo>
                  <a:pt x="1856" y="2235"/>
                </a:lnTo>
                <a:lnTo>
                  <a:pt x="1853" y="2233"/>
                </a:lnTo>
                <a:lnTo>
                  <a:pt x="1847" y="2231"/>
                </a:lnTo>
                <a:lnTo>
                  <a:pt x="1843" y="2230"/>
                </a:lnTo>
                <a:lnTo>
                  <a:pt x="1757" y="2230"/>
                </a:lnTo>
                <a:close/>
                <a:moveTo>
                  <a:pt x="119" y="1886"/>
                </a:moveTo>
                <a:lnTo>
                  <a:pt x="1480" y="1886"/>
                </a:lnTo>
                <a:lnTo>
                  <a:pt x="1506" y="1888"/>
                </a:lnTo>
                <a:lnTo>
                  <a:pt x="1532" y="1897"/>
                </a:lnTo>
                <a:lnTo>
                  <a:pt x="1554" y="1912"/>
                </a:lnTo>
                <a:lnTo>
                  <a:pt x="1573" y="1931"/>
                </a:lnTo>
                <a:lnTo>
                  <a:pt x="1586" y="1952"/>
                </a:lnTo>
                <a:lnTo>
                  <a:pt x="1595" y="1977"/>
                </a:lnTo>
                <a:lnTo>
                  <a:pt x="1599" y="2005"/>
                </a:lnTo>
                <a:lnTo>
                  <a:pt x="1599" y="2093"/>
                </a:lnTo>
                <a:lnTo>
                  <a:pt x="1834" y="2093"/>
                </a:lnTo>
                <a:lnTo>
                  <a:pt x="1860" y="2095"/>
                </a:lnTo>
                <a:lnTo>
                  <a:pt x="1883" y="2101"/>
                </a:lnTo>
                <a:lnTo>
                  <a:pt x="1905" y="2110"/>
                </a:lnTo>
                <a:lnTo>
                  <a:pt x="1926" y="2123"/>
                </a:lnTo>
                <a:lnTo>
                  <a:pt x="1945" y="2139"/>
                </a:lnTo>
                <a:lnTo>
                  <a:pt x="2413" y="2601"/>
                </a:lnTo>
                <a:lnTo>
                  <a:pt x="2430" y="2620"/>
                </a:lnTo>
                <a:lnTo>
                  <a:pt x="2443" y="2641"/>
                </a:lnTo>
                <a:lnTo>
                  <a:pt x="2452" y="2665"/>
                </a:lnTo>
                <a:lnTo>
                  <a:pt x="2457" y="2689"/>
                </a:lnTo>
                <a:lnTo>
                  <a:pt x="2460" y="2715"/>
                </a:lnTo>
                <a:lnTo>
                  <a:pt x="2460" y="2802"/>
                </a:lnTo>
                <a:lnTo>
                  <a:pt x="0" y="2802"/>
                </a:lnTo>
                <a:lnTo>
                  <a:pt x="0" y="2005"/>
                </a:lnTo>
                <a:lnTo>
                  <a:pt x="3" y="1977"/>
                </a:lnTo>
                <a:lnTo>
                  <a:pt x="12" y="1952"/>
                </a:lnTo>
                <a:lnTo>
                  <a:pt x="26" y="1931"/>
                </a:lnTo>
                <a:lnTo>
                  <a:pt x="44" y="1912"/>
                </a:lnTo>
                <a:lnTo>
                  <a:pt x="67" y="1897"/>
                </a:lnTo>
                <a:lnTo>
                  <a:pt x="91" y="1888"/>
                </a:lnTo>
                <a:lnTo>
                  <a:pt x="119" y="1886"/>
                </a:lnTo>
                <a:close/>
                <a:moveTo>
                  <a:pt x="2148" y="1419"/>
                </a:moveTo>
                <a:lnTo>
                  <a:pt x="2125" y="1422"/>
                </a:lnTo>
                <a:lnTo>
                  <a:pt x="2104" y="1429"/>
                </a:lnTo>
                <a:lnTo>
                  <a:pt x="2086" y="1441"/>
                </a:lnTo>
                <a:lnTo>
                  <a:pt x="2071" y="1457"/>
                </a:lnTo>
                <a:lnTo>
                  <a:pt x="2059" y="1475"/>
                </a:lnTo>
                <a:lnTo>
                  <a:pt x="2052" y="1496"/>
                </a:lnTo>
                <a:lnTo>
                  <a:pt x="2049" y="1519"/>
                </a:lnTo>
                <a:lnTo>
                  <a:pt x="2052" y="1541"/>
                </a:lnTo>
                <a:lnTo>
                  <a:pt x="2059" y="1562"/>
                </a:lnTo>
                <a:lnTo>
                  <a:pt x="2071" y="1581"/>
                </a:lnTo>
                <a:lnTo>
                  <a:pt x="2086" y="1597"/>
                </a:lnTo>
                <a:lnTo>
                  <a:pt x="2105" y="1608"/>
                </a:lnTo>
                <a:lnTo>
                  <a:pt x="2125" y="1616"/>
                </a:lnTo>
                <a:lnTo>
                  <a:pt x="2148" y="1618"/>
                </a:lnTo>
                <a:lnTo>
                  <a:pt x="2171" y="1616"/>
                </a:lnTo>
                <a:lnTo>
                  <a:pt x="2192" y="1608"/>
                </a:lnTo>
                <a:lnTo>
                  <a:pt x="2211" y="1597"/>
                </a:lnTo>
                <a:lnTo>
                  <a:pt x="2226" y="1581"/>
                </a:lnTo>
                <a:lnTo>
                  <a:pt x="2237" y="1562"/>
                </a:lnTo>
                <a:lnTo>
                  <a:pt x="2245" y="1541"/>
                </a:lnTo>
                <a:lnTo>
                  <a:pt x="2248" y="1519"/>
                </a:lnTo>
                <a:lnTo>
                  <a:pt x="2245" y="1496"/>
                </a:lnTo>
                <a:lnTo>
                  <a:pt x="2237" y="1475"/>
                </a:lnTo>
                <a:lnTo>
                  <a:pt x="2226" y="1457"/>
                </a:lnTo>
                <a:lnTo>
                  <a:pt x="2211" y="1441"/>
                </a:lnTo>
                <a:lnTo>
                  <a:pt x="2192" y="1429"/>
                </a:lnTo>
                <a:lnTo>
                  <a:pt x="2171" y="1422"/>
                </a:lnTo>
                <a:lnTo>
                  <a:pt x="2148" y="1419"/>
                </a:lnTo>
                <a:close/>
                <a:moveTo>
                  <a:pt x="2386" y="408"/>
                </a:moveTo>
                <a:lnTo>
                  <a:pt x="2403" y="409"/>
                </a:lnTo>
                <a:lnTo>
                  <a:pt x="2405" y="410"/>
                </a:lnTo>
                <a:lnTo>
                  <a:pt x="2424" y="417"/>
                </a:lnTo>
                <a:lnTo>
                  <a:pt x="2438" y="429"/>
                </a:lnTo>
                <a:lnTo>
                  <a:pt x="2450" y="446"/>
                </a:lnTo>
                <a:lnTo>
                  <a:pt x="2455" y="463"/>
                </a:lnTo>
                <a:lnTo>
                  <a:pt x="2455" y="483"/>
                </a:lnTo>
                <a:lnTo>
                  <a:pt x="2307" y="1397"/>
                </a:lnTo>
                <a:lnTo>
                  <a:pt x="2326" y="1427"/>
                </a:lnTo>
                <a:lnTo>
                  <a:pt x="2340" y="1459"/>
                </a:lnTo>
                <a:lnTo>
                  <a:pt x="2347" y="1495"/>
                </a:lnTo>
                <a:lnTo>
                  <a:pt x="2841" y="1888"/>
                </a:lnTo>
                <a:lnTo>
                  <a:pt x="2852" y="1899"/>
                </a:lnTo>
                <a:lnTo>
                  <a:pt x="2861" y="1914"/>
                </a:lnTo>
                <a:lnTo>
                  <a:pt x="2865" y="1929"/>
                </a:lnTo>
                <a:lnTo>
                  <a:pt x="2865" y="1946"/>
                </a:lnTo>
                <a:lnTo>
                  <a:pt x="2863" y="1962"/>
                </a:lnTo>
                <a:lnTo>
                  <a:pt x="2855" y="1977"/>
                </a:lnTo>
                <a:lnTo>
                  <a:pt x="2854" y="1978"/>
                </a:lnTo>
                <a:lnTo>
                  <a:pt x="2843" y="1992"/>
                </a:lnTo>
                <a:lnTo>
                  <a:pt x="2829" y="2001"/>
                </a:lnTo>
                <a:lnTo>
                  <a:pt x="2815" y="2007"/>
                </a:lnTo>
                <a:lnTo>
                  <a:pt x="2798" y="2010"/>
                </a:lnTo>
                <a:lnTo>
                  <a:pt x="2783" y="2007"/>
                </a:lnTo>
                <a:lnTo>
                  <a:pt x="2766" y="2002"/>
                </a:lnTo>
                <a:lnTo>
                  <a:pt x="2207" y="1710"/>
                </a:lnTo>
                <a:lnTo>
                  <a:pt x="2178" y="1718"/>
                </a:lnTo>
                <a:lnTo>
                  <a:pt x="2148" y="1720"/>
                </a:lnTo>
                <a:lnTo>
                  <a:pt x="2112" y="1717"/>
                </a:lnTo>
                <a:lnTo>
                  <a:pt x="2079" y="1708"/>
                </a:lnTo>
                <a:lnTo>
                  <a:pt x="2046" y="1693"/>
                </a:lnTo>
                <a:lnTo>
                  <a:pt x="2019" y="1674"/>
                </a:lnTo>
                <a:lnTo>
                  <a:pt x="1994" y="1649"/>
                </a:lnTo>
                <a:lnTo>
                  <a:pt x="1974" y="1620"/>
                </a:lnTo>
                <a:lnTo>
                  <a:pt x="1960" y="1589"/>
                </a:lnTo>
                <a:lnTo>
                  <a:pt x="1950" y="1555"/>
                </a:lnTo>
                <a:lnTo>
                  <a:pt x="1946" y="1519"/>
                </a:lnTo>
                <a:lnTo>
                  <a:pt x="1950" y="1486"/>
                </a:lnTo>
                <a:lnTo>
                  <a:pt x="1957" y="1454"/>
                </a:lnTo>
                <a:lnTo>
                  <a:pt x="1970" y="1426"/>
                </a:lnTo>
                <a:lnTo>
                  <a:pt x="1986" y="1399"/>
                </a:lnTo>
                <a:lnTo>
                  <a:pt x="2007" y="1376"/>
                </a:lnTo>
                <a:lnTo>
                  <a:pt x="2032" y="1355"/>
                </a:lnTo>
                <a:lnTo>
                  <a:pt x="2059" y="1339"/>
                </a:lnTo>
                <a:lnTo>
                  <a:pt x="2326" y="455"/>
                </a:lnTo>
                <a:lnTo>
                  <a:pt x="2333" y="439"/>
                </a:lnTo>
                <a:lnTo>
                  <a:pt x="2343" y="427"/>
                </a:lnTo>
                <a:lnTo>
                  <a:pt x="2356" y="417"/>
                </a:lnTo>
                <a:lnTo>
                  <a:pt x="2371" y="410"/>
                </a:lnTo>
                <a:lnTo>
                  <a:pt x="2386" y="408"/>
                </a:lnTo>
                <a:close/>
                <a:moveTo>
                  <a:pt x="2148" y="0"/>
                </a:moveTo>
                <a:lnTo>
                  <a:pt x="2252" y="3"/>
                </a:lnTo>
                <a:lnTo>
                  <a:pt x="2354" y="13"/>
                </a:lnTo>
                <a:lnTo>
                  <a:pt x="2454" y="30"/>
                </a:lnTo>
                <a:lnTo>
                  <a:pt x="2552" y="54"/>
                </a:lnTo>
                <a:lnTo>
                  <a:pt x="2646" y="83"/>
                </a:lnTo>
                <a:lnTo>
                  <a:pt x="2738" y="119"/>
                </a:lnTo>
                <a:lnTo>
                  <a:pt x="2827" y="160"/>
                </a:lnTo>
                <a:lnTo>
                  <a:pt x="2914" y="206"/>
                </a:lnTo>
                <a:lnTo>
                  <a:pt x="2996" y="259"/>
                </a:lnTo>
                <a:lnTo>
                  <a:pt x="3075" y="317"/>
                </a:lnTo>
                <a:lnTo>
                  <a:pt x="3151" y="378"/>
                </a:lnTo>
                <a:lnTo>
                  <a:pt x="3221" y="444"/>
                </a:lnTo>
                <a:lnTo>
                  <a:pt x="3287" y="516"/>
                </a:lnTo>
                <a:lnTo>
                  <a:pt x="3349" y="591"/>
                </a:lnTo>
                <a:lnTo>
                  <a:pt x="3406" y="670"/>
                </a:lnTo>
                <a:lnTo>
                  <a:pt x="3458" y="753"/>
                </a:lnTo>
                <a:lnTo>
                  <a:pt x="3505" y="838"/>
                </a:lnTo>
                <a:lnTo>
                  <a:pt x="3546" y="928"/>
                </a:lnTo>
                <a:lnTo>
                  <a:pt x="3582" y="1021"/>
                </a:lnTo>
                <a:lnTo>
                  <a:pt x="3612" y="1115"/>
                </a:lnTo>
                <a:lnTo>
                  <a:pt x="3635" y="1213"/>
                </a:lnTo>
                <a:lnTo>
                  <a:pt x="3653" y="1313"/>
                </a:lnTo>
                <a:lnTo>
                  <a:pt x="3663" y="1414"/>
                </a:lnTo>
                <a:lnTo>
                  <a:pt x="3666" y="1519"/>
                </a:lnTo>
                <a:lnTo>
                  <a:pt x="3663" y="1619"/>
                </a:lnTo>
                <a:lnTo>
                  <a:pt x="3653" y="1718"/>
                </a:lnTo>
                <a:lnTo>
                  <a:pt x="3637" y="1815"/>
                </a:lnTo>
                <a:lnTo>
                  <a:pt x="3615" y="1909"/>
                </a:lnTo>
                <a:lnTo>
                  <a:pt x="3587" y="2002"/>
                </a:lnTo>
                <a:lnTo>
                  <a:pt x="3554" y="2092"/>
                </a:lnTo>
                <a:lnTo>
                  <a:pt x="3515" y="2179"/>
                </a:lnTo>
                <a:lnTo>
                  <a:pt x="3472" y="2263"/>
                </a:lnTo>
                <a:lnTo>
                  <a:pt x="3422" y="2344"/>
                </a:lnTo>
                <a:lnTo>
                  <a:pt x="3368" y="2421"/>
                </a:lnTo>
                <a:lnTo>
                  <a:pt x="3309" y="2496"/>
                </a:lnTo>
                <a:lnTo>
                  <a:pt x="3247" y="2566"/>
                </a:lnTo>
                <a:lnTo>
                  <a:pt x="3181" y="2631"/>
                </a:lnTo>
                <a:lnTo>
                  <a:pt x="3109" y="2694"/>
                </a:lnTo>
                <a:lnTo>
                  <a:pt x="3035" y="2751"/>
                </a:lnTo>
                <a:lnTo>
                  <a:pt x="2957" y="2804"/>
                </a:lnTo>
                <a:lnTo>
                  <a:pt x="2875" y="2853"/>
                </a:lnTo>
                <a:lnTo>
                  <a:pt x="2791" y="2895"/>
                </a:lnTo>
                <a:lnTo>
                  <a:pt x="2703" y="2933"/>
                </a:lnTo>
                <a:lnTo>
                  <a:pt x="2613" y="2965"/>
                </a:lnTo>
                <a:lnTo>
                  <a:pt x="2613" y="2749"/>
                </a:lnTo>
                <a:lnTo>
                  <a:pt x="2694" y="2715"/>
                </a:lnTo>
                <a:lnTo>
                  <a:pt x="2773" y="2676"/>
                </a:lnTo>
                <a:lnTo>
                  <a:pt x="2848" y="2631"/>
                </a:lnTo>
                <a:lnTo>
                  <a:pt x="2919" y="2582"/>
                </a:lnTo>
                <a:lnTo>
                  <a:pt x="2988" y="2529"/>
                </a:lnTo>
                <a:lnTo>
                  <a:pt x="3053" y="2471"/>
                </a:lnTo>
                <a:lnTo>
                  <a:pt x="3114" y="2409"/>
                </a:lnTo>
                <a:lnTo>
                  <a:pt x="3171" y="2343"/>
                </a:lnTo>
                <a:lnTo>
                  <a:pt x="3224" y="2274"/>
                </a:lnTo>
                <a:lnTo>
                  <a:pt x="3272" y="2201"/>
                </a:lnTo>
                <a:lnTo>
                  <a:pt x="3314" y="2124"/>
                </a:lnTo>
                <a:lnTo>
                  <a:pt x="3352" y="2045"/>
                </a:lnTo>
                <a:lnTo>
                  <a:pt x="3385" y="1964"/>
                </a:lnTo>
                <a:lnTo>
                  <a:pt x="3412" y="1878"/>
                </a:lnTo>
                <a:lnTo>
                  <a:pt x="3434" y="1792"/>
                </a:lnTo>
                <a:lnTo>
                  <a:pt x="3449" y="1703"/>
                </a:lnTo>
                <a:lnTo>
                  <a:pt x="3458" y="1611"/>
                </a:lnTo>
                <a:lnTo>
                  <a:pt x="3462" y="1519"/>
                </a:lnTo>
                <a:lnTo>
                  <a:pt x="3458" y="1424"/>
                </a:lnTo>
                <a:lnTo>
                  <a:pt x="3449" y="1333"/>
                </a:lnTo>
                <a:lnTo>
                  <a:pt x="3433" y="1243"/>
                </a:lnTo>
                <a:lnTo>
                  <a:pt x="3410" y="1155"/>
                </a:lnTo>
                <a:lnTo>
                  <a:pt x="3383" y="1070"/>
                </a:lnTo>
                <a:lnTo>
                  <a:pt x="3349" y="987"/>
                </a:lnTo>
                <a:lnTo>
                  <a:pt x="3311" y="907"/>
                </a:lnTo>
                <a:lnTo>
                  <a:pt x="3267" y="830"/>
                </a:lnTo>
                <a:lnTo>
                  <a:pt x="3218" y="757"/>
                </a:lnTo>
                <a:lnTo>
                  <a:pt x="3165" y="687"/>
                </a:lnTo>
                <a:lnTo>
                  <a:pt x="3107" y="620"/>
                </a:lnTo>
                <a:lnTo>
                  <a:pt x="3045" y="559"/>
                </a:lnTo>
                <a:lnTo>
                  <a:pt x="2979" y="501"/>
                </a:lnTo>
                <a:lnTo>
                  <a:pt x="2909" y="447"/>
                </a:lnTo>
                <a:lnTo>
                  <a:pt x="2836" y="399"/>
                </a:lnTo>
                <a:lnTo>
                  <a:pt x="2759" y="354"/>
                </a:lnTo>
                <a:lnTo>
                  <a:pt x="2680" y="315"/>
                </a:lnTo>
                <a:lnTo>
                  <a:pt x="2597" y="282"/>
                </a:lnTo>
                <a:lnTo>
                  <a:pt x="2512" y="254"/>
                </a:lnTo>
                <a:lnTo>
                  <a:pt x="2424" y="232"/>
                </a:lnTo>
                <a:lnTo>
                  <a:pt x="2334" y="216"/>
                </a:lnTo>
                <a:lnTo>
                  <a:pt x="2242" y="206"/>
                </a:lnTo>
                <a:lnTo>
                  <a:pt x="2148" y="203"/>
                </a:lnTo>
                <a:lnTo>
                  <a:pt x="2055" y="206"/>
                </a:lnTo>
                <a:lnTo>
                  <a:pt x="1963" y="216"/>
                </a:lnTo>
                <a:lnTo>
                  <a:pt x="1873" y="232"/>
                </a:lnTo>
                <a:lnTo>
                  <a:pt x="1785" y="254"/>
                </a:lnTo>
                <a:lnTo>
                  <a:pt x="1700" y="282"/>
                </a:lnTo>
                <a:lnTo>
                  <a:pt x="1617" y="315"/>
                </a:lnTo>
                <a:lnTo>
                  <a:pt x="1537" y="354"/>
                </a:lnTo>
                <a:lnTo>
                  <a:pt x="1461" y="399"/>
                </a:lnTo>
                <a:lnTo>
                  <a:pt x="1388" y="447"/>
                </a:lnTo>
                <a:lnTo>
                  <a:pt x="1318" y="501"/>
                </a:lnTo>
                <a:lnTo>
                  <a:pt x="1252" y="559"/>
                </a:lnTo>
                <a:lnTo>
                  <a:pt x="1190" y="620"/>
                </a:lnTo>
                <a:lnTo>
                  <a:pt x="1132" y="687"/>
                </a:lnTo>
                <a:lnTo>
                  <a:pt x="1079" y="757"/>
                </a:lnTo>
                <a:lnTo>
                  <a:pt x="1030" y="830"/>
                </a:lnTo>
                <a:lnTo>
                  <a:pt x="985" y="907"/>
                </a:lnTo>
                <a:lnTo>
                  <a:pt x="946" y="987"/>
                </a:lnTo>
                <a:lnTo>
                  <a:pt x="913" y="1070"/>
                </a:lnTo>
                <a:lnTo>
                  <a:pt x="885" y="1155"/>
                </a:lnTo>
                <a:lnTo>
                  <a:pt x="864" y="1243"/>
                </a:lnTo>
                <a:lnTo>
                  <a:pt x="848" y="1333"/>
                </a:lnTo>
                <a:lnTo>
                  <a:pt x="838" y="1424"/>
                </a:lnTo>
                <a:lnTo>
                  <a:pt x="834" y="1519"/>
                </a:lnTo>
                <a:lnTo>
                  <a:pt x="837" y="1591"/>
                </a:lnTo>
                <a:lnTo>
                  <a:pt x="843" y="1662"/>
                </a:lnTo>
                <a:lnTo>
                  <a:pt x="852" y="1733"/>
                </a:lnTo>
                <a:lnTo>
                  <a:pt x="647" y="1733"/>
                </a:lnTo>
                <a:lnTo>
                  <a:pt x="638" y="1662"/>
                </a:lnTo>
                <a:lnTo>
                  <a:pt x="632" y="1591"/>
                </a:lnTo>
                <a:lnTo>
                  <a:pt x="631" y="1519"/>
                </a:lnTo>
                <a:lnTo>
                  <a:pt x="634" y="1414"/>
                </a:lnTo>
                <a:lnTo>
                  <a:pt x="644" y="1313"/>
                </a:lnTo>
                <a:lnTo>
                  <a:pt x="662" y="1213"/>
                </a:lnTo>
                <a:lnTo>
                  <a:pt x="685" y="1115"/>
                </a:lnTo>
                <a:lnTo>
                  <a:pt x="714" y="1021"/>
                </a:lnTo>
                <a:lnTo>
                  <a:pt x="750" y="928"/>
                </a:lnTo>
                <a:lnTo>
                  <a:pt x="791" y="838"/>
                </a:lnTo>
                <a:lnTo>
                  <a:pt x="839" y="753"/>
                </a:lnTo>
                <a:lnTo>
                  <a:pt x="890" y="670"/>
                </a:lnTo>
                <a:lnTo>
                  <a:pt x="948" y="591"/>
                </a:lnTo>
                <a:lnTo>
                  <a:pt x="1009" y="516"/>
                </a:lnTo>
                <a:lnTo>
                  <a:pt x="1075" y="444"/>
                </a:lnTo>
                <a:lnTo>
                  <a:pt x="1146" y="378"/>
                </a:lnTo>
                <a:lnTo>
                  <a:pt x="1222" y="317"/>
                </a:lnTo>
                <a:lnTo>
                  <a:pt x="1301" y="259"/>
                </a:lnTo>
                <a:lnTo>
                  <a:pt x="1383" y="206"/>
                </a:lnTo>
                <a:lnTo>
                  <a:pt x="1469" y="160"/>
                </a:lnTo>
                <a:lnTo>
                  <a:pt x="1559" y="119"/>
                </a:lnTo>
                <a:lnTo>
                  <a:pt x="1651" y="83"/>
                </a:lnTo>
                <a:lnTo>
                  <a:pt x="1745" y="54"/>
                </a:lnTo>
                <a:lnTo>
                  <a:pt x="1843" y="30"/>
                </a:lnTo>
                <a:lnTo>
                  <a:pt x="1943" y="13"/>
                </a:lnTo>
                <a:lnTo>
                  <a:pt x="2044" y="3"/>
                </a:lnTo>
                <a:lnTo>
                  <a:pt x="2148" y="0"/>
                </a:lnTo>
                <a:close/>
              </a:path>
            </a:pathLst>
          </a:custGeom>
          <a:solidFill>
            <a:srgbClr val="65B3C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1" name="Group 181"/>
          <p:cNvGrpSpPr>
            <a:grpSpLocks noChangeAspect="1"/>
          </p:cNvGrpSpPr>
          <p:nvPr/>
        </p:nvGrpSpPr>
        <p:grpSpPr>
          <a:xfrm>
            <a:off x="1014548" y="2827078"/>
            <a:ext cx="607696" cy="606208"/>
            <a:chOff x="4081463" y="-2011363"/>
            <a:chExt cx="1296988" cy="1293813"/>
          </a:xfrm>
          <a:solidFill>
            <a:srgbClr val="65B3CB"/>
          </a:solidFill>
        </p:grpSpPr>
        <p:sp>
          <p:nvSpPr>
            <p:cNvPr id="52" name="Freeform 9"/>
            <p:cNvSpPr>
              <a:spLocks noEditPoints="1"/>
            </p:cNvSpPr>
            <p:nvPr/>
          </p:nvSpPr>
          <p:spPr bwMode="auto">
            <a:xfrm>
              <a:off x="4433888" y="-1417638"/>
              <a:ext cx="596900" cy="700088"/>
            </a:xfrm>
            <a:custGeom>
              <a:avLst/>
              <a:gdLst>
                <a:gd name="T0" fmla="*/ 86 w 158"/>
                <a:gd name="T1" fmla="*/ 34 h 185"/>
                <a:gd name="T2" fmla="*/ 86 w 158"/>
                <a:gd name="T3" fmla="*/ 7 h 185"/>
                <a:gd name="T4" fmla="*/ 79 w 158"/>
                <a:gd name="T5" fmla="*/ 0 h 185"/>
                <a:gd name="T6" fmla="*/ 72 w 158"/>
                <a:gd name="T7" fmla="*/ 7 h 185"/>
                <a:gd name="T8" fmla="*/ 72 w 158"/>
                <a:gd name="T9" fmla="*/ 34 h 185"/>
                <a:gd name="T10" fmla="*/ 1 w 158"/>
                <a:gd name="T11" fmla="*/ 175 h 185"/>
                <a:gd name="T12" fmla="*/ 1 w 158"/>
                <a:gd name="T13" fmla="*/ 182 h 185"/>
                <a:gd name="T14" fmla="*/ 7 w 158"/>
                <a:gd name="T15" fmla="*/ 185 h 185"/>
                <a:gd name="T16" fmla="*/ 150 w 158"/>
                <a:gd name="T17" fmla="*/ 185 h 185"/>
                <a:gd name="T18" fmla="*/ 156 w 158"/>
                <a:gd name="T19" fmla="*/ 182 h 185"/>
                <a:gd name="T20" fmla="*/ 156 w 158"/>
                <a:gd name="T21" fmla="*/ 175 h 185"/>
                <a:gd name="T22" fmla="*/ 86 w 158"/>
                <a:gd name="T23" fmla="*/ 34 h 185"/>
                <a:gd name="T24" fmla="*/ 79 w 158"/>
                <a:gd name="T25" fmla="*/ 51 h 185"/>
                <a:gd name="T26" fmla="*/ 92 w 158"/>
                <a:gd name="T27" fmla="*/ 78 h 185"/>
                <a:gd name="T28" fmla="*/ 65 w 158"/>
                <a:gd name="T29" fmla="*/ 78 h 185"/>
                <a:gd name="T30" fmla="*/ 79 w 158"/>
                <a:gd name="T31" fmla="*/ 51 h 185"/>
                <a:gd name="T32" fmla="*/ 99 w 158"/>
                <a:gd name="T33" fmla="*/ 92 h 185"/>
                <a:gd name="T34" fmla="*/ 105 w 158"/>
                <a:gd name="T35" fmla="*/ 104 h 185"/>
                <a:gd name="T36" fmla="*/ 79 w 158"/>
                <a:gd name="T37" fmla="*/ 122 h 185"/>
                <a:gd name="T38" fmla="*/ 52 w 158"/>
                <a:gd name="T39" fmla="*/ 104 h 185"/>
                <a:gd name="T40" fmla="*/ 58 w 158"/>
                <a:gd name="T41" fmla="*/ 92 h 185"/>
                <a:gd name="T42" fmla="*/ 99 w 158"/>
                <a:gd name="T43" fmla="*/ 92 h 185"/>
                <a:gd name="T44" fmla="*/ 66 w 158"/>
                <a:gd name="T45" fmla="*/ 130 h 185"/>
                <a:gd name="T46" fmla="*/ 26 w 158"/>
                <a:gd name="T47" fmla="*/ 157 h 185"/>
                <a:gd name="T48" fmla="*/ 46 w 158"/>
                <a:gd name="T49" fmla="*/ 117 h 185"/>
                <a:gd name="T50" fmla="*/ 66 w 158"/>
                <a:gd name="T51" fmla="*/ 130 h 185"/>
                <a:gd name="T52" fmla="*/ 79 w 158"/>
                <a:gd name="T53" fmla="*/ 139 h 185"/>
                <a:gd name="T54" fmla="*/ 126 w 158"/>
                <a:gd name="T55" fmla="*/ 171 h 185"/>
                <a:gd name="T56" fmla="*/ 31 w 158"/>
                <a:gd name="T57" fmla="*/ 171 h 185"/>
                <a:gd name="T58" fmla="*/ 79 w 158"/>
                <a:gd name="T59" fmla="*/ 139 h 185"/>
                <a:gd name="T60" fmla="*/ 92 w 158"/>
                <a:gd name="T61" fmla="*/ 130 h 185"/>
                <a:gd name="T62" fmla="*/ 112 w 158"/>
                <a:gd name="T63" fmla="*/ 117 h 185"/>
                <a:gd name="T64" fmla="*/ 132 w 158"/>
                <a:gd name="T65" fmla="*/ 157 h 185"/>
                <a:gd name="T66" fmla="*/ 92 w 158"/>
                <a:gd name="T67" fmla="*/ 13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85">
                  <a:moveTo>
                    <a:pt x="86" y="34"/>
                  </a:moveTo>
                  <a:cubicBezTo>
                    <a:pt x="86" y="7"/>
                    <a:pt x="86" y="7"/>
                    <a:pt x="86" y="7"/>
                  </a:cubicBezTo>
                  <a:cubicBezTo>
                    <a:pt x="86" y="3"/>
                    <a:pt x="83" y="0"/>
                    <a:pt x="79" y="0"/>
                  </a:cubicBezTo>
                  <a:cubicBezTo>
                    <a:pt x="75" y="0"/>
                    <a:pt x="72" y="3"/>
                    <a:pt x="72" y="7"/>
                  </a:cubicBezTo>
                  <a:cubicBezTo>
                    <a:pt x="72" y="34"/>
                    <a:pt x="72" y="34"/>
                    <a:pt x="72" y="34"/>
                  </a:cubicBezTo>
                  <a:cubicBezTo>
                    <a:pt x="1" y="175"/>
                    <a:pt x="1" y="175"/>
                    <a:pt x="1" y="175"/>
                  </a:cubicBezTo>
                  <a:cubicBezTo>
                    <a:pt x="0" y="177"/>
                    <a:pt x="0" y="180"/>
                    <a:pt x="1" y="182"/>
                  </a:cubicBezTo>
                  <a:cubicBezTo>
                    <a:pt x="3" y="184"/>
                    <a:pt x="5" y="185"/>
                    <a:pt x="7" y="185"/>
                  </a:cubicBezTo>
                  <a:cubicBezTo>
                    <a:pt x="150" y="185"/>
                    <a:pt x="150" y="185"/>
                    <a:pt x="150" y="185"/>
                  </a:cubicBezTo>
                  <a:cubicBezTo>
                    <a:pt x="153" y="185"/>
                    <a:pt x="155" y="184"/>
                    <a:pt x="156" y="182"/>
                  </a:cubicBezTo>
                  <a:cubicBezTo>
                    <a:pt x="157" y="180"/>
                    <a:pt x="158" y="177"/>
                    <a:pt x="156" y="175"/>
                  </a:cubicBezTo>
                  <a:lnTo>
                    <a:pt x="86" y="34"/>
                  </a:lnTo>
                  <a:close/>
                  <a:moveTo>
                    <a:pt x="79" y="51"/>
                  </a:moveTo>
                  <a:cubicBezTo>
                    <a:pt x="92" y="78"/>
                    <a:pt x="92" y="78"/>
                    <a:pt x="92" y="78"/>
                  </a:cubicBezTo>
                  <a:cubicBezTo>
                    <a:pt x="65" y="78"/>
                    <a:pt x="65" y="78"/>
                    <a:pt x="65" y="78"/>
                  </a:cubicBezTo>
                  <a:lnTo>
                    <a:pt x="79" y="51"/>
                  </a:lnTo>
                  <a:close/>
                  <a:moveTo>
                    <a:pt x="99" y="92"/>
                  </a:moveTo>
                  <a:cubicBezTo>
                    <a:pt x="105" y="104"/>
                    <a:pt x="105" y="104"/>
                    <a:pt x="105" y="104"/>
                  </a:cubicBezTo>
                  <a:cubicBezTo>
                    <a:pt x="79" y="122"/>
                    <a:pt x="79" y="122"/>
                    <a:pt x="79" y="122"/>
                  </a:cubicBezTo>
                  <a:cubicBezTo>
                    <a:pt x="52" y="104"/>
                    <a:pt x="52" y="104"/>
                    <a:pt x="52" y="104"/>
                  </a:cubicBezTo>
                  <a:cubicBezTo>
                    <a:pt x="58" y="92"/>
                    <a:pt x="58" y="92"/>
                    <a:pt x="58" y="92"/>
                  </a:cubicBezTo>
                  <a:lnTo>
                    <a:pt x="99" y="92"/>
                  </a:lnTo>
                  <a:close/>
                  <a:moveTo>
                    <a:pt x="66" y="130"/>
                  </a:moveTo>
                  <a:cubicBezTo>
                    <a:pt x="26" y="157"/>
                    <a:pt x="26" y="157"/>
                    <a:pt x="26" y="157"/>
                  </a:cubicBezTo>
                  <a:cubicBezTo>
                    <a:pt x="46" y="117"/>
                    <a:pt x="46" y="117"/>
                    <a:pt x="46" y="117"/>
                  </a:cubicBezTo>
                  <a:lnTo>
                    <a:pt x="66" y="130"/>
                  </a:lnTo>
                  <a:close/>
                  <a:moveTo>
                    <a:pt x="79" y="139"/>
                  </a:moveTo>
                  <a:cubicBezTo>
                    <a:pt x="126" y="171"/>
                    <a:pt x="126" y="171"/>
                    <a:pt x="126" y="171"/>
                  </a:cubicBezTo>
                  <a:cubicBezTo>
                    <a:pt x="31" y="171"/>
                    <a:pt x="31" y="171"/>
                    <a:pt x="31" y="171"/>
                  </a:cubicBezTo>
                  <a:lnTo>
                    <a:pt x="79" y="139"/>
                  </a:lnTo>
                  <a:close/>
                  <a:moveTo>
                    <a:pt x="92" y="130"/>
                  </a:moveTo>
                  <a:cubicBezTo>
                    <a:pt x="112" y="117"/>
                    <a:pt x="112" y="117"/>
                    <a:pt x="112" y="117"/>
                  </a:cubicBezTo>
                  <a:cubicBezTo>
                    <a:pt x="132" y="157"/>
                    <a:pt x="132" y="157"/>
                    <a:pt x="132" y="157"/>
                  </a:cubicBezTo>
                  <a:lnTo>
                    <a:pt x="92"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53" name="Freeform 10"/>
            <p:cNvSpPr>
              <a:spLocks/>
            </p:cNvSpPr>
            <p:nvPr/>
          </p:nvSpPr>
          <p:spPr bwMode="auto">
            <a:xfrm>
              <a:off x="4081463" y="-2011363"/>
              <a:ext cx="1296988" cy="1104900"/>
            </a:xfrm>
            <a:custGeom>
              <a:avLst/>
              <a:gdLst>
                <a:gd name="T0" fmla="*/ 172 w 343"/>
                <a:gd name="T1" fmla="*/ 0 h 292"/>
                <a:gd name="T2" fmla="*/ 0 w 343"/>
                <a:gd name="T3" fmla="*/ 171 h 292"/>
                <a:gd name="T4" fmla="*/ 48 w 343"/>
                <a:gd name="T5" fmla="*/ 289 h 292"/>
                <a:gd name="T6" fmla="*/ 58 w 343"/>
                <a:gd name="T7" fmla="*/ 289 h 292"/>
                <a:gd name="T8" fmla="*/ 58 w 343"/>
                <a:gd name="T9" fmla="*/ 279 h 292"/>
                <a:gd name="T10" fmla="*/ 15 w 343"/>
                <a:gd name="T11" fmla="*/ 171 h 292"/>
                <a:gd name="T12" fmla="*/ 172 w 343"/>
                <a:gd name="T13" fmla="*/ 14 h 292"/>
                <a:gd name="T14" fmla="*/ 329 w 343"/>
                <a:gd name="T15" fmla="*/ 171 h 292"/>
                <a:gd name="T16" fmla="*/ 285 w 343"/>
                <a:gd name="T17" fmla="*/ 279 h 292"/>
                <a:gd name="T18" fmla="*/ 285 w 343"/>
                <a:gd name="T19" fmla="*/ 289 h 292"/>
                <a:gd name="T20" fmla="*/ 290 w 343"/>
                <a:gd name="T21" fmla="*/ 291 h 292"/>
                <a:gd name="T22" fmla="*/ 295 w 343"/>
                <a:gd name="T23" fmla="*/ 289 h 292"/>
                <a:gd name="T24" fmla="*/ 343 w 343"/>
                <a:gd name="T25" fmla="*/ 171 h 292"/>
                <a:gd name="T26" fmla="*/ 172 w 343"/>
                <a:gd name="T27"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292">
                  <a:moveTo>
                    <a:pt x="172" y="0"/>
                  </a:moveTo>
                  <a:cubicBezTo>
                    <a:pt x="77" y="0"/>
                    <a:pt x="0" y="76"/>
                    <a:pt x="0" y="171"/>
                  </a:cubicBezTo>
                  <a:cubicBezTo>
                    <a:pt x="0" y="215"/>
                    <a:pt x="17" y="257"/>
                    <a:pt x="48" y="289"/>
                  </a:cubicBezTo>
                  <a:cubicBezTo>
                    <a:pt x="51" y="292"/>
                    <a:pt x="55" y="292"/>
                    <a:pt x="58" y="289"/>
                  </a:cubicBezTo>
                  <a:cubicBezTo>
                    <a:pt x="61" y="287"/>
                    <a:pt x="61" y="282"/>
                    <a:pt x="58" y="279"/>
                  </a:cubicBezTo>
                  <a:cubicBezTo>
                    <a:pt x="30" y="250"/>
                    <a:pt x="15" y="211"/>
                    <a:pt x="15" y="171"/>
                  </a:cubicBezTo>
                  <a:cubicBezTo>
                    <a:pt x="15" y="84"/>
                    <a:pt x="85" y="14"/>
                    <a:pt x="172" y="14"/>
                  </a:cubicBezTo>
                  <a:cubicBezTo>
                    <a:pt x="258" y="14"/>
                    <a:pt x="329" y="84"/>
                    <a:pt x="329" y="171"/>
                  </a:cubicBezTo>
                  <a:cubicBezTo>
                    <a:pt x="329" y="211"/>
                    <a:pt x="313" y="250"/>
                    <a:pt x="285" y="279"/>
                  </a:cubicBezTo>
                  <a:cubicBezTo>
                    <a:pt x="282" y="282"/>
                    <a:pt x="282" y="287"/>
                    <a:pt x="285" y="289"/>
                  </a:cubicBezTo>
                  <a:cubicBezTo>
                    <a:pt x="287" y="291"/>
                    <a:pt x="288" y="291"/>
                    <a:pt x="290" y="291"/>
                  </a:cubicBezTo>
                  <a:cubicBezTo>
                    <a:pt x="292" y="291"/>
                    <a:pt x="294" y="291"/>
                    <a:pt x="295" y="289"/>
                  </a:cubicBezTo>
                  <a:cubicBezTo>
                    <a:pt x="326" y="257"/>
                    <a:pt x="343" y="215"/>
                    <a:pt x="343" y="171"/>
                  </a:cubicBezTo>
                  <a:cubicBezTo>
                    <a:pt x="343" y="76"/>
                    <a:pt x="266"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54" name="Freeform 11"/>
            <p:cNvSpPr>
              <a:spLocks/>
            </p:cNvSpPr>
            <p:nvPr/>
          </p:nvSpPr>
          <p:spPr bwMode="auto">
            <a:xfrm>
              <a:off x="4302125" y="-1795463"/>
              <a:ext cx="860425" cy="695325"/>
            </a:xfrm>
            <a:custGeom>
              <a:avLst/>
              <a:gdLst>
                <a:gd name="T0" fmla="*/ 114 w 228"/>
                <a:gd name="T1" fmla="*/ 0 h 184"/>
                <a:gd name="T2" fmla="*/ 0 w 228"/>
                <a:gd name="T3" fmla="*/ 114 h 184"/>
                <a:gd name="T4" fmla="*/ 21 w 228"/>
                <a:gd name="T5" fmla="*/ 180 h 184"/>
                <a:gd name="T6" fmla="*/ 31 w 228"/>
                <a:gd name="T7" fmla="*/ 182 h 184"/>
                <a:gd name="T8" fmla="*/ 33 w 228"/>
                <a:gd name="T9" fmla="*/ 172 h 184"/>
                <a:gd name="T10" fmla="*/ 14 w 228"/>
                <a:gd name="T11" fmla="*/ 114 h 184"/>
                <a:gd name="T12" fmla="*/ 114 w 228"/>
                <a:gd name="T13" fmla="*/ 14 h 184"/>
                <a:gd name="T14" fmla="*/ 214 w 228"/>
                <a:gd name="T15" fmla="*/ 114 h 184"/>
                <a:gd name="T16" fmla="*/ 195 w 228"/>
                <a:gd name="T17" fmla="*/ 172 h 184"/>
                <a:gd name="T18" fmla="*/ 196 w 228"/>
                <a:gd name="T19" fmla="*/ 182 h 184"/>
                <a:gd name="T20" fmla="*/ 201 w 228"/>
                <a:gd name="T21" fmla="*/ 183 h 184"/>
                <a:gd name="T22" fmla="*/ 206 w 228"/>
                <a:gd name="T23" fmla="*/ 180 h 184"/>
                <a:gd name="T24" fmla="*/ 228 w 228"/>
                <a:gd name="T25" fmla="*/ 114 h 184"/>
                <a:gd name="T26" fmla="*/ 114 w 228"/>
                <a:gd name="T27"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184">
                  <a:moveTo>
                    <a:pt x="114" y="0"/>
                  </a:moveTo>
                  <a:cubicBezTo>
                    <a:pt x="51" y="0"/>
                    <a:pt x="0" y="51"/>
                    <a:pt x="0" y="114"/>
                  </a:cubicBezTo>
                  <a:cubicBezTo>
                    <a:pt x="0" y="138"/>
                    <a:pt x="7" y="161"/>
                    <a:pt x="21" y="180"/>
                  </a:cubicBezTo>
                  <a:cubicBezTo>
                    <a:pt x="23" y="183"/>
                    <a:pt x="28" y="184"/>
                    <a:pt x="31" y="182"/>
                  </a:cubicBezTo>
                  <a:cubicBezTo>
                    <a:pt x="34" y="180"/>
                    <a:pt x="35" y="175"/>
                    <a:pt x="33" y="172"/>
                  </a:cubicBezTo>
                  <a:cubicBezTo>
                    <a:pt x="20" y="155"/>
                    <a:pt x="14" y="135"/>
                    <a:pt x="14" y="114"/>
                  </a:cubicBezTo>
                  <a:cubicBezTo>
                    <a:pt x="14" y="59"/>
                    <a:pt x="59" y="14"/>
                    <a:pt x="114" y="14"/>
                  </a:cubicBezTo>
                  <a:cubicBezTo>
                    <a:pt x="169" y="14"/>
                    <a:pt x="214" y="59"/>
                    <a:pt x="214" y="114"/>
                  </a:cubicBezTo>
                  <a:cubicBezTo>
                    <a:pt x="214" y="135"/>
                    <a:pt x="207" y="155"/>
                    <a:pt x="195" y="172"/>
                  </a:cubicBezTo>
                  <a:cubicBezTo>
                    <a:pt x="193" y="175"/>
                    <a:pt x="193" y="180"/>
                    <a:pt x="196" y="182"/>
                  </a:cubicBezTo>
                  <a:cubicBezTo>
                    <a:pt x="198" y="183"/>
                    <a:pt x="199" y="183"/>
                    <a:pt x="201" y="183"/>
                  </a:cubicBezTo>
                  <a:cubicBezTo>
                    <a:pt x="203" y="183"/>
                    <a:pt x="205" y="182"/>
                    <a:pt x="206" y="180"/>
                  </a:cubicBezTo>
                  <a:cubicBezTo>
                    <a:pt x="220" y="161"/>
                    <a:pt x="228" y="138"/>
                    <a:pt x="228" y="114"/>
                  </a:cubicBezTo>
                  <a:cubicBezTo>
                    <a:pt x="228" y="51"/>
                    <a:pt x="177" y="0"/>
                    <a:pt x="1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55" name="Freeform 12"/>
            <p:cNvSpPr>
              <a:spLocks/>
            </p:cNvSpPr>
            <p:nvPr/>
          </p:nvSpPr>
          <p:spPr bwMode="auto">
            <a:xfrm>
              <a:off x="4516438" y="-1579563"/>
              <a:ext cx="431800" cy="249238"/>
            </a:xfrm>
            <a:custGeom>
              <a:avLst/>
              <a:gdLst>
                <a:gd name="T0" fmla="*/ 106 w 114"/>
                <a:gd name="T1" fmla="*/ 66 h 66"/>
                <a:gd name="T2" fmla="*/ 107 w 114"/>
                <a:gd name="T3" fmla="*/ 66 h 66"/>
                <a:gd name="T4" fmla="*/ 114 w 114"/>
                <a:gd name="T5" fmla="*/ 59 h 66"/>
                <a:gd name="T6" fmla="*/ 114 w 114"/>
                <a:gd name="T7" fmla="*/ 57 h 66"/>
                <a:gd name="T8" fmla="*/ 57 w 114"/>
                <a:gd name="T9" fmla="*/ 0 h 66"/>
                <a:gd name="T10" fmla="*/ 0 w 114"/>
                <a:gd name="T11" fmla="*/ 57 h 66"/>
                <a:gd name="T12" fmla="*/ 0 w 114"/>
                <a:gd name="T13" fmla="*/ 59 h 66"/>
                <a:gd name="T14" fmla="*/ 7 w 114"/>
                <a:gd name="T15" fmla="*/ 59 h 66"/>
                <a:gd name="T16" fmla="*/ 0 w 114"/>
                <a:gd name="T17" fmla="*/ 59 h 66"/>
                <a:gd name="T18" fmla="*/ 7 w 114"/>
                <a:gd name="T19" fmla="*/ 65 h 66"/>
                <a:gd name="T20" fmla="*/ 14 w 114"/>
                <a:gd name="T21" fmla="*/ 57 h 66"/>
                <a:gd name="T22" fmla="*/ 57 w 114"/>
                <a:gd name="T23" fmla="*/ 14 h 66"/>
                <a:gd name="T24" fmla="*/ 99 w 114"/>
                <a:gd name="T25" fmla="*/ 57 h 66"/>
                <a:gd name="T26" fmla="*/ 107 w 114"/>
                <a:gd name="T27" fmla="*/ 57 h 66"/>
                <a:gd name="T28" fmla="*/ 99 w 114"/>
                <a:gd name="T29" fmla="*/ 59 h 66"/>
                <a:gd name="T30" fmla="*/ 106 w 114"/>
                <a:gd name="T3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66">
                  <a:moveTo>
                    <a:pt x="106" y="66"/>
                  </a:moveTo>
                  <a:cubicBezTo>
                    <a:pt x="106" y="66"/>
                    <a:pt x="106" y="66"/>
                    <a:pt x="107" y="66"/>
                  </a:cubicBezTo>
                  <a:cubicBezTo>
                    <a:pt x="110" y="66"/>
                    <a:pt x="113" y="62"/>
                    <a:pt x="114" y="59"/>
                  </a:cubicBezTo>
                  <a:cubicBezTo>
                    <a:pt x="114" y="58"/>
                    <a:pt x="114" y="57"/>
                    <a:pt x="114" y="57"/>
                  </a:cubicBezTo>
                  <a:cubicBezTo>
                    <a:pt x="114" y="25"/>
                    <a:pt x="88" y="0"/>
                    <a:pt x="57" y="0"/>
                  </a:cubicBezTo>
                  <a:cubicBezTo>
                    <a:pt x="25" y="0"/>
                    <a:pt x="0" y="25"/>
                    <a:pt x="0" y="57"/>
                  </a:cubicBezTo>
                  <a:cubicBezTo>
                    <a:pt x="0" y="57"/>
                    <a:pt x="0" y="58"/>
                    <a:pt x="0" y="59"/>
                  </a:cubicBezTo>
                  <a:cubicBezTo>
                    <a:pt x="7" y="59"/>
                    <a:pt x="7" y="59"/>
                    <a:pt x="7" y="59"/>
                  </a:cubicBezTo>
                  <a:cubicBezTo>
                    <a:pt x="0" y="59"/>
                    <a:pt x="0" y="59"/>
                    <a:pt x="0" y="59"/>
                  </a:cubicBezTo>
                  <a:cubicBezTo>
                    <a:pt x="0" y="63"/>
                    <a:pt x="3" y="65"/>
                    <a:pt x="7" y="65"/>
                  </a:cubicBezTo>
                  <a:cubicBezTo>
                    <a:pt x="11" y="65"/>
                    <a:pt x="14" y="61"/>
                    <a:pt x="14" y="57"/>
                  </a:cubicBezTo>
                  <a:cubicBezTo>
                    <a:pt x="14" y="33"/>
                    <a:pt x="33" y="14"/>
                    <a:pt x="57" y="14"/>
                  </a:cubicBezTo>
                  <a:cubicBezTo>
                    <a:pt x="80" y="14"/>
                    <a:pt x="99" y="33"/>
                    <a:pt x="99" y="57"/>
                  </a:cubicBezTo>
                  <a:cubicBezTo>
                    <a:pt x="107" y="57"/>
                    <a:pt x="107" y="57"/>
                    <a:pt x="107" y="57"/>
                  </a:cubicBezTo>
                  <a:cubicBezTo>
                    <a:pt x="99" y="59"/>
                    <a:pt x="99" y="59"/>
                    <a:pt x="99" y="59"/>
                  </a:cubicBezTo>
                  <a:cubicBezTo>
                    <a:pt x="99" y="63"/>
                    <a:pt x="102" y="65"/>
                    <a:pt x="10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grpSp>
        <p:nvGrpSpPr>
          <p:cNvPr id="56" name="Group 272"/>
          <p:cNvGrpSpPr/>
          <p:nvPr/>
        </p:nvGrpSpPr>
        <p:grpSpPr>
          <a:xfrm>
            <a:off x="963405" y="4280853"/>
            <a:ext cx="679073" cy="697210"/>
            <a:chOff x="-1162050" y="2613025"/>
            <a:chExt cx="684212" cy="701675"/>
          </a:xfrm>
          <a:solidFill>
            <a:srgbClr val="65B3CB"/>
          </a:solidFill>
        </p:grpSpPr>
        <p:sp>
          <p:nvSpPr>
            <p:cNvPr id="57" name="Freeform 112"/>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13"/>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14"/>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15"/>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16"/>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17"/>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18"/>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19"/>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20"/>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33761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3028804" y="964473"/>
            <a:ext cx="8804608" cy="87201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Conector recto de flecha 25"/>
          <p:cNvCxnSpPr/>
          <p:nvPr/>
        </p:nvCxnSpPr>
        <p:spPr>
          <a:xfrm>
            <a:off x="7010710" y="2907205"/>
            <a:ext cx="1038586" cy="908539"/>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4862086" y="2893613"/>
            <a:ext cx="1976596" cy="2859"/>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3218747" y="2942126"/>
            <a:ext cx="1490626" cy="861713"/>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146219" y="4942531"/>
            <a:ext cx="10071279" cy="1754326"/>
          </a:xfrm>
          <a:prstGeom prst="rect">
            <a:avLst/>
          </a:prstGeom>
          <a:noFill/>
        </p:spPr>
        <p:txBody>
          <a:bodyPr wrap="square" rtlCol="0">
            <a:spAutoFit/>
          </a:bodyPr>
          <a:lstStyle>
            <a:defPPr>
              <a:defRPr lang="es-ES"/>
            </a:defPPr>
            <a:lvl1pPr marL="342900" indent="-342900">
              <a:buFont typeface="Wingdings" panose="05000000000000000000" pitchFamily="2" charset="2"/>
              <a:buChar char="§"/>
              <a:defRPr sz="2000" b="1">
                <a:solidFill>
                  <a:schemeClr val="tx2">
                    <a:lumMod val="75000"/>
                  </a:schemeClr>
                </a:solidFill>
              </a:defRPr>
            </a:lvl1pPr>
          </a:lstStyle>
          <a:p>
            <a:r>
              <a:rPr lang="es-ES" sz="1800" dirty="0"/>
              <a:t>La regulación debe ser analizada desde una perspectiva evolutiva: puede tener un beneficio inicial bajo una visión estática, pero a futuro provoca un menor acceso a los medicamentos ya que impacta de forma dinámica sobre las decisiones actuales de la </a:t>
            </a:r>
            <a:r>
              <a:rPr lang="es-ES" sz="1800" dirty="0" smtClean="0"/>
              <a:t>oferta: inversiones, I+D, empleo.</a:t>
            </a:r>
            <a:endParaRPr lang="es-ES" sz="1800" dirty="0"/>
          </a:p>
          <a:p>
            <a:endParaRPr lang="es-ES" sz="1800" dirty="0"/>
          </a:p>
          <a:p>
            <a:r>
              <a:rPr lang="es-ES" sz="1800" dirty="0"/>
              <a:t>La regulación genera externalidades negativas por la intromisión del Estado en el mercado y el desincentivo al sostenimiento de una plataforma productiva y sanitaria propia.</a:t>
            </a:r>
          </a:p>
        </p:txBody>
      </p:sp>
      <p:sp>
        <p:nvSpPr>
          <p:cNvPr id="3" name="CuadroTexto 2"/>
          <p:cNvSpPr txBox="1"/>
          <p:nvPr/>
        </p:nvSpPr>
        <p:spPr>
          <a:xfrm>
            <a:off x="386366" y="231820"/>
            <a:ext cx="9151864"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LOS IMPACTOS DE LA REGULACIÓN DE PRECIOS SON DINÁMICOS</a:t>
            </a:r>
          </a:p>
        </p:txBody>
      </p:sp>
      <p:sp>
        <p:nvSpPr>
          <p:cNvPr id="4" name="Marcador de número de diapositiva 3"/>
          <p:cNvSpPr>
            <a:spLocks noGrp="1"/>
          </p:cNvSpPr>
          <p:nvPr>
            <p:ph type="sldNum" sz="quarter" idx="12"/>
          </p:nvPr>
        </p:nvSpPr>
        <p:spPr/>
        <p:txBody>
          <a:bodyPr/>
          <a:lstStyle/>
          <a:p>
            <a:fld id="{2EAFD256-FAE6-4D3D-B4DC-67D534A036F5}" type="slidenum">
              <a:rPr lang="es-ES" smtClean="0"/>
              <a:t>11</a:t>
            </a:fld>
            <a:endParaRPr lang="es-ES"/>
          </a:p>
        </p:txBody>
      </p:sp>
      <p:sp>
        <p:nvSpPr>
          <p:cNvPr id="5" name="CuadroTexto 4"/>
          <p:cNvSpPr txBox="1"/>
          <p:nvPr/>
        </p:nvSpPr>
        <p:spPr>
          <a:xfrm>
            <a:off x="2621479" y="3983171"/>
            <a:ext cx="1003288" cy="369332"/>
          </a:xfrm>
          <a:prstGeom prst="rect">
            <a:avLst/>
          </a:prstGeom>
          <a:noFill/>
        </p:spPr>
        <p:txBody>
          <a:bodyPr wrap="none" rtlCol="0">
            <a:spAutoFit/>
          </a:bodyPr>
          <a:lstStyle/>
          <a:p>
            <a:r>
              <a:rPr lang="es-ES" b="1" dirty="0" smtClean="0">
                <a:solidFill>
                  <a:schemeClr val="tx2">
                    <a:lumMod val="75000"/>
                  </a:schemeClr>
                </a:solidFill>
              </a:rPr>
              <a:t>Objetivo</a:t>
            </a:r>
            <a:endParaRPr lang="es-ES" b="1" dirty="0">
              <a:solidFill>
                <a:schemeClr val="tx2">
                  <a:lumMod val="75000"/>
                </a:schemeClr>
              </a:solidFill>
            </a:endParaRPr>
          </a:p>
        </p:txBody>
      </p:sp>
      <p:cxnSp>
        <p:nvCxnSpPr>
          <p:cNvPr id="7" name="Conector recto de flecha 6"/>
          <p:cNvCxnSpPr/>
          <p:nvPr/>
        </p:nvCxnSpPr>
        <p:spPr>
          <a:xfrm>
            <a:off x="1880317" y="3841504"/>
            <a:ext cx="7482625" cy="12878"/>
          </a:xfrm>
          <a:prstGeom prst="straightConnector1">
            <a:avLst/>
          </a:prstGeom>
          <a:ln w="28575">
            <a:solidFill>
              <a:schemeClr val="bg1">
                <a:lumMod val="6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2975016" y="3712715"/>
            <a:ext cx="270460" cy="270459"/>
          </a:xfrm>
          <a:prstGeom prst="ellipse">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p:cNvSpPr/>
          <p:nvPr/>
        </p:nvSpPr>
        <p:spPr>
          <a:xfrm>
            <a:off x="4698642" y="3723446"/>
            <a:ext cx="270460" cy="270459"/>
          </a:xfrm>
          <a:prstGeom prst="ellipse">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p:cNvSpPr/>
          <p:nvPr/>
        </p:nvSpPr>
        <p:spPr>
          <a:xfrm>
            <a:off x="4696494" y="2755380"/>
            <a:ext cx="270460" cy="270459"/>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4242068" y="3993902"/>
            <a:ext cx="1244332" cy="646331"/>
          </a:xfrm>
          <a:prstGeom prst="rect">
            <a:avLst/>
          </a:prstGeom>
          <a:noFill/>
        </p:spPr>
        <p:txBody>
          <a:bodyPr wrap="square" rtlCol="0">
            <a:spAutoFit/>
          </a:bodyPr>
          <a:lstStyle/>
          <a:p>
            <a:pPr algn="ctr"/>
            <a:r>
              <a:rPr lang="es-ES" b="1" dirty="0" smtClean="0">
                <a:solidFill>
                  <a:schemeClr val="tx2">
                    <a:lumMod val="75000"/>
                  </a:schemeClr>
                </a:solidFill>
              </a:rPr>
              <a:t>Impacto precios</a:t>
            </a:r>
            <a:endParaRPr lang="es-ES" b="1" dirty="0">
              <a:solidFill>
                <a:schemeClr val="tx2">
                  <a:lumMod val="75000"/>
                </a:schemeClr>
              </a:solidFill>
            </a:endParaRPr>
          </a:p>
        </p:txBody>
      </p:sp>
      <p:sp>
        <p:nvSpPr>
          <p:cNvPr id="14" name="CuadroTexto 13"/>
          <p:cNvSpPr txBox="1"/>
          <p:nvPr/>
        </p:nvSpPr>
        <p:spPr>
          <a:xfrm>
            <a:off x="4239920" y="2164091"/>
            <a:ext cx="1244332" cy="646331"/>
          </a:xfrm>
          <a:prstGeom prst="rect">
            <a:avLst/>
          </a:prstGeom>
          <a:noFill/>
        </p:spPr>
        <p:txBody>
          <a:bodyPr wrap="square" rtlCol="0">
            <a:spAutoFit/>
          </a:bodyPr>
          <a:lstStyle/>
          <a:p>
            <a:pPr algn="ctr"/>
            <a:r>
              <a:rPr lang="es-ES" b="1" dirty="0" smtClean="0">
                <a:solidFill>
                  <a:schemeClr val="tx2">
                    <a:lumMod val="75000"/>
                  </a:schemeClr>
                </a:solidFill>
              </a:rPr>
              <a:t>Impactos adicionales</a:t>
            </a:r>
            <a:endParaRPr lang="es-ES" b="1" dirty="0">
              <a:solidFill>
                <a:schemeClr val="tx2">
                  <a:lumMod val="75000"/>
                </a:schemeClr>
              </a:solidFill>
            </a:endParaRPr>
          </a:p>
        </p:txBody>
      </p:sp>
      <p:sp>
        <p:nvSpPr>
          <p:cNvPr id="15" name="CuadroTexto 14"/>
          <p:cNvSpPr txBox="1"/>
          <p:nvPr/>
        </p:nvSpPr>
        <p:spPr>
          <a:xfrm>
            <a:off x="7010710" y="2156890"/>
            <a:ext cx="1297343" cy="830997"/>
          </a:xfrm>
          <a:prstGeom prst="rect">
            <a:avLst/>
          </a:prstGeom>
          <a:noFill/>
        </p:spPr>
        <p:txBody>
          <a:bodyPr wrap="none" rtlCol="0">
            <a:spAutoFit/>
          </a:bodyPr>
          <a:lstStyle/>
          <a:p>
            <a:pPr marL="171450" indent="-171450">
              <a:buFont typeface="Arial" panose="020B0604020202020204" pitchFamily="34" charset="0"/>
              <a:buChar char="•"/>
            </a:pPr>
            <a:r>
              <a:rPr lang="es-ES" sz="1200" dirty="0" smtClean="0">
                <a:solidFill>
                  <a:schemeClr val="tx2">
                    <a:lumMod val="75000"/>
                  </a:schemeClr>
                </a:solidFill>
              </a:rPr>
              <a:t>Márgenes</a:t>
            </a:r>
          </a:p>
          <a:p>
            <a:pPr marL="171450" indent="-171450">
              <a:buFont typeface="Arial" panose="020B0604020202020204" pitchFamily="34" charset="0"/>
              <a:buChar char="•"/>
            </a:pPr>
            <a:r>
              <a:rPr lang="es-ES" sz="1200" dirty="0" smtClean="0">
                <a:solidFill>
                  <a:schemeClr val="tx2">
                    <a:lumMod val="75000"/>
                  </a:schemeClr>
                </a:solidFill>
              </a:rPr>
              <a:t>Inversiones</a:t>
            </a:r>
          </a:p>
          <a:p>
            <a:pPr marL="171450" indent="-171450">
              <a:buFont typeface="Arial" panose="020B0604020202020204" pitchFamily="34" charset="0"/>
              <a:buChar char="•"/>
            </a:pPr>
            <a:r>
              <a:rPr lang="es-ES" sz="1200" dirty="0" smtClean="0">
                <a:solidFill>
                  <a:schemeClr val="tx2">
                    <a:lumMod val="75000"/>
                  </a:schemeClr>
                </a:solidFill>
              </a:rPr>
              <a:t>Contrataciones</a:t>
            </a:r>
          </a:p>
          <a:p>
            <a:pPr marL="171450" indent="-171450">
              <a:buFont typeface="Arial" panose="020B0604020202020204" pitchFamily="34" charset="0"/>
              <a:buChar char="•"/>
            </a:pPr>
            <a:r>
              <a:rPr lang="es-ES" sz="1200" dirty="0" smtClean="0">
                <a:solidFill>
                  <a:schemeClr val="tx2">
                    <a:lumMod val="75000"/>
                  </a:schemeClr>
                </a:solidFill>
              </a:rPr>
              <a:t>I+D</a:t>
            </a:r>
            <a:endParaRPr lang="es-ES" sz="1200" dirty="0">
              <a:solidFill>
                <a:schemeClr val="tx2">
                  <a:lumMod val="75000"/>
                </a:schemeClr>
              </a:solidFill>
            </a:endParaRPr>
          </a:p>
        </p:txBody>
      </p:sp>
      <p:sp>
        <p:nvSpPr>
          <p:cNvPr id="25" name="Elipse 24"/>
          <p:cNvSpPr/>
          <p:nvPr/>
        </p:nvSpPr>
        <p:spPr>
          <a:xfrm>
            <a:off x="6832240" y="2753232"/>
            <a:ext cx="270460" cy="270459"/>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p:cNvSpPr/>
          <p:nvPr/>
        </p:nvSpPr>
        <p:spPr>
          <a:xfrm>
            <a:off x="7937684" y="3717008"/>
            <a:ext cx="270460" cy="270459"/>
          </a:xfrm>
          <a:prstGeom prst="ellipse">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p:cNvSpPr txBox="1"/>
          <p:nvPr/>
        </p:nvSpPr>
        <p:spPr>
          <a:xfrm>
            <a:off x="9372910" y="2617623"/>
            <a:ext cx="2687082" cy="2031325"/>
          </a:xfrm>
          <a:prstGeom prst="rect">
            <a:avLst/>
          </a:prstGeom>
          <a:noFill/>
        </p:spPr>
        <p:txBody>
          <a:bodyPr wrap="square" rtlCol="0">
            <a:spAutoFit/>
          </a:bodyPr>
          <a:lstStyle/>
          <a:p>
            <a:pPr marL="285750" indent="-285750">
              <a:buFont typeface="Arial" panose="020B0604020202020204" pitchFamily="34" charset="0"/>
              <a:buChar char="•"/>
            </a:pPr>
            <a:r>
              <a:rPr lang="es-ES" b="1" dirty="0" smtClean="0">
                <a:solidFill>
                  <a:schemeClr val="accent4"/>
                </a:solidFill>
              </a:rPr>
              <a:t>Menor oferta de medicamentos</a:t>
            </a:r>
          </a:p>
          <a:p>
            <a:pPr marL="285750" indent="-285750">
              <a:buFont typeface="Arial" panose="020B0604020202020204" pitchFamily="34" charset="0"/>
              <a:buChar char="•"/>
            </a:pPr>
            <a:r>
              <a:rPr lang="es-ES" b="1" dirty="0" smtClean="0">
                <a:solidFill>
                  <a:schemeClr val="accent4"/>
                </a:solidFill>
              </a:rPr>
              <a:t>Menor producción local</a:t>
            </a:r>
          </a:p>
          <a:p>
            <a:pPr marL="285750" indent="-285750">
              <a:buFont typeface="Arial" panose="020B0604020202020204" pitchFamily="34" charset="0"/>
              <a:buChar char="•"/>
            </a:pPr>
            <a:r>
              <a:rPr lang="es-ES" b="1" dirty="0" smtClean="0">
                <a:solidFill>
                  <a:schemeClr val="accent4"/>
                </a:solidFill>
              </a:rPr>
              <a:t>Dependencia de importaciones</a:t>
            </a:r>
          </a:p>
          <a:p>
            <a:pPr marL="285750" indent="-285750">
              <a:buFont typeface="Arial" panose="020B0604020202020204" pitchFamily="34" charset="0"/>
              <a:buChar char="•"/>
            </a:pPr>
            <a:r>
              <a:rPr lang="es-ES" b="1" dirty="0" smtClean="0">
                <a:solidFill>
                  <a:schemeClr val="accent4"/>
                </a:solidFill>
              </a:rPr>
              <a:t>Precios más elevados</a:t>
            </a:r>
            <a:endParaRPr lang="es-ES" b="1" dirty="0">
              <a:solidFill>
                <a:schemeClr val="accent4"/>
              </a:solidFill>
            </a:endParaRPr>
          </a:p>
        </p:txBody>
      </p:sp>
      <p:sp>
        <p:nvSpPr>
          <p:cNvPr id="31" name="CuadroTexto 30"/>
          <p:cNvSpPr txBox="1"/>
          <p:nvPr/>
        </p:nvSpPr>
        <p:spPr>
          <a:xfrm>
            <a:off x="7639948" y="3991754"/>
            <a:ext cx="1244332" cy="646331"/>
          </a:xfrm>
          <a:prstGeom prst="rect">
            <a:avLst/>
          </a:prstGeom>
          <a:noFill/>
        </p:spPr>
        <p:txBody>
          <a:bodyPr wrap="square" rtlCol="0">
            <a:spAutoFit/>
          </a:bodyPr>
          <a:lstStyle/>
          <a:p>
            <a:pPr algn="ctr"/>
            <a:r>
              <a:rPr lang="es-ES" b="1" dirty="0" smtClean="0">
                <a:solidFill>
                  <a:schemeClr val="tx2">
                    <a:lumMod val="75000"/>
                  </a:schemeClr>
                </a:solidFill>
              </a:rPr>
              <a:t>Mediano y largo plazo</a:t>
            </a:r>
            <a:endParaRPr lang="es-ES" b="1" dirty="0">
              <a:solidFill>
                <a:schemeClr val="tx2">
                  <a:lumMod val="75000"/>
                </a:schemeClr>
              </a:solidFill>
            </a:endParaRPr>
          </a:p>
        </p:txBody>
      </p:sp>
      <p:sp>
        <p:nvSpPr>
          <p:cNvPr id="32" name="CuadroTexto 31"/>
          <p:cNvSpPr txBox="1"/>
          <p:nvPr/>
        </p:nvSpPr>
        <p:spPr>
          <a:xfrm>
            <a:off x="635987" y="3568899"/>
            <a:ext cx="1514787" cy="646331"/>
          </a:xfrm>
          <a:prstGeom prst="rect">
            <a:avLst/>
          </a:prstGeom>
          <a:noFill/>
        </p:spPr>
        <p:txBody>
          <a:bodyPr wrap="square" rtlCol="0">
            <a:spAutoFit/>
          </a:bodyPr>
          <a:lstStyle/>
          <a:p>
            <a:r>
              <a:rPr lang="es-ES" b="1" dirty="0" smtClean="0">
                <a:solidFill>
                  <a:schemeClr val="tx2">
                    <a:lumMod val="75000"/>
                  </a:schemeClr>
                </a:solidFill>
              </a:rPr>
              <a:t>Política de regulación</a:t>
            </a:r>
            <a:endParaRPr lang="es-ES" b="1" dirty="0">
              <a:solidFill>
                <a:schemeClr val="tx2">
                  <a:lumMod val="75000"/>
                </a:schemeClr>
              </a:solidFill>
            </a:endParaRPr>
          </a:p>
        </p:txBody>
      </p:sp>
      <p:sp>
        <p:nvSpPr>
          <p:cNvPr id="33" name="CuadroTexto 32"/>
          <p:cNvSpPr txBox="1"/>
          <p:nvPr/>
        </p:nvSpPr>
        <p:spPr>
          <a:xfrm>
            <a:off x="5801617" y="4210148"/>
            <a:ext cx="1301083" cy="646331"/>
          </a:xfrm>
          <a:prstGeom prst="rect">
            <a:avLst/>
          </a:prstGeom>
          <a:noFill/>
        </p:spPr>
        <p:txBody>
          <a:bodyPr wrap="square" rtlCol="0">
            <a:spAutoFit/>
          </a:bodyPr>
          <a:lstStyle/>
          <a:p>
            <a:pPr algn="ctr"/>
            <a:r>
              <a:rPr lang="es-ES" sz="1200" dirty="0" smtClean="0">
                <a:solidFill>
                  <a:schemeClr val="tx2">
                    <a:lumMod val="75000"/>
                  </a:schemeClr>
                </a:solidFill>
              </a:rPr>
              <a:t>Alteración de decisiones de negocios</a:t>
            </a:r>
            <a:endParaRPr lang="es-ES" sz="1200" dirty="0">
              <a:solidFill>
                <a:schemeClr val="tx2">
                  <a:lumMod val="75000"/>
                </a:schemeClr>
              </a:solidFill>
            </a:endParaRPr>
          </a:p>
        </p:txBody>
      </p:sp>
      <p:sp>
        <p:nvSpPr>
          <p:cNvPr id="34" name="Cerrar llave 33"/>
          <p:cNvSpPr/>
          <p:nvPr/>
        </p:nvSpPr>
        <p:spPr>
          <a:xfrm rot="5400000">
            <a:off x="6358283" y="2654917"/>
            <a:ext cx="189441" cy="2677427"/>
          </a:xfrm>
          <a:prstGeom prst="rightBrac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CuadroTexto 22"/>
          <p:cNvSpPr txBox="1"/>
          <p:nvPr/>
        </p:nvSpPr>
        <p:spPr>
          <a:xfrm>
            <a:off x="3178240" y="964473"/>
            <a:ext cx="8666533" cy="830997"/>
          </a:xfrm>
          <a:prstGeom prst="rect">
            <a:avLst/>
          </a:prstGeom>
          <a:noFill/>
        </p:spPr>
        <p:txBody>
          <a:bodyPr wrap="square" rtlCol="0">
            <a:spAutoFit/>
          </a:bodyPr>
          <a:lstStyle/>
          <a:p>
            <a:r>
              <a:rPr lang="es-419" sz="2400" b="1" dirty="0" smtClean="0">
                <a:solidFill>
                  <a:schemeClr val="bg1"/>
                </a:solidFill>
              </a:rPr>
              <a:t>Posible impacto favorable sobre los precios en el corto plazo, pero no hay evidencia para el largo plazo (+ de 10 años)</a:t>
            </a:r>
            <a:endParaRPr lang="es-ES" sz="2400" b="1" dirty="0">
              <a:solidFill>
                <a:schemeClr val="bg1"/>
              </a:solidFill>
            </a:endParaRPr>
          </a:p>
        </p:txBody>
      </p:sp>
      <p:sp>
        <p:nvSpPr>
          <p:cNvPr id="8" name="CuadroTexto 7"/>
          <p:cNvSpPr txBox="1"/>
          <p:nvPr/>
        </p:nvSpPr>
        <p:spPr>
          <a:xfrm>
            <a:off x="336176" y="995084"/>
            <a:ext cx="2538650" cy="830997"/>
          </a:xfrm>
          <a:prstGeom prst="rect">
            <a:avLst/>
          </a:prstGeom>
          <a:noFill/>
        </p:spPr>
        <p:txBody>
          <a:bodyPr wrap="square" rtlCol="0">
            <a:spAutoFit/>
          </a:bodyPr>
          <a:lstStyle/>
          <a:p>
            <a:pPr algn="ctr"/>
            <a:r>
              <a:rPr lang="es-AR" sz="2400" b="1" dirty="0" smtClean="0">
                <a:solidFill>
                  <a:schemeClr val="accent4"/>
                </a:solidFill>
              </a:rPr>
              <a:t>EVIDENCIA TRANSVERSAL</a:t>
            </a:r>
            <a:endParaRPr lang="es-ES" sz="2400" b="1" dirty="0">
              <a:solidFill>
                <a:schemeClr val="accent4"/>
              </a:solidFill>
            </a:endParaRPr>
          </a:p>
        </p:txBody>
      </p:sp>
    </p:spTree>
    <p:extLst>
      <p:ext uri="{BB962C8B-B14F-4D97-AF65-F5344CB8AC3E}">
        <p14:creationId xmlns:p14="http://schemas.microsoft.com/office/powerpoint/2010/main" val="230985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ángulo 40">
            <a:extLst>
              <a:ext uri="{FF2B5EF4-FFF2-40B4-BE49-F238E27FC236}">
                <a16:creationId xmlns:a16="http://schemas.microsoft.com/office/drawing/2014/main" xmlns="" id="{D206434F-6D67-0E4D-A978-C83CF925D1A3}"/>
              </a:ext>
            </a:extLst>
          </p:cNvPr>
          <p:cNvSpPr/>
          <p:nvPr/>
        </p:nvSpPr>
        <p:spPr>
          <a:xfrm>
            <a:off x="7618638" y="742016"/>
            <a:ext cx="4120644" cy="5909310"/>
          </a:xfrm>
          <a:prstGeom prst="rect">
            <a:avLst/>
          </a:prstGeom>
          <a:solidFill>
            <a:schemeClr val="bg1">
              <a:lumMod val="95000"/>
            </a:schemeClr>
          </a:solidFill>
          <a:ln w="127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F2F2F2"/>
              </a:solidFill>
              <a:effectLst/>
              <a:uLnTx/>
              <a:uFillTx/>
              <a:latin typeface="Calibri" panose="020F0502020204030204"/>
              <a:ea typeface="+mn-ea"/>
              <a:cs typeface="+mn-cs"/>
            </a:endParaRPr>
          </a:p>
        </p:txBody>
      </p:sp>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12</a:t>
            </a:fld>
            <a:endParaRPr lang="es-ES" dirty="0"/>
          </a:p>
        </p:txBody>
      </p:sp>
      <p:sp>
        <p:nvSpPr>
          <p:cNvPr id="20" name="CuadroTexto 19"/>
          <p:cNvSpPr txBox="1"/>
          <p:nvPr/>
        </p:nvSpPr>
        <p:spPr>
          <a:xfrm>
            <a:off x="386364" y="178032"/>
            <a:ext cx="11554623"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CONCLUSIONES SOBRE LOS ESQUEMAS DE REGULACIÓN DE PRECIOS DE LOS MEDICAMENTOS</a:t>
            </a:r>
            <a:endParaRPr lang="es-ES" dirty="0"/>
          </a:p>
        </p:txBody>
      </p:sp>
      <p:sp>
        <p:nvSpPr>
          <p:cNvPr id="52" name="Rectangle 71">
            <a:extLst>
              <a:ext uri="{FF2B5EF4-FFF2-40B4-BE49-F238E27FC236}">
                <a16:creationId xmlns:a16="http://schemas.microsoft.com/office/drawing/2014/main" xmlns="" id="{EC444688-617B-514E-B71D-F7FF51035214}"/>
              </a:ext>
            </a:extLst>
          </p:cNvPr>
          <p:cNvSpPr/>
          <p:nvPr/>
        </p:nvSpPr>
        <p:spPr>
          <a:xfrm>
            <a:off x="278789" y="742016"/>
            <a:ext cx="2114788" cy="5909310"/>
          </a:xfrm>
          <a:prstGeom prst="rect">
            <a:avLst/>
          </a:prstGeom>
          <a:solidFill>
            <a:schemeClr val="tx2">
              <a:lumMod val="75000"/>
            </a:schemeClr>
          </a:solidFill>
        </p:spPr>
        <p:txBody>
          <a:bodyPr wrap="square" rtlCol="0">
            <a:spAutoFit/>
          </a:bodyPr>
          <a:lstStyle/>
          <a:p>
            <a:pPr lvl="0" algn="ctr">
              <a:defRPr/>
            </a:pPr>
            <a:endParaRPr lang="es-ES" b="1" dirty="0" smtClean="0">
              <a:solidFill>
                <a:srgbClr val="FFC000"/>
              </a:solidFill>
              <a:latin typeface="Helvetica" charset="0"/>
              <a:ea typeface="Helvetica" charset="0"/>
              <a:cs typeface="Helvetica" charset="0"/>
            </a:endParaRPr>
          </a:p>
          <a:p>
            <a:pPr lvl="0" algn="ctr">
              <a:defRPr/>
            </a:pPr>
            <a:endParaRPr lang="es-ES" b="1" dirty="0">
              <a:solidFill>
                <a:srgbClr val="FFC000"/>
              </a:solidFill>
              <a:latin typeface="Helvetica" charset="0"/>
              <a:ea typeface="Helvetica" charset="0"/>
              <a:cs typeface="Helvetica" charset="0"/>
            </a:endParaRPr>
          </a:p>
          <a:p>
            <a:pPr lvl="0" algn="ctr">
              <a:defRPr/>
            </a:pPr>
            <a:endParaRPr lang="es-ES" b="1" dirty="0" smtClean="0">
              <a:solidFill>
                <a:srgbClr val="FFC000"/>
              </a:solidFill>
              <a:latin typeface="Helvetica" charset="0"/>
              <a:ea typeface="Helvetica" charset="0"/>
              <a:cs typeface="Helvetica" charset="0"/>
            </a:endParaRPr>
          </a:p>
          <a:p>
            <a:pPr lvl="0" algn="ctr">
              <a:defRPr/>
            </a:pPr>
            <a:endParaRPr lang="es-ES" b="1" dirty="0">
              <a:solidFill>
                <a:srgbClr val="FFC000"/>
              </a:solidFill>
              <a:latin typeface="Helvetica" charset="0"/>
              <a:ea typeface="Helvetica" charset="0"/>
              <a:cs typeface="Helvetica" charset="0"/>
            </a:endParaRPr>
          </a:p>
          <a:p>
            <a:pPr lvl="0" algn="ctr">
              <a:defRPr/>
            </a:pPr>
            <a:endParaRPr lang="es-ES" b="1" dirty="0" smtClean="0">
              <a:solidFill>
                <a:srgbClr val="FFC000"/>
              </a:solidFill>
              <a:latin typeface="Helvetica" charset="0"/>
              <a:ea typeface="Helvetica" charset="0"/>
              <a:cs typeface="Helvetica" charset="0"/>
            </a:endParaRPr>
          </a:p>
          <a:p>
            <a:pPr lvl="0" algn="ctr">
              <a:defRPr/>
            </a:pPr>
            <a:endParaRPr lang="es-ES" b="1" dirty="0">
              <a:solidFill>
                <a:srgbClr val="FFC000"/>
              </a:solidFill>
              <a:latin typeface="Helvetica" charset="0"/>
              <a:ea typeface="Helvetica" charset="0"/>
              <a:cs typeface="Helvetica" charset="0"/>
            </a:endParaRPr>
          </a:p>
          <a:p>
            <a:pPr lvl="0" algn="ctr">
              <a:defRPr/>
            </a:pPr>
            <a:endParaRPr lang="es-ES" b="1" dirty="0" smtClean="0">
              <a:solidFill>
                <a:srgbClr val="FFC000"/>
              </a:solidFill>
              <a:latin typeface="Helvetica" charset="0"/>
              <a:ea typeface="Helvetica" charset="0"/>
              <a:cs typeface="Helvetica" charset="0"/>
            </a:endParaRPr>
          </a:p>
          <a:p>
            <a:pPr lvl="0" algn="ctr">
              <a:defRPr/>
            </a:pPr>
            <a:endParaRPr lang="es-ES" b="1" dirty="0">
              <a:solidFill>
                <a:srgbClr val="FFC000"/>
              </a:solidFill>
              <a:latin typeface="Helvetica" charset="0"/>
              <a:ea typeface="Helvetica" charset="0"/>
              <a:cs typeface="Helvetica" charset="0"/>
            </a:endParaRPr>
          </a:p>
          <a:p>
            <a:pPr lvl="0" algn="ctr">
              <a:defRPr/>
            </a:pPr>
            <a:r>
              <a:rPr lang="es-ES" b="1" dirty="0" smtClean="0">
                <a:solidFill>
                  <a:srgbClr val="FFC000"/>
                </a:solidFill>
                <a:latin typeface="Helvetica" charset="0"/>
                <a:ea typeface="Helvetica" charset="0"/>
                <a:cs typeface="Helvetica" charset="0"/>
              </a:rPr>
              <a:t>NO HAY REGULACIONES DE PRECIO SIN COSTO</a:t>
            </a:r>
          </a:p>
          <a:p>
            <a:pPr lvl="0" algn="ctr">
              <a:defRPr/>
            </a:pPr>
            <a:endParaRPr lang="es-419" b="1" dirty="0">
              <a:solidFill>
                <a:srgbClr val="FFC000"/>
              </a:solidFill>
              <a:latin typeface="Helvetica" charset="0"/>
              <a:ea typeface="Helvetica" charset="0"/>
              <a:cs typeface="Helvetica" charset="0"/>
            </a:endParaRPr>
          </a:p>
          <a:p>
            <a:pPr lvl="0" algn="ctr">
              <a:defRPr/>
            </a:pPr>
            <a:endParaRPr lang="es-419" b="1" dirty="0" smtClean="0">
              <a:solidFill>
                <a:srgbClr val="FFC000"/>
              </a:solidFill>
              <a:latin typeface="Helvetica" charset="0"/>
              <a:ea typeface="Helvetica" charset="0"/>
              <a:cs typeface="Helvetica" charset="0"/>
            </a:endParaRPr>
          </a:p>
          <a:p>
            <a:pPr lvl="0" algn="ctr">
              <a:defRPr/>
            </a:pPr>
            <a:endParaRPr lang="es-419" b="1" dirty="0">
              <a:solidFill>
                <a:srgbClr val="FFC000"/>
              </a:solidFill>
              <a:latin typeface="Helvetica" charset="0"/>
              <a:ea typeface="Helvetica" charset="0"/>
              <a:cs typeface="Helvetica" charset="0"/>
            </a:endParaRPr>
          </a:p>
          <a:p>
            <a:pPr lvl="0" algn="ctr">
              <a:defRPr/>
            </a:pPr>
            <a:endParaRPr lang="es-419" b="1" dirty="0" smtClean="0">
              <a:solidFill>
                <a:srgbClr val="FFC000"/>
              </a:solidFill>
              <a:latin typeface="Helvetica" charset="0"/>
              <a:ea typeface="Helvetica" charset="0"/>
              <a:cs typeface="Helvetica" charset="0"/>
            </a:endParaRPr>
          </a:p>
          <a:p>
            <a:pPr lvl="0" algn="ctr">
              <a:defRPr/>
            </a:pPr>
            <a:endParaRPr lang="es-419" b="1" dirty="0" smtClean="0">
              <a:solidFill>
                <a:srgbClr val="FFC000"/>
              </a:solidFill>
              <a:latin typeface="Helvetica" charset="0"/>
              <a:ea typeface="Helvetica" charset="0"/>
              <a:cs typeface="Helvetica" charset="0"/>
            </a:endParaRPr>
          </a:p>
          <a:p>
            <a:pPr lvl="0" algn="ctr">
              <a:defRPr/>
            </a:pPr>
            <a:endParaRPr lang="es-419" b="1" dirty="0">
              <a:solidFill>
                <a:srgbClr val="FFC000"/>
              </a:solidFill>
              <a:latin typeface="Helvetica" charset="0"/>
              <a:ea typeface="Helvetica" charset="0"/>
              <a:cs typeface="Helvetica" charset="0"/>
            </a:endParaRPr>
          </a:p>
          <a:p>
            <a:pPr lvl="0" algn="ctr">
              <a:defRPr/>
            </a:pPr>
            <a:endParaRPr lang="es-419" b="1" dirty="0" smtClean="0">
              <a:solidFill>
                <a:srgbClr val="FFC000"/>
              </a:solidFill>
              <a:latin typeface="Helvetica" charset="0"/>
              <a:ea typeface="Helvetica" charset="0"/>
              <a:cs typeface="Helvetica" charset="0"/>
            </a:endParaRPr>
          </a:p>
          <a:p>
            <a:pPr lvl="0" algn="ctr">
              <a:defRPr/>
            </a:pPr>
            <a:endParaRPr lang="es-419" b="1" dirty="0">
              <a:solidFill>
                <a:srgbClr val="FFC000"/>
              </a:solidFill>
              <a:latin typeface="Helvetica" charset="0"/>
              <a:ea typeface="Helvetica" charset="0"/>
              <a:cs typeface="Helvetica" charset="0"/>
            </a:endParaRPr>
          </a:p>
          <a:p>
            <a:pPr lvl="0" algn="ctr">
              <a:defRPr/>
            </a:pPr>
            <a:endParaRPr lang="es-ES" b="1" dirty="0">
              <a:solidFill>
                <a:srgbClr val="FFC000"/>
              </a:solidFill>
              <a:latin typeface="Helvetica" charset="0"/>
              <a:ea typeface="Helvetica" charset="0"/>
              <a:cs typeface="Helvetica" charset="0"/>
            </a:endParaRPr>
          </a:p>
        </p:txBody>
      </p:sp>
      <p:sp>
        <p:nvSpPr>
          <p:cNvPr id="53" name="CuadroTexto 52"/>
          <p:cNvSpPr txBox="1"/>
          <p:nvPr/>
        </p:nvSpPr>
        <p:spPr>
          <a:xfrm>
            <a:off x="3388126" y="1080155"/>
            <a:ext cx="3752262" cy="5170646"/>
          </a:xfrm>
          <a:prstGeom prst="rect">
            <a:avLst/>
          </a:prstGeom>
          <a:noFill/>
        </p:spPr>
        <p:txBody>
          <a:bodyPr wrap="square" rtlCol="0">
            <a:spAutoFit/>
          </a:bodyPr>
          <a:lstStyle/>
          <a:p>
            <a:pPr lvl="0">
              <a:spcBef>
                <a:spcPts val="3600"/>
              </a:spcBef>
              <a:defRPr/>
            </a:pPr>
            <a:r>
              <a:rPr lang="es-ES" b="1" dirty="0" smtClean="0">
                <a:solidFill>
                  <a:schemeClr val="tx2">
                    <a:lumMod val="75000"/>
                  </a:schemeClr>
                </a:solidFill>
                <a:latin typeface="Arial" charset="0"/>
                <a:ea typeface="Arial" charset="0"/>
                <a:cs typeface="Arial" charset="0"/>
              </a:rPr>
              <a:t>Reduce </a:t>
            </a:r>
            <a:r>
              <a:rPr lang="es-ES" b="1" dirty="0">
                <a:solidFill>
                  <a:schemeClr val="tx2">
                    <a:lumMod val="75000"/>
                  </a:schemeClr>
                </a:solidFill>
                <a:latin typeface="Arial" charset="0"/>
                <a:ea typeface="Arial" charset="0"/>
                <a:cs typeface="Arial" charset="0"/>
              </a:rPr>
              <a:t>incorporación de </a:t>
            </a:r>
            <a:r>
              <a:rPr lang="es-ES" b="1" dirty="0" smtClean="0">
                <a:solidFill>
                  <a:schemeClr val="tx2">
                    <a:lumMod val="75000"/>
                  </a:schemeClr>
                </a:solidFill>
                <a:latin typeface="Arial" charset="0"/>
                <a:ea typeface="Arial" charset="0"/>
                <a:cs typeface="Arial" charset="0"/>
              </a:rPr>
              <a:t>innovación</a:t>
            </a:r>
            <a:endParaRPr lang="es-ES" b="1" dirty="0">
              <a:solidFill>
                <a:schemeClr val="tx2">
                  <a:lumMod val="75000"/>
                </a:schemeClr>
              </a:solidFill>
              <a:latin typeface="Arial" charset="0"/>
              <a:ea typeface="Arial" charset="0"/>
              <a:cs typeface="Arial" charset="0"/>
            </a:endParaRPr>
          </a:p>
          <a:p>
            <a:pPr lvl="0">
              <a:spcBef>
                <a:spcPts val="3600"/>
              </a:spcBef>
              <a:defRPr/>
            </a:pPr>
            <a:r>
              <a:rPr lang="es-ES" b="1" dirty="0">
                <a:solidFill>
                  <a:schemeClr val="tx2">
                    <a:lumMod val="75000"/>
                  </a:schemeClr>
                </a:solidFill>
                <a:latin typeface="Arial" charset="0"/>
                <a:ea typeface="Arial" charset="0"/>
                <a:cs typeface="Arial" charset="0"/>
              </a:rPr>
              <a:t>No contribuyen a garantizar la </a:t>
            </a:r>
            <a:r>
              <a:rPr lang="es-ES" b="1" dirty="0" smtClean="0">
                <a:solidFill>
                  <a:schemeClr val="tx2">
                    <a:lumMod val="75000"/>
                  </a:schemeClr>
                </a:solidFill>
                <a:latin typeface="Arial" charset="0"/>
                <a:ea typeface="Arial" charset="0"/>
                <a:cs typeface="Arial" charset="0"/>
              </a:rPr>
              <a:t>calidad</a:t>
            </a:r>
            <a:endParaRPr lang="es-ES" b="1" dirty="0">
              <a:solidFill>
                <a:schemeClr val="tx2">
                  <a:lumMod val="75000"/>
                </a:schemeClr>
              </a:solidFill>
              <a:latin typeface="Arial" charset="0"/>
              <a:ea typeface="Arial" charset="0"/>
              <a:cs typeface="Arial" charset="0"/>
            </a:endParaRPr>
          </a:p>
          <a:p>
            <a:pPr lvl="0">
              <a:spcBef>
                <a:spcPts val="3600"/>
              </a:spcBef>
              <a:defRPr/>
            </a:pPr>
            <a:r>
              <a:rPr lang="es-ES" b="1" dirty="0">
                <a:solidFill>
                  <a:schemeClr val="tx2">
                    <a:lumMod val="75000"/>
                  </a:schemeClr>
                </a:solidFill>
                <a:latin typeface="Arial" charset="0"/>
                <a:ea typeface="Arial" charset="0"/>
                <a:cs typeface="Arial" charset="0"/>
              </a:rPr>
              <a:t>Favorece la </a:t>
            </a:r>
            <a:r>
              <a:rPr lang="es-ES" b="1" dirty="0" smtClean="0">
                <a:solidFill>
                  <a:schemeClr val="tx2">
                    <a:lumMod val="75000"/>
                  </a:schemeClr>
                </a:solidFill>
                <a:latin typeface="Arial" charset="0"/>
                <a:ea typeface="Arial" charset="0"/>
                <a:cs typeface="Arial" charset="0"/>
              </a:rPr>
              <a:t>concentración</a:t>
            </a:r>
            <a:endParaRPr lang="es-ES" b="1" dirty="0">
              <a:solidFill>
                <a:schemeClr val="tx2">
                  <a:lumMod val="75000"/>
                </a:schemeClr>
              </a:solidFill>
              <a:latin typeface="Arial" charset="0"/>
              <a:ea typeface="Arial" charset="0"/>
              <a:cs typeface="Arial" charset="0"/>
            </a:endParaRPr>
          </a:p>
          <a:p>
            <a:pPr lvl="0">
              <a:spcBef>
                <a:spcPts val="3600"/>
              </a:spcBef>
              <a:defRPr/>
            </a:pPr>
            <a:r>
              <a:rPr lang="es-ES" b="1" dirty="0">
                <a:solidFill>
                  <a:schemeClr val="tx2">
                    <a:lumMod val="75000"/>
                  </a:schemeClr>
                </a:solidFill>
                <a:latin typeface="Arial" charset="0"/>
                <a:ea typeface="Arial" charset="0"/>
                <a:cs typeface="Arial" charset="0"/>
              </a:rPr>
              <a:t>Los beneficios no son sostenibles en el </a:t>
            </a:r>
            <a:r>
              <a:rPr lang="es-ES" b="1" dirty="0" smtClean="0">
                <a:solidFill>
                  <a:schemeClr val="tx2">
                    <a:lumMod val="75000"/>
                  </a:schemeClr>
                </a:solidFill>
                <a:latin typeface="Arial" charset="0"/>
                <a:ea typeface="Arial" charset="0"/>
                <a:cs typeface="Arial" charset="0"/>
              </a:rPr>
              <a:t>tiempo</a:t>
            </a:r>
            <a:endParaRPr lang="es-ES" b="1" dirty="0">
              <a:solidFill>
                <a:schemeClr val="tx2">
                  <a:lumMod val="75000"/>
                </a:schemeClr>
              </a:solidFill>
              <a:latin typeface="Arial" charset="0"/>
              <a:ea typeface="Arial" charset="0"/>
              <a:cs typeface="Arial" charset="0"/>
            </a:endParaRPr>
          </a:p>
          <a:p>
            <a:pPr lvl="0">
              <a:spcBef>
                <a:spcPts val="3600"/>
              </a:spcBef>
              <a:defRPr/>
            </a:pPr>
            <a:r>
              <a:rPr lang="es-ES" b="1" dirty="0">
                <a:solidFill>
                  <a:schemeClr val="tx2">
                    <a:lumMod val="75000"/>
                  </a:schemeClr>
                </a:solidFill>
                <a:latin typeface="Arial" charset="0"/>
                <a:ea typeface="Arial" charset="0"/>
                <a:cs typeface="Arial" charset="0"/>
              </a:rPr>
              <a:t>Convergencia de </a:t>
            </a:r>
            <a:r>
              <a:rPr lang="es-ES" b="1" dirty="0" smtClean="0">
                <a:solidFill>
                  <a:schemeClr val="tx2">
                    <a:lumMod val="75000"/>
                  </a:schemeClr>
                </a:solidFill>
                <a:latin typeface="Arial" charset="0"/>
                <a:ea typeface="Arial" charset="0"/>
                <a:cs typeface="Arial" charset="0"/>
              </a:rPr>
              <a:t>precios</a:t>
            </a:r>
          </a:p>
          <a:p>
            <a:pPr lvl="0">
              <a:spcBef>
                <a:spcPts val="3600"/>
              </a:spcBef>
              <a:defRPr/>
            </a:pPr>
            <a:r>
              <a:rPr lang="es-419" b="1" dirty="0" smtClean="0">
                <a:solidFill>
                  <a:schemeClr val="tx2">
                    <a:lumMod val="75000"/>
                  </a:schemeClr>
                </a:solidFill>
                <a:latin typeface="Arial" charset="0"/>
                <a:ea typeface="Arial" charset="0"/>
                <a:cs typeface="Arial" charset="0"/>
              </a:rPr>
              <a:t>Inequidad para los países en desarrollo</a:t>
            </a:r>
            <a:endParaRPr lang="es-ES" b="1" dirty="0">
              <a:solidFill>
                <a:schemeClr val="tx2">
                  <a:lumMod val="75000"/>
                </a:schemeClr>
              </a:solidFill>
              <a:latin typeface="Arial" charset="0"/>
              <a:ea typeface="Arial" charset="0"/>
              <a:cs typeface="Arial" charset="0"/>
            </a:endParaRPr>
          </a:p>
        </p:txBody>
      </p:sp>
      <p:sp>
        <p:nvSpPr>
          <p:cNvPr id="54" name="CuadroTexto 53"/>
          <p:cNvSpPr txBox="1"/>
          <p:nvPr/>
        </p:nvSpPr>
        <p:spPr>
          <a:xfrm>
            <a:off x="8188485" y="1386565"/>
            <a:ext cx="3187533" cy="1754326"/>
          </a:xfrm>
          <a:prstGeom prst="rect">
            <a:avLst/>
          </a:prstGeom>
          <a:noFill/>
        </p:spPr>
        <p:txBody>
          <a:bodyPr wrap="square" rtlCol="0">
            <a:spAutoFit/>
          </a:bodyPr>
          <a:lstStyle>
            <a:defPPr>
              <a:defRPr lang="es-ES"/>
            </a:defPPr>
          </a:lstStyle>
          <a:p>
            <a:r>
              <a:rPr lang="es-AR" b="1" dirty="0">
                <a:solidFill>
                  <a:schemeClr val="tx2">
                    <a:lumMod val="75000"/>
                  </a:schemeClr>
                </a:solidFill>
              </a:rPr>
              <a:t>Y si tienen problemas de diseño, pueden fracasar en la reducción de precios y deteriorar las condiciones se acceso de la población a los medicamentos.</a:t>
            </a:r>
            <a:endParaRPr lang="es-ES" b="1" dirty="0">
              <a:solidFill>
                <a:schemeClr val="tx2">
                  <a:lumMod val="75000"/>
                </a:schemeClr>
              </a:solidFill>
            </a:endParaRPr>
          </a:p>
        </p:txBody>
      </p:sp>
      <p:sp>
        <p:nvSpPr>
          <p:cNvPr id="55" name="CuadroTexto 54"/>
          <p:cNvSpPr txBox="1"/>
          <p:nvPr/>
        </p:nvSpPr>
        <p:spPr>
          <a:xfrm>
            <a:off x="8180023" y="3579515"/>
            <a:ext cx="3195995" cy="923330"/>
          </a:xfrm>
          <a:prstGeom prst="rect">
            <a:avLst/>
          </a:prstGeom>
          <a:noFill/>
        </p:spPr>
        <p:txBody>
          <a:bodyPr wrap="square" rtlCol="0">
            <a:spAutoFit/>
          </a:bodyPr>
          <a:lstStyle/>
          <a:p>
            <a:r>
              <a:rPr lang="es-AR" b="1" dirty="0" smtClean="0">
                <a:solidFill>
                  <a:schemeClr val="tx2">
                    <a:lumMod val="75000"/>
                  </a:schemeClr>
                </a:solidFill>
              </a:rPr>
              <a:t>Se exacerba al tratarse de mercados reducidos y de ingresos medios o medio-bajos</a:t>
            </a:r>
            <a:endParaRPr lang="es-ES" b="1" dirty="0">
              <a:solidFill>
                <a:schemeClr val="tx2">
                  <a:lumMod val="75000"/>
                </a:schemeClr>
              </a:solidFill>
            </a:endParaRPr>
          </a:p>
        </p:txBody>
      </p:sp>
      <p:sp>
        <p:nvSpPr>
          <p:cNvPr id="2" name="Rectángulo 1"/>
          <p:cNvSpPr/>
          <p:nvPr/>
        </p:nvSpPr>
        <p:spPr>
          <a:xfrm>
            <a:off x="8180023" y="5096347"/>
            <a:ext cx="3229856" cy="646331"/>
          </a:xfrm>
          <a:prstGeom prst="rect">
            <a:avLst/>
          </a:prstGeom>
        </p:spPr>
        <p:txBody>
          <a:bodyPr wrap="square">
            <a:spAutoFit/>
          </a:bodyPr>
          <a:lstStyle/>
          <a:p>
            <a:r>
              <a:rPr lang="es-AR" b="1" dirty="0">
                <a:solidFill>
                  <a:schemeClr val="tx2">
                    <a:lumMod val="75000"/>
                  </a:schemeClr>
                </a:solidFill>
              </a:rPr>
              <a:t>Efectos cruzados a priori muy difíciles de discernir</a:t>
            </a:r>
            <a:endParaRPr lang="es-ES" b="1" dirty="0">
              <a:solidFill>
                <a:schemeClr val="tx2">
                  <a:lumMod val="75000"/>
                </a:schemeClr>
              </a:solidFill>
            </a:endParaRPr>
          </a:p>
        </p:txBody>
      </p:sp>
      <p:sp>
        <p:nvSpPr>
          <p:cNvPr id="57" name="Rectángulo 72">
            <a:extLst>
              <a:ext uri="{FF2B5EF4-FFF2-40B4-BE49-F238E27FC236}">
                <a16:creationId xmlns:a16="http://schemas.microsoft.com/office/drawing/2014/main" xmlns="" id="{FE31CDEE-87F3-6648-B20A-BFC02A9E5913}"/>
              </a:ext>
            </a:extLst>
          </p:cNvPr>
          <p:cNvSpPr/>
          <p:nvPr/>
        </p:nvSpPr>
        <p:spPr>
          <a:xfrm>
            <a:off x="7780456" y="631537"/>
            <a:ext cx="2041602" cy="369332"/>
          </a:xfrm>
          <a:prstGeom prst="rect">
            <a:avLst/>
          </a:prstGeom>
          <a:solidFill>
            <a:schemeClr val="tx2">
              <a:lumMod val="75000"/>
            </a:schemeClr>
          </a:solidFill>
        </p:spPr>
        <p:txBody>
          <a:bodyPr wrap="square" rtlCol="0">
            <a:spAutoFit/>
          </a:bodyPr>
          <a:lstStyle/>
          <a:p>
            <a:pPr algn="ctr"/>
            <a:r>
              <a:rPr lang="en-AU" b="1" dirty="0">
                <a:solidFill>
                  <a:srgbClr val="FFC000"/>
                </a:solidFill>
                <a:latin typeface="Helvetica" charset="0"/>
                <a:ea typeface="Helvetica" charset="0"/>
                <a:cs typeface="Helvetica" charset="0"/>
              </a:rPr>
              <a:t>AGRAVANTES</a:t>
            </a:r>
          </a:p>
        </p:txBody>
      </p:sp>
      <p:grpSp>
        <p:nvGrpSpPr>
          <p:cNvPr id="68" name="Google Shape;6321;p41"/>
          <p:cNvGrpSpPr/>
          <p:nvPr/>
        </p:nvGrpSpPr>
        <p:grpSpPr>
          <a:xfrm>
            <a:off x="2745708" y="3948655"/>
            <a:ext cx="457759" cy="457759"/>
            <a:chOff x="-30806075" y="2657050"/>
            <a:chExt cx="291425" cy="291425"/>
          </a:xfrm>
          <a:solidFill>
            <a:schemeClr val="tx2"/>
          </a:solidFill>
        </p:grpSpPr>
        <p:sp>
          <p:nvSpPr>
            <p:cNvPr id="69" name="Google Shape;6322;p41"/>
            <p:cNvSpPr/>
            <p:nvPr/>
          </p:nvSpPr>
          <p:spPr>
            <a:xfrm>
              <a:off x="-30806075" y="2657050"/>
              <a:ext cx="291425" cy="291425"/>
            </a:xfrm>
            <a:custGeom>
              <a:avLst/>
              <a:gdLst/>
              <a:ahLst/>
              <a:cxnLst/>
              <a:rect l="l" t="t" r="r" b="b"/>
              <a:pathLst>
                <a:path w="11657" h="11657" extrusionOk="0">
                  <a:moveTo>
                    <a:pt x="5828" y="693"/>
                  </a:moveTo>
                  <a:cubicBezTo>
                    <a:pt x="8664" y="693"/>
                    <a:pt x="10995" y="2993"/>
                    <a:pt x="10995" y="5828"/>
                  </a:cubicBezTo>
                  <a:cubicBezTo>
                    <a:pt x="10995" y="8664"/>
                    <a:pt x="8664" y="10995"/>
                    <a:pt x="5828" y="10995"/>
                  </a:cubicBezTo>
                  <a:cubicBezTo>
                    <a:pt x="2993" y="10995"/>
                    <a:pt x="662" y="8664"/>
                    <a:pt x="662" y="5828"/>
                  </a:cubicBezTo>
                  <a:cubicBezTo>
                    <a:pt x="662" y="2993"/>
                    <a:pt x="2993" y="693"/>
                    <a:pt x="5828" y="693"/>
                  </a:cubicBezTo>
                  <a:close/>
                  <a:moveTo>
                    <a:pt x="5828" y="0"/>
                  </a:moveTo>
                  <a:cubicBezTo>
                    <a:pt x="2583" y="0"/>
                    <a:pt x="0" y="2646"/>
                    <a:pt x="0" y="5828"/>
                  </a:cubicBezTo>
                  <a:cubicBezTo>
                    <a:pt x="0" y="9073"/>
                    <a:pt x="2646" y="11657"/>
                    <a:pt x="5828" y="11657"/>
                  </a:cubicBezTo>
                  <a:cubicBezTo>
                    <a:pt x="9042" y="11657"/>
                    <a:pt x="11657" y="9042"/>
                    <a:pt x="11657" y="5828"/>
                  </a:cubicBezTo>
                  <a:cubicBezTo>
                    <a:pt x="11657" y="2646"/>
                    <a:pt x="9042" y="0"/>
                    <a:pt x="582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70" name="Google Shape;6323;p41"/>
            <p:cNvSpPr/>
            <p:nvPr/>
          </p:nvSpPr>
          <p:spPr>
            <a:xfrm>
              <a:off x="-30771425" y="2692475"/>
              <a:ext cx="222125" cy="222925"/>
            </a:xfrm>
            <a:custGeom>
              <a:avLst/>
              <a:gdLst/>
              <a:ahLst/>
              <a:cxnLst/>
              <a:rect l="l" t="t" r="r" b="b"/>
              <a:pathLst>
                <a:path w="8885" h="8917" extrusionOk="0">
                  <a:moveTo>
                    <a:pt x="4442" y="725"/>
                  </a:moveTo>
                  <a:cubicBezTo>
                    <a:pt x="6522" y="725"/>
                    <a:pt x="8192" y="2427"/>
                    <a:pt x="8192" y="4474"/>
                  </a:cubicBezTo>
                  <a:cubicBezTo>
                    <a:pt x="8192" y="6522"/>
                    <a:pt x="6522" y="8192"/>
                    <a:pt x="4442" y="8192"/>
                  </a:cubicBezTo>
                  <a:cubicBezTo>
                    <a:pt x="2363" y="8192"/>
                    <a:pt x="693" y="6522"/>
                    <a:pt x="693" y="4474"/>
                  </a:cubicBezTo>
                  <a:cubicBezTo>
                    <a:pt x="693" y="2427"/>
                    <a:pt x="2395" y="725"/>
                    <a:pt x="4442" y="725"/>
                  </a:cubicBezTo>
                  <a:close/>
                  <a:moveTo>
                    <a:pt x="4442" y="1"/>
                  </a:moveTo>
                  <a:cubicBezTo>
                    <a:pt x="1985" y="1"/>
                    <a:pt x="0" y="2017"/>
                    <a:pt x="0" y="4474"/>
                  </a:cubicBezTo>
                  <a:cubicBezTo>
                    <a:pt x="0" y="6900"/>
                    <a:pt x="1985" y="8917"/>
                    <a:pt x="4442" y="8917"/>
                  </a:cubicBezTo>
                  <a:cubicBezTo>
                    <a:pt x="6868" y="8917"/>
                    <a:pt x="8885" y="6900"/>
                    <a:pt x="8885" y="4474"/>
                  </a:cubicBezTo>
                  <a:cubicBezTo>
                    <a:pt x="8885" y="2017"/>
                    <a:pt x="6868" y="1"/>
                    <a:pt x="4442"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71" name="Google Shape;6324;p41"/>
            <p:cNvSpPr/>
            <p:nvPr/>
          </p:nvSpPr>
          <p:spPr>
            <a:xfrm>
              <a:off x="-30669050" y="2726350"/>
              <a:ext cx="52025" cy="119150"/>
            </a:xfrm>
            <a:custGeom>
              <a:avLst/>
              <a:gdLst/>
              <a:ahLst/>
              <a:cxnLst/>
              <a:rect l="l" t="t" r="r" b="b"/>
              <a:pathLst>
                <a:path w="2081" h="4766" extrusionOk="0">
                  <a:moveTo>
                    <a:pt x="347" y="0"/>
                  </a:moveTo>
                  <a:cubicBezTo>
                    <a:pt x="158" y="0"/>
                    <a:pt x="1" y="158"/>
                    <a:pt x="1" y="347"/>
                  </a:cubicBezTo>
                  <a:lnTo>
                    <a:pt x="1" y="3056"/>
                  </a:lnTo>
                  <a:cubicBezTo>
                    <a:pt x="1" y="3151"/>
                    <a:pt x="32" y="3277"/>
                    <a:pt x="95" y="3308"/>
                  </a:cubicBezTo>
                  <a:lnTo>
                    <a:pt x="1482" y="4695"/>
                  </a:lnTo>
                  <a:cubicBezTo>
                    <a:pt x="1545" y="4742"/>
                    <a:pt x="1631" y="4766"/>
                    <a:pt x="1718" y="4766"/>
                  </a:cubicBezTo>
                  <a:cubicBezTo>
                    <a:pt x="1805" y="4766"/>
                    <a:pt x="1891" y="4742"/>
                    <a:pt x="1954" y="4695"/>
                  </a:cubicBezTo>
                  <a:cubicBezTo>
                    <a:pt x="2080" y="4569"/>
                    <a:pt x="2080" y="4317"/>
                    <a:pt x="1954" y="4222"/>
                  </a:cubicBezTo>
                  <a:lnTo>
                    <a:pt x="694" y="2962"/>
                  </a:ln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grpSp>
        <p:nvGrpSpPr>
          <p:cNvPr id="72" name="Google Shape;6265;p41"/>
          <p:cNvGrpSpPr/>
          <p:nvPr/>
        </p:nvGrpSpPr>
        <p:grpSpPr>
          <a:xfrm>
            <a:off x="2774223" y="4867448"/>
            <a:ext cx="457798" cy="457798"/>
            <a:chOff x="-34776500" y="2631825"/>
            <a:chExt cx="291450" cy="291450"/>
          </a:xfrm>
          <a:solidFill>
            <a:schemeClr val="tx2"/>
          </a:solidFill>
        </p:grpSpPr>
        <p:sp>
          <p:nvSpPr>
            <p:cNvPr id="73" name="Google Shape;6266;p41"/>
            <p:cNvSpPr/>
            <p:nvPr/>
          </p:nvSpPr>
          <p:spPr>
            <a:xfrm>
              <a:off x="-34691425" y="2666500"/>
              <a:ext cx="120525" cy="154400"/>
            </a:xfrm>
            <a:custGeom>
              <a:avLst/>
              <a:gdLst/>
              <a:ahLst/>
              <a:cxnLst/>
              <a:rect l="l" t="t" r="r" b="b"/>
              <a:pathLst>
                <a:path w="4821" h="6176" extrusionOk="0">
                  <a:moveTo>
                    <a:pt x="2331" y="693"/>
                  </a:moveTo>
                  <a:cubicBezTo>
                    <a:pt x="3277" y="693"/>
                    <a:pt x="4033" y="1449"/>
                    <a:pt x="4033" y="2394"/>
                  </a:cubicBezTo>
                  <a:cubicBezTo>
                    <a:pt x="4096" y="2899"/>
                    <a:pt x="3844" y="3466"/>
                    <a:pt x="3403" y="3781"/>
                  </a:cubicBezTo>
                  <a:cubicBezTo>
                    <a:pt x="3151" y="3970"/>
                    <a:pt x="2741" y="4348"/>
                    <a:pt x="2741" y="4946"/>
                  </a:cubicBezTo>
                  <a:lnTo>
                    <a:pt x="2741" y="5135"/>
                  </a:lnTo>
                  <a:cubicBezTo>
                    <a:pt x="2741" y="5356"/>
                    <a:pt x="2583" y="5513"/>
                    <a:pt x="2363" y="5513"/>
                  </a:cubicBezTo>
                  <a:cubicBezTo>
                    <a:pt x="2174" y="5513"/>
                    <a:pt x="2016" y="5356"/>
                    <a:pt x="2016" y="5135"/>
                  </a:cubicBezTo>
                  <a:lnTo>
                    <a:pt x="2016" y="4946"/>
                  </a:lnTo>
                  <a:cubicBezTo>
                    <a:pt x="2016" y="4285"/>
                    <a:pt x="2363" y="3655"/>
                    <a:pt x="2962" y="3214"/>
                  </a:cubicBezTo>
                  <a:cubicBezTo>
                    <a:pt x="3245" y="3025"/>
                    <a:pt x="3403" y="2710"/>
                    <a:pt x="3403" y="2394"/>
                  </a:cubicBezTo>
                  <a:cubicBezTo>
                    <a:pt x="3403" y="1827"/>
                    <a:pt x="2930" y="1355"/>
                    <a:pt x="2363" y="1355"/>
                  </a:cubicBezTo>
                  <a:cubicBezTo>
                    <a:pt x="1827" y="1355"/>
                    <a:pt x="1355" y="1827"/>
                    <a:pt x="1355" y="2394"/>
                  </a:cubicBezTo>
                  <a:cubicBezTo>
                    <a:pt x="1355" y="2583"/>
                    <a:pt x="1197" y="2741"/>
                    <a:pt x="1008" y="2741"/>
                  </a:cubicBezTo>
                  <a:cubicBezTo>
                    <a:pt x="788" y="2741"/>
                    <a:pt x="630" y="2583"/>
                    <a:pt x="630" y="2394"/>
                  </a:cubicBezTo>
                  <a:cubicBezTo>
                    <a:pt x="630" y="1449"/>
                    <a:pt x="1386" y="693"/>
                    <a:pt x="2331" y="693"/>
                  </a:cubicBezTo>
                  <a:close/>
                  <a:moveTo>
                    <a:pt x="2426" y="0"/>
                  </a:moveTo>
                  <a:cubicBezTo>
                    <a:pt x="1071" y="0"/>
                    <a:pt x="0" y="1040"/>
                    <a:pt x="0" y="2394"/>
                  </a:cubicBezTo>
                  <a:cubicBezTo>
                    <a:pt x="0" y="2930"/>
                    <a:pt x="473" y="3403"/>
                    <a:pt x="1040" y="3403"/>
                  </a:cubicBezTo>
                  <a:cubicBezTo>
                    <a:pt x="1575" y="3403"/>
                    <a:pt x="2048" y="2930"/>
                    <a:pt x="2048" y="2394"/>
                  </a:cubicBezTo>
                  <a:cubicBezTo>
                    <a:pt x="2048" y="2205"/>
                    <a:pt x="2205" y="2048"/>
                    <a:pt x="2426" y="2048"/>
                  </a:cubicBezTo>
                  <a:cubicBezTo>
                    <a:pt x="2615" y="2048"/>
                    <a:pt x="2772" y="2205"/>
                    <a:pt x="2772" y="2394"/>
                  </a:cubicBezTo>
                  <a:cubicBezTo>
                    <a:pt x="2772" y="2520"/>
                    <a:pt x="2741" y="2583"/>
                    <a:pt x="2615" y="2646"/>
                  </a:cubicBezTo>
                  <a:cubicBezTo>
                    <a:pt x="1827" y="3245"/>
                    <a:pt x="1386" y="4064"/>
                    <a:pt x="1386" y="4946"/>
                  </a:cubicBezTo>
                  <a:lnTo>
                    <a:pt x="1386" y="5135"/>
                  </a:lnTo>
                  <a:cubicBezTo>
                    <a:pt x="1386" y="5702"/>
                    <a:pt x="1859" y="6175"/>
                    <a:pt x="2426" y="6175"/>
                  </a:cubicBezTo>
                  <a:cubicBezTo>
                    <a:pt x="2962" y="6175"/>
                    <a:pt x="3434" y="5702"/>
                    <a:pt x="3434" y="5135"/>
                  </a:cubicBezTo>
                  <a:lnTo>
                    <a:pt x="3434" y="4946"/>
                  </a:lnTo>
                  <a:cubicBezTo>
                    <a:pt x="3434" y="4663"/>
                    <a:pt x="3686" y="4442"/>
                    <a:pt x="3844" y="4316"/>
                  </a:cubicBezTo>
                  <a:cubicBezTo>
                    <a:pt x="4474" y="3875"/>
                    <a:pt x="4820" y="3151"/>
                    <a:pt x="4820" y="2394"/>
                  </a:cubicBezTo>
                  <a:cubicBezTo>
                    <a:pt x="4789" y="1040"/>
                    <a:pt x="3718" y="0"/>
                    <a:pt x="242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74" name="Google Shape;6267;p41"/>
            <p:cNvSpPr/>
            <p:nvPr/>
          </p:nvSpPr>
          <p:spPr>
            <a:xfrm>
              <a:off x="-34656775" y="2837400"/>
              <a:ext cx="51200" cy="51225"/>
            </a:xfrm>
            <a:custGeom>
              <a:avLst/>
              <a:gdLst/>
              <a:ahLst/>
              <a:cxnLst/>
              <a:rect l="l" t="t" r="r" b="b"/>
              <a:pathLst>
                <a:path w="2048" h="2049" extrusionOk="0">
                  <a:moveTo>
                    <a:pt x="1040" y="662"/>
                  </a:moveTo>
                  <a:cubicBezTo>
                    <a:pt x="1229" y="662"/>
                    <a:pt x="1386" y="820"/>
                    <a:pt x="1386" y="1040"/>
                  </a:cubicBezTo>
                  <a:cubicBezTo>
                    <a:pt x="1386" y="1229"/>
                    <a:pt x="1197" y="1387"/>
                    <a:pt x="1040" y="1387"/>
                  </a:cubicBezTo>
                  <a:cubicBezTo>
                    <a:pt x="819" y="1387"/>
                    <a:pt x="662" y="1229"/>
                    <a:pt x="662" y="1040"/>
                  </a:cubicBezTo>
                  <a:cubicBezTo>
                    <a:pt x="662" y="820"/>
                    <a:pt x="819" y="662"/>
                    <a:pt x="1040" y="662"/>
                  </a:cubicBezTo>
                  <a:close/>
                  <a:moveTo>
                    <a:pt x="1040" y="1"/>
                  </a:moveTo>
                  <a:cubicBezTo>
                    <a:pt x="473" y="1"/>
                    <a:pt x="0" y="473"/>
                    <a:pt x="0" y="1040"/>
                  </a:cubicBezTo>
                  <a:cubicBezTo>
                    <a:pt x="0" y="1576"/>
                    <a:pt x="473" y="2048"/>
                    <a:pt x="1040" y="2048"/>
                  </a:cubicBezTo>
                  <a:cubicBezTo>
                    <a:pt x="1576" y="2048"/>
                    <a:pt x="2048" y="1576"/>
                    <a:pt x="2048" y="1040"/>
                  </a:cubicBezTo>
                  <a:cubicBezTo>
                    <a:pt x="2048" y="473"/>
                    <a:pt x="1576" y="1"/>
                    <a:pt x="104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75" name="Google Shape;6268;p41"/>
            <p:cNvSpPr/>
            <p:nvPr/>
          </p:nvSpPr>
          <p:spPr>
            <a:xfrm>
              <a:off x="-34776500" y="2631825"/>
              <a:ext cx="291450" cy="291450"/>
            </a:xfrm>
            <a:custGeom>
              <a:avLst/>
              <a:gdLst/>
              <a:ahLst/>
              <a:cxnLst/>
              <a:rect l="l" t="t" r="r" b="b"/>
              <a:pathLst>
                <a:path w="11658" h="11658" extrusionOk="0">
                  <a:moveTo>
                    <a:pt x="5829" y="662"/>
                  </a:moveTo>
                  <a:cubicBezTo>
                    <a:pt x="8664" y="662"/>
                    <a:pt x="10964" y="2994"/>
                    <a:pt x="10964" y="5829"/>
                  </a:cubicBezTo>
                  <a:cubicBezTo>
                    <a:pt x="10933" y="8665"/>
                    <a:pt x="8664" y="10996"/>
                    <a:pt x="5829" y="10996"/>
                  </a:cubicBezTo>
                  <a:cubicBezTo>
                    <a:pt x="2993" y="10996"/>
                    <a:pt x="662" y="8665"/>
                    <a:pt x="662" y="5829"/>
                  </a:cubicBezTo>
                  <a:cubicBezTo>
                    <a:pt x="662" y="2994"/>
                    <a:pt x="2993" y="662"/>
                    <a:pt x="5829" y="662"/>
                  </a:cubicBezTo>
                  <a:close/>
                  <a:moveTo>
                    <a:pt x="5829" y="1"/>
                  </a:moveTo>
                  <a:cubicBezTo>
                    <a:pt x="2584" y="1"/>
                    <a:pt x="0" y="2647"/>
                    <a:pt x="0" y="5829"/>
                  </a:cubicBezTo>
                  <a:cubicBezTo>
                    <a:pt x="0" y="9043"/>
                    <a:pt x="2615" y="11658"/>
                    <a:pt x="5829" y="11658"/>
                  </a:cubicBezTo>
                  <a:cubicBezTo>
                    <a:pt x="9042" y="11658"/>
                    <a:pt x="11657" y="9011"/>
                    <a:pt x="11657" y="5829"/>
                  </a:cubicBezTo>
                  <a:cubicBezTo>
                    <a:pt x="11657" y="2584"/>
                    <a:pt x="9011" y="1"/>
                    <a:pt x="5829"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sp>
        <p:nvSpPr>
          <p:cNvPr id="76" name="Google Shape;4104;p36"/>
          <p:cNvSpPr/>
          <p:nvPr/>
        </p:nvSpPr>
        <p:spPr>
          <a:xfrm>
            <a:off x="2791095" y="5726098"/>
            <a:ext cx="352357" cy="351014"/>
          </a:xfrm>
          <a:custGeom>
            <a:avLst/>
            <a:gdLst/>
            <a:ahLst/>
            <a:cxnLst/>
            <a:rect l="l" t="t" r="r" b="b"/>
            <a:pathLst>
              <a:path w="19401" h="19327" extrusionOk="0">
                <a:moveTo>
                  <a:pt x="14796" y="1700"/>
                </a:moveTo>
                <a:lnTo>
                  <a:pt x="17815" y="3965"/>
                </a:lnTo>
                <a:lnTo>
                  <a:pt x="14796" y="6229"/>
                </a:lnTo>
                <a:lnTo>
                  <a:pt x="14796" y="5097"/>
                </a:lnTo>
                <a:cubicBezTo>
                  <a:pt x="14796" y="4783"/>
                  <a:pt x="14542" y="4529"/>
                  <a:pt x="14231" y="4529"/>
                </a:cubicBezTo>
                <a:lnTo>
                  <a:pt x="10795" y="4529"/>
                </a:lnTo>
                <a:cubicBezTo>
                  <a:pt x="9807" y="4529"/>
                  <a:pt x="8893" y="5046"/>
                  <a:pt x="8379" y="5888"/>
                </a:cubicBezTo>
                <a:cubicBezTo>
                  <a:pt x="8177" y="5547"/>
                  <a:pt x="7932" y="5230"/>
                  <a:pt x="7658" y="4946"/>
                </a:cubicBezTo>
                <a:cubicBezTo>
                  <a:pt x="8409" y="3974"/>
                  <a:pt x="9566" y="3403"/>
                  <a:pt x="10795" y="3397"/>
                </a:cubicBezTo>
                <a:lnTo>
                  <a:pt x="14231" y="3397"/>
                </a:lnTo>
                <a:cubicBezTo>
                  <a:pt x="14542" y="3397"/>
                  <a:pt x="14796" y="3143"/>
                  <a:pt x="14796" y="2832"/>
                </a:cubicBezTo>
                <a:lnTo>
                  <a:pt x="14796" y="1700"/>
                </a:lnTo>
                <a:close/>
                <a:moveTo>
                  <a:pt x="5807" y="13011"/>
                </a:moveTo>
                <a:cubicBezTo>
                  <a:pt x="5888" y="13398"/>
                  <a:pt x="6015" y="13778"/>
                  <a:pt x="6184" y="14137"/>
                </a:cubicBezTo>
                <a:cubicBezTo>
                  <a:pt x="5538" y="14566"/>
                  <a:pt x="4777" y="14796"/>
                  <a:pt x="4001" y="14796"/>
                </a:cubicBezTo>
                <a:lnTo>
                  <a:pt x="1700" y="14796"/>
                </a:lnTo>
                <a:cubicBezTo>
                  <a:pt x="1386" y="14796"/>
                  <a:pt x="1133" y="14542"/>
                  <a:pt x="1133" y="14231"/>
                </a:cubicBezTo>
                <a:cubicBezTo>
                  <a:pt x="1133" y="13917"/>
                  <a:pt x="1386" y="13663"/>
                  <a:pt x="1700" y="13663"/>
                </a:cubicBezTo>
                <a:lnTo>
                  <a:pt x="4001" y="13663"/>
                </a:lnTo>
                <a:cubicBezTo>
                  <a:pt x="4662" y="13663"/>
                  <a:pt x="5299" y="13434"/>
                  <a:pt x="5807" y="13011"/>
                </a:cubicBezTo>
                <a:close/>
                <a:moveTo>
                  <a:pt x="4001" y="4529"/>
                </a:moveTo>
                <a:cubicBezTo>
                  <a:pt x="6190" y="4532"/>
                  <a:pt x="7963" y="6305"/>
                  <a:pt x="7966" y="8494"/>
                </a:cubicBezTo>
                <a:lnTo>
                  <a:pt x="7966" y="11966"/>
                </a:lnTo>
                <a:cubicBezTo>
                  <a:pt x="7966" y="13527"/>
                  <a:pt x="9231" y="14792"/>
                  <a:pt x="10795" y="14796"/>
                </a:cubicBezTo>
                <a:lnTo>
                  <a:pt x="14231" y="14796"/>
                </a:lnTo>
                <a:cubicBezTo>
                  <a:pt x="14542" y="14796"/>
                  <a:pt x="14796" y="14542"/>
                  <a:pt x="14796" y="14231"/>
                </a:cubicBezTo>
                <a:lnTo>
                  <a:pt x="14796" y="13099"/>
                </a:lnTo>
                <a:lnTo>
                  <a:pt x="17815" y="15363"/>
                </a:lnTo>
                <a:lnTo>
                  <a:pt x="14796" y="17628"/>
                </a:lnTo>
                <a:lnTo>
                  <a:pt x="14796" y="16495"/>
                </a:lnTo>
                <a:cubicBezTo>
                  <a:pt x="14796" y="16181"/>
                  <a:pt x="14542" y="15928"/>
                  <a:pt x="14231" y="15928"/>
                </a:cubicBezTo>
                <a:lnTo>
                  <a:pt x="10795" y="15928"/>
                </a:lnTo>
                <a:cubicBezTo>
                  <a:pt x="8606" y="15925"/>
                  <a:pt x="6833" y="14152"/>
                  <a:pt x="6833" y="11966"/>
                </a:cubicBezTo>
                <a:lnTo>
                  <a:pt x="6833" y="8494"/>
                </a:lnTo>
                <a:cubicBezTo>
                  <a:pt x="6830" y="6930"/>
                  <a:pt x="5565" y="5665"/>
                  <a:pt x="4001" y="5662"/>
                </a:cubicBezTo>
                <a:lnTo>
                  <a:pt x="1700" y="5662"/>
                </a:lnTo>
                <a:cubicBezTo>
                  <a:pt x="1386" y="5662"/>
                  <a:pt x="1133" y="5408"/>
                  <a:pt x="1133" y="5097"/>
                </a:cubicBezTo>
                <a:cubicBezTo>
                  <a:pt x="1133" y="4783"/>
                  <a:pt x="1386" y="4529"/>
                  <a:pt x="1700" y="4529"/>
                </a:cubicBezTo>
                <a:close/>
                <a:moveTo>
                  <a:pt x="14230" y="0"/>
                </a:moveTo>
                <a:cubicBezTo>
                  <a:pt x="13937" y="0"/>
                  <a:pt x="13663" y="232"/>
                  <a:pt x="13663" y="568"/>
                </a:cubicBezTo>
                <a:lnTo>
                  <a:pt x="13663" y="2265"/>
                </a:lnTo>
                <a:lnTo>
                  <a:pt x="10795" y="2265"/>
                </a:lnTo>
                <a:cubicBezTo>
                  <a:pt x="9228" y="2265"/>
                  <a:pt x="7745" y="2989"/>
                  <a:pt x="6782" y="4224"/>
                </a:cubicBezTo>
                <a:cubicBezTo>
                  <a:pt x="5955" y="3684"/>
                  <a:pt x="4988" y="3397"/>
                  <a:pt x="4001" y="3397"/>
                </a:cubicBezTo>
                <a:lnTo>
                  <a:pt x="1700" y="3397"/>
                </a:lnTo>
                <a:cubicBezTo>
                  <a:pt x="761" y="3397"/>
                  <a:pt x="0" y="4158"/>
                  <a:pt x="0" y="5097"/>
                </a:cubicBezTo>
                <a:cubicBezTo>
                  <a:pt x="0" y="6033"/>
                  <a:pt x="761" y="6794"/>
                  <a:pt x="1700" y="6794"/>
                </a:cubicBezTo>
                <a:lnTo>
                  <a:pt x="4001" y="6794"/>
                </a:lnTo>
                <a:cubicBezTo>
                  <a:pt x="4940" y="6794"/>
                  <a:pt x="5698" y="7555"/>
                  <a:pt x="5701" y="8494"/>
                </a:cubicBezTo>
                <a:lnTo>
                  <a:pt x="5701" y="10834"/>
                </a:lnTo>
                <a:cubicBezTo>
                  <a:pt x="5698" y="11770"/>
                  <a:pt x="4940" y="12531"/>
                  <a:pt x="4001" y="12531"/>
                </a:cubicBezTo>
                <a:lnTo>
                  <a:pt x="1700" y="12531"/>
                </a:lnTo>
                <a:cubicBezTo>
                  <a:pt x="761" y="12531"/>
                  <a:pt x="0" y="13292"/>
                  <a:pt x="0" y="14231"/>
                </a:cubicBezTo>
                <a:cubicBezTo>
                  <a:pt x="0" y="15167"/>
                  <a:pt x="761" y="15928"/>
                  <a:pt x="1700" y="15928"/>
                </a:cubicBezTo>
                <a:lnTo>
                  <a:pt x="4001" y="15928"/>
                </a:lnTo>
                <a:cubicBezTo>
                  <a:pt x="4988" y="15928"/>
                  <a:pt x="5955" y="15641"/>
                  <a:pt x="6782" y="15100"/>
                </a:cubicBezTo>
                <a:cubicBezTo>
                  <a:pt x="7745" y="16338"/>
                  <a:pt x="9228" y="17060"/>
                  <a:pt x="10795" y="17060"/>
                </a:cubicBezTo>
                <a:lnTo>
                  <a:pt x="13663" y="17060"/>
                </a:lnTo>
                <a:lnTo>
                  <a:pt x="13663" y="18760"/>
                </a:lnTo>
                <a:cubicBezTo>
                  <a:pt x="13663" y="19095"/>
                  <a:pt x="13938" y="19326"/>
                  <a:pt x="14232" y="19326"/>
                </a:cubicBezTo>
                <a:cubicBezTo>
                  <a:pt x="14347" y="19326"/>
                  <a:pt x="14464" y="19291"/>
                  <a:pt x="14569" y="19213"/>
                </a:cubicBezTo>
                <a:lnTo>
                  <a:pt x="19098" y="15816"/>
                </a:lnTo>
                <a:cubicBezTo>
                  <a:pt x="19400" y="15590"/>
                  <a:pt x="19400" y="15134"/>
                  <a:pt x="19098" y="14910"/>
                </a:cubicBezTo>
                <a:lnTo>
                  <a:pt x="14569" y="11513"/>
                </a:lnTo>
                <a:cubicBezTo>
                  <a:pt x="14464" y="11434"/>
                  <a:pt x="14345" y="11398"/>
                  <a:pt x="14230" y="11398"/>
                </a:cubicBezTo>
                <a:cubicBezTo>
                  <a:pt x="13937" y="11398"/>
                  <a:pt x="13663" y="11630"/>
                  <a:pt x="13663" y="11966"/>
                </a:cubicBezTo>
                <a:lnTo>
                  <a:pt x="13663" y="13663"/>
                </a:lnTo>
                <a:lnTo>
                  <a:pt x="10795" y="13663"/>
                </a:lnTo>
                <a:cubicBezTo>
                  <a:pt x="9856" y="13663"/>
                  <a:pt x="9098" y="12902"/>
                  <a:pt x="9098" y="11966"/>
                </a:cubicBezTo>
                <a:lnTo>
                  <a:pt x="9098" y="7362"/>
                </a:lnTo>
                <a:cubicBezTo>
                  <a:pt x="9098" y="6423"/>
                  <a:pt x="9856" y="5662"/>
                  <a:pt x="10795" y="5662"/>
                </a:cubicBezTo>
                <a:lnTo>
                  <a:pt x="13663" y="5662"/>
                </a:lnTo>
                <a:lnTo>
                  <a:pt x="13663" y="7362"/>
                </a:lnTo>
                <a:cubicBezTo>
                  <a:pt x="13663" y="7576"/>
                  <a:pt x="13784" y="7769"/>
                  <a:pt x="13977" y="7866"/>
                </a:cubicBezTo>
                <a:cubicBezTo>
                  <a:pt x="14057" y="7906"/>
                  <a:pt x="14144" y="7926"/>
                  <a:pt x="14230" y="7926"/>
                </a:cubicBezTo>
                <a:cubicBezTo>
                  <a:pt x="14350" y="7926"/>
                  <a:pt x="14469" y="7888"/>
                  <a:pt x="14569" y="7815"/>
                </a:cubicBezTo>
                <a:lnTo>
                  <a:pt x="19098" y="4418"/>
                </a:lnTo>
                <a:cubicBezTo>
                  <a:pt x="19400" y="4191"/>
                  <a:pt x="19400" y="3735"/>
                  <a:pt x="19098" y="3512"/>
                </a:cubicBezTo>
                <a:lnTo>
                  <a:pt x="14569" y="115"/>
                </a:lnTo>
                <a:cubicBezTo>
                  <a:pt x="14464" y="36"/>
                  <a:pt x="14345" y="0"/>
                  <a:pt x="14230" y="0"/>
                </a:cubicBezTo>
                <a:close/>
              </a:path>
            </a:pathLst>
          </a:custGeom>
          <a:solidFill>
            <a:schemeClr val="tx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grpSp>
        <p:nvGrpSpPr>
          <p:cNvPr id="77" name="Google Shape;4258;p36"/>
          <p:cNvGrpSpPr/>
          <p:nvPr/>
        </p:nvGrpSpPr>
        <p:grpSpPr>
          <a:xfrm>
            <a:off x="2720789" y="1163529"/>
            <a:ext cx="562023" cy="541343"/>
            <a:chOff x="2100300" y="3804850"/>
            <a:chExt cx="444475" cy="483125"/>
          </a:xfrm>
          <a:solidFill>
            <a:schemeClr val="tx2"/>
          </a:solidFill>
        </p:grpSpPr>
        <p:sp>
          <p:nvSpPr>
            <p:cNvPr id="78" name="Google Shape;4259;p36"/>
            <p:cNvSpPr/>
            <p:nvPr/>
          </p:nvSpPr>
          <p:spPr>
            <a:xfrm>
              <a:off x="2100300" y="3804850"/>
              <a:ext cx="444475" cy="483125"/>
            </a:xfrm>
            <a:custGeom>
              <a:avLst/>
              <a:gdLst/>
              <a:ahLst/>
              <a:cxnLst/>
              <a:rect l="l" t="t" r="r" b="b"/>
              <a:pathLst>
                <a:path w="17779" h="19325" extrusionOk="0">
                  <a:moveTo>
                    <a:pt x="2123" y="4001"/>
                  </a:moveTo>
                  <a:cubicBezTo>
                    <a:pt x="2627" y="4001"/>
                    <a:pt x="2881" y="4611"/>
                    <a:pt x="2524" y="4967"/>
                  </a:cubicBezTo>
                  <a:cubicBezTo>
                    <a:pt x="2408" y="5083"/>
                    <a:pt x="2265" y="5134"/>
                    <a:pt x="2126" y="5134"/>
                  </a:cubicBezTo>
                  <a:cubicBezTo>
                    <a:pt x="1835" y="5134"/>
                    <a:pt x="1558" y="4909"/>
                    <a:pt x="1558" y="4569"/>
                  </a:cubicBezTo>
                  <a:cubicBezTo>
                    <a:pt x="1558" y="4255"/>
                    <a:pt x="1809" y="4001"/>
                    <a:pt x="2123" y="4001"/>
                  </a:cubicBezTo>
                  <a:close/>
                  <a:moveTo>
                    <a:pt x="15710" y="4001"/>
                  </a:moveTo>
                  <a:cubicBezTo>
                    <a:pt x="16215" y="4001"/>
                    <a:pt x="16468" y="4611"/>
                    <a:pt x="16112" y="4967"/>
                  </a:cubicBezTo>
                  <a:cubicBezTo>
                    <a:pt x="15995" y="5083"/>
                    <a:pt x="15853" y="5134"/>
                    <a:pt x="15714" y="5134"/>
                  </a:cubicBezTo>
                  <a:cubicBezTo>
                    <a:pt x="15423" y="5134"/>
                    <a:pt x="15146" y="4909"/>
                    <a:pt x="15146" y="4569"/>
                  </a:cubicBezTo>
                  <a:cubicBezTo>
                    <a:pt x="15146" y="4255"/>
                    <a:pt x="15396" y="4001"/>
                    <a:pt x="15710" y="4001"/>
                  </a:cubicBezTo>
                  <a:close/>
                  <a:moveTo>
                    <a:pt x="8917" y="1132"/>
                  </a:moveTo>
                  <a:cubicBezTo>
                    <a:pt x="9551" y="1132"/>
                    <a:pt x="10251" y="1993"/>
                    <a:pt x="10789" y="3436"/>
                  </a:cubicBezTo>
                  <a:cubicBezTo>
                    <a:pt x="10894" y="3723"/>
                    <a:pt x="10994" y="4028"/>
                    <a:pt x="11084" y="4345"/>
                  </a:cubicBezTo>
                  <a:cubicBezTo>
                    <a:pt x="10345" y="4590"/>
                    <a:pt x="9623" y="4877"/>
                    <a:pt x="8917" y="5203"/>
                  </a:cubicBezTo>
                  <a:cubicBezTo>
                    <a:pt x="8210" y="4877"/>
                    <a:pt x="7488" y="4590"/>
                    <a:pt x="6749" y="4345"/>
                  </a:cubicBezTo>
                  <a:cubicBezTo>
                    <a:pt x="6842" y="4028"/>
                    <a:pt x="6939" y="3723"/>
                    <a:pt x="7044" y="3436"/>
                  </a:cubicBezTo>
                  <a:cubicBezTo>
                    <a:pt x="7582" y="1993"/>
                    <a:pt x="8282" y="1132"/>
                    <a:pt x="8917" y="1132"/>
                  </a:cubicBezTo>
                  <a:close/>
                  <a:moveTo>
                    <a:pt x="6483" y="5453"/>
                  </a:moveTo>
                  <a:cubicBezTo>
                    <a:pt x="6845" y="5577"/>
                    <a:pt x="7217" y="5713"/>
                    <a:pt x="7591" y="5867"/>
                  </a:cubicBezTo>
                  <a:cubicBezTo>
                    <a:pt x="7371" y="5985"/>
                    <a:pt x="7153" y="6105"/>
                    <a:pt x="6936" y="6229"/>
                  </a:cubicBezTo>
                  <a:cubicBezTo>
                    <a:pt x="6715" y="6356"/>
                    <a:pt x="6501" y="6486"/>
                    <a:pt x="6287" y="6619"/>
                  </a:cubicBezTo>
                  <a:cubicBezTo>
                    <a:pt x="6341" y="6217"/>
                    <a:pt x="6407" y="5831"/>
                    <a:pt x="6483" y="5453"/>
                  </a:cubicBezTo>
                  <a:close/>
                  <a:moveTo>
                    <a:pt x="11350" y="5453"/>
                  </a:moveTo>
                  <a:cubicBezTo>
                    <a:pt x="11426" y="5831"/>
                    <a:pt x="11492" y="6217"/>
                    <a:pt x="11546" y="6619"/>
                  </a:cubicBezTo>
                  <a:cubicBezTo>
                    <a:pt x="11335" y="6486"/>
                    <a:pt x="11118" y="6356"/>
                    <a:pt x="10897" y="6229"/>
                  </a:cubicBezTo>
                  <a:cubicBezTo>
                    <a:pt x="10677" y="6102"/>
                    <a:pt x="10459" y="5982"/>
                    <a:pt x="10242" y="5867"/>
                  </a:cubicBezTo>
                  <a:cubicBezTo>
                    <a:pt x="10619" y="5716"/>
                    <a:pt x="10988" y="5574"/>
                    <a:pt x="11350" y="5453"/>
                  </a:cubicBezTo>
                  <a:close/>
                  <a:moveTo>
                    <a:pt x="3799" y="4852"/>
                  </a:moveTo>
                  <a:cubicBezTo>
                    <a:pt x="4336" y="4904"/>
                    <a:pt x="4870" y="4997"/>
                    <a:pt x="5396" y="5133"/>
                  </a:cubicBezTo>
                  <a:cubicBezTo>
                    <a:pt x="5239" y="5894"/>
                    <a:pt x="5124" y="6661"/>
                    <a:pt x="5055" y="7434"/>
                  </a:cubicBezTo>
                  <a:cubicBezTo>
                    <a:pt x="4421" y="7881"/>
                    <a:pt x="3811" y="8361"/>
                    <a:pt x="3231" y="8877"/>
                  </a:cubicBezTo>
                  <a:cubicBezTo>
                    <a:pt x="3004" y="8645"/>
                    <a:pt x="2796" y="8412"/>
                    <a:pt x="2606" y="8180"/>
                  </a:cubicBezTo>
                  <a:cubicBezTo>
                    <a:pt x="1969" y="7404"/>
                    <a:pt x="1579" y="6691"/>
                    <a:pt x="1483" y="6139"/>
                  </a:cubicBezTo>
                  <a:lnTo>
                    <a:pt x="1483" y="6139"/>
                  </a:lnTo>
                  <a:cubicBezTo>
                    <a:pt x="1695" y="6225"/>
                    <a:pt x="1912" y="6266"/>
                    <a:pt x="2125" y="6266"/>
                  </a:cubicBezTo>
                  <a:cubicBezTo>
                    <a:pt x="2922" y="6266"/>
                    <a:pt x="3656" y="5698"/>
                    <a:pt x="3799" y="4852"/>
                  </a:cubicBezTo>
                  <a:close/>
                  <a:moveTo>
                    <a:pt x="14037" y="4852"/>
                  </a:moveTo>
                  <a:cubicBezTo>
                    <a:pt x="14180" y="5698"/>
                    <a:pt x="14914" y="6266"/>
                    <a:pt x="15711" y="6266"/>
                  </a:cubicBezTo>
                  <a:cubicBezTo>
                    <a:pt x="15924" y="6266"/>
                    <a:pt x="16141" y="6225"/>
                    <a:pt x="16353" y="6139"/>
                  </a:cubicBezTo>
                  <a:lnTo>
                    <a:pt x="16353" y="6139"/>
                  </a:lnTo>
                  <a:cubicBezTo>
                    <a:pt x="16254" y="6691"/>
                    <a:pt x="15867" y="7404"/>
                    <a:pt x="15227" y="8180"/>
                  </a:cubicBezTo>
                  <a:cubicBezTo>
                    <a:pt x="15037" y="8412"/>
                    <a:pt x="14829" y="8645"/>
                    <a:pt x="14602" y="8877"/>
                  </a:cubicBezTo>
                  <a:cubicBezTo>
                    <a:pt x="14022" y="8361"/>
                    <a:pt x="13412" y="7881"/>
                    <a:pt x="12778" y="7434"/>
                  </a:cubicBezTo>
                  <a:cubicBezTo>
                    <a:pt x="12709" y="6661"/>
                    <a:pt x="12594" y="5894"/>
                    <a:pt x="12440" y="5133"/>
                  </a:cubicBezTo>
                  <a:cubicBezTo>
                    <a:pt x="12963" y="4997"/>
                    <a:pt x="13497" y="4904"/>
                    <a:pt x="14037" y="4852"/>
                  </a:cubicBezTo>
                  <a:close/>
                  <a:moveTo>
                    <a:pt x="4964" y="8908"/>
                  </a:moveTo>
                  <a:lnTo>
                    <a:pt x="4964" y="8908"/>
                  </a:lnTo>
                  <a:cubicBezTo>
                    <a:pt x="4958" y="9158"/>
                    <a:pt x="4955" y="9409"/>
                    <a:pt x="4955" y="9662"/>
                  </a:cubicBezTo>
                  <a:cubicBezTo>
                    <a:pt x="4952" y="9916"/>
                    <a:pt x="4958" y="10167"/>
                    <a:pt x="4964" y="10417"/>
                  </a:cubicBezTo>
                  <a:cubicBezTo>
                    <a:pt x="4644" y="10170"/>
                    <a:pt x="4339" y="9916"/>
                    <a:pt x="4052" y="9662"/>
                  </a:cubicBezTo>
                  <a:cubicBezTo>
                    <a:pt x="4339" y="9409"/>
                    <a:pt x="4644" y="9155"/>
                    <a:pt x="4964" y="8908"/>
                  </a:cubicBezTo>
                  <a:close/>
                  <a:moveTo>
                    <a:pt x="12869" y="8908"/>
                  </a:moveTo>
                  <a:lnTo>
                    <a:pt x="12869" y="8908"/>
                  </a:lnTo>
                  <a:cubicBezTo>
                    <a:pt x="13189" y="9155"/>
                    <a:pt x="13491" y="9409"/>
                    <a:pt x="13781" y="9662"/>
                  </a:cubicBezTo>
                  <a:cubicBezTo>
                    <a:pt x="13494" y="9916"/>
                    <a:pt x="13189" y="10170"/>
                    <a:pt x="12869" y="10417"/>
                  </a:cubicBezTo>
                  <a:cubicBezTo>
                    <a:pt x="12875" y="10167"/>
                    <a:pt x="12878" y="9916"/>
                    <a:pt x="12881" y="9662"/>
                  </a:cubicBezTo>
                  <a:cubicBezTo>
                    <a:pt x="12881" y="9409"/>
                    <a:pt x="12875" y="9158"/>
                    <a:pt x="12869" y="8908"/>
                  </a:cubicBezTo>
                  <a:close/>
                  <a:moveTo>
                    <a:pt x="8917" y="6459"/>
                  </a:moveTo>
                  <a:cubicBezTo>
                    <a:pt x="9391" y="6688"/>
                    <a:pt x="9865" y="6942"/>
                    <a:pt x="10333" y="7211"/>
                  </a:cubicBezTo>
                  <a:cubicBezTo>
                    <a:pt x="10801" y="7482"/>
                    <a:pt x="11260" y="7766"/>
                    <a:pt x="11694" y="8059"/>
                  </a:cubicBezTo>
                  <a:cubicBezTo>
                    <a:pt x="11728" y="8581"/>
                    <a:pt x="11749" y="9119"/>
                    <a:pt x="11749" y="9662"/>
                  </a:cubicBezTo>
                  <a:cubicBezTo>
                    <a:pt x="11749" y="10206"/>
                    <a:pt x="11728" y="10743"/>
                    <a:pt x="11694" y="11266"/>
                  </a:cubicBezTo>
                  <a:cubicBezTo>
                    <a:pt x="11260" y="11559"/>
                    <a:pt x="10804" y="11839"/>
                    <a:pt x="10333" y="12114"/>
                  </a:cubicBezTo>
                  <a:cubicBezTo>
                    <a:pt x="9862" y="12386"/>
                    <a:pt x="9388" y="12637"/>
                    <a:pt x="8920" y="12869"/>
                  </a:cubicBezTo>
                  <a:cubicBezTo>
                    <a:pt x="8445" y="12640"/>
                    <a:pt x="7971" y="12386"/>
                    <a:pt x="7500" y="12114"/>
                  </a:cubicBezTo>
                  <a:cubicBezTo>
                    <a:pt x="7032" y="11842"/>
                    <a:pt x="6576" y="11559"/>
                    <a:pt x="6139" y="11266"/>
                  </a:cubicBezTo>
                  <a:cubicBezTo>
                    <a:pt x="6105" y="10743"/>
                    <a:pt x="6087" y="10206"/>
                    <a:pt x="6087" y="9662"/>
                  </a:cubicBezTo>
                  <a:cubicBezTo>
                    <a:pt x="6087" y="9119"/>
                    <a:pt x="6105" y="8581"/>
                    <a:pt x="6139" y="8059"/>
                  </a:cubicBezTo>
                  <a:cubicBezTo>
                    <a:pt x="6576" y="7766"/>
                    <a:pt x="7029" y="7485"/>
                    <a:pt x="7500" y="7211"/>
                  </a:cubicBezTo>
                  <a:cubicBezTo>
                    <a:pt x="7971" y="6942"/>
                    <a:pt x="8445" y="6688"/>
                    <a:pt x="8917" y="6459"/>
                  </a:cubicBezTo>
                  <a:close/>
                  <a:moveTo>
                    <a:pt x="11546" y="12706"/>
                  </a:moveTo>
                  <a:lnTo>
                    <a:pt x="11546" y="12706"/>
                  </a:lnTo>
                  <a:cubicBezTo>
                    <a:pt x="11492" y="13108"/>
                    <a:pt x="11426" y="13497"/>
                    <a:pt x="11350" y="13872"/>
                  </a:cubicBezTo>
                  <a:cubicBezTo>
                    <a:pt x="10988" y="13751"/>
                    <a:pt x="10619" y="13612"/>
                    <a:pt x="10242" y="13461"/>
                  </a:cubicBezTo>
                  <a:cubicBezTo>
                    <a:pt x="10462" y="13343"/>
                    <a:pt x="10680" y="13219"/>
                    <a:pt x="10897" y="13096"/>
                  </a:cubicBezTo>
                  <a:cubicBezTo>
                    <a:pt x="11115" y="12969"/>
                    <a:pt x="11332" y="12839"/>
                    <a:pt x="11546" y="12706"/>
                  </a:cubicBezTo>
                  <a:close/>
                  <a:moveTo>
                    <a:pt x="6287" y="12706"/>
                  </a:moveTo>
                  <a:cubicBezTo>
                    <a:pt x="6498" y="12836"/>
                    <a:pt x="6715" y="12966"/>
                    <a:pt x="6936" y="13092"/>
                  </a:cubicBezTo>
                  <a:cubicBezTo>
                    <a:pt x="7153" y="13219"/>
                    <a:pt x="7374" y="13343"/>
                    <a:pt x="7597" y="13461"/>
                  </a:cubicBezTo>
                  <a:lnTo>
                    <a:pt x="7594" y="13461"/>
                  </a:lnTo>
                  <a:cubicBezTo>
                    <a:pt x="7217" y="13615"/>
                    <a:pt x="6848" y="13754"/>
                    <a:pt x="6483" y="13875"/>
                  </a:cubicBezTo>
                  <a:cubicBezTo>
                    <a:pt x="6407" y="13497"/>
                    <a:pt x="6341" y="13108"/>
                    <a:pt x="6287" y="12706"/>
                  </a:cubicBezTo>
                  <a:close/>
                  <a:moveTo>
                    <a:pt x="14602" y="10447"/>
                  </a:moveTo>
                  <a:cubicBezTo>
                    <a:pt x="14829" y="10680"/>
                    <a:pt x="15037" y="10912"/>
                    <a:pt x="15227" y="11145"/>
                  </a:cubicBezTo>
                  <a:cubicBezTo>
                    <a:pt x="15867" y="11921"/>
                    <a:pt x="16254" y="12634"/>
                    <a:pt x="16353" y="13186"/>
                  </a:cubicBezTo>
                  <a:cubicBezTo>
                    <a:pt x="16141" y="13099"/>
                    <a:pt x="15923" y="13059"/>
                    <a:pt x="15710" y="13059"/>
                  </a:cubicBezTo>
                  <a:cubicBezTo>
                    <a:pt x="14912" y="13059"/>
                    <a:pt x="14180" y="13627"/>
                    <a:pt x="14034" y="14472"/>
                  </a:cubicBezTo>
                  <a:cubicBezTo>
                    <a:pt x="13497" y="14421"/>
                    <a:pt x="12963" y="14327"/>
                    <a:pt x="12440" y="14192"/>
                  </a:cubicBezTo>
                  <a:cubicBezTo>
                    <a:pt x="12594" y="13431"/>
                    <a:pt x="12709" y="12664"/>
                    <a:pt x="12778" y="11891"/>
                  </a:cubicBezTo>
                  <a:cubicBezTo>
                    <a:pt x="13412" y="11444"/>
                    <a:pt x="14022" y="10964"/>
                    <a:pt x="14602" y="10447"/>
                  </a:cubicBezTo>
                  <a:close/>
                  <a:moveTo>
                    <a:pt x="3231" y="10447"/>
                  </a:moveTo>
                  <a:cubicBezTo>
                    <a:pt x="3811" y="10964"/>
                    <a:pt x="4421" y="11444"/>
                    <a:pt x="5055" y="11891"/>
                  </a:cubicBezTo>
                  <a:cubicBezTo>
                    <a:pt x="5124" y="12664"/>
                    <a:pt x="5239" y="13434"/>
                    <a:pt x="5393" y="14195"/>
                  </a:cubicBezTo>
                  <a:cubicBezTo>
                    <a:pt x="5079" y="14273"/>
                    <a:pt x="4774" y="14336"/>
                    <a:pt x="4478" y="14388"/>
                  </a:cubicBezTo>
                  <a:cubicBezTo>
                    <a:pt x="4028" y="14462"/>
                    <a:pt x="3616" y="14499"/>
                    <a:pt x="3250" y="14499"/>
                  </a:cubicBezTo>
                  <a:cubicBezTo>
                    <a:pt x="2389" y="14499"/>
                    <a:pt x="1786" y="14296"/>
                    <a:pt x="1561" y="13908"/>
                  </a:cubicBezTo>
                  <a:cubicBezTo>
                    <a:pt x="1244" y="13358"/>
                    <a:pt x="1634" y="12326"/>
                    <a:pt x="2606" y="11145"/>
                  </a:cubicBezTo>
                  <a:cubicBezTo>
                    <a:pt x="2796" y="10912"/>
                    <a:pt x="3007" y="10680"/>
                    <a:pt x="3231" y="10447"/>
                  </a:cubicBezTo>
                  <a:close/>
                  <a:moveTo>
                    <a:pt x="15707" y="14191"/>
                  </a:moveTo>
                  <a:cubicBezTo>
                    <a:pt x="15999" y="14191"/>
                    <a:pt x="16278" y="14416"/>
                    <a:pt x="16278" y="14759"/>
                  </a:cubicBezTo>
                  <a:cubicBezTo>
                    <a:pt x="16278" y="15070"/>
                    <a:pt x="16024" y="15324"/>
                    <a:pt x="15710" y="15324"/>
                  </a:cubicBezTo>
                  <a:cubicBezTo>
                    <a:pt x="15206" y="15324"/>
                    <a:pt x="14952" y="14714"/>
                    <a:pt x="15309" y="14358"/>
                  </a:cubicBezTo>
                  <a:cubicBezTo>
                    <a:pt x="15425" y="14242"/>
                    <a:pt x="15568" y="14191"/>
                    <a:pt x="15707" y="14191"/>
                  </a:cubicBezTo>
                  <a:close/>
                  <a:moveTo>
                    <a:pt x="8917" y="14122"/>
                  </a:moveTo>
                  <a:cubicBezTo>
                    <a:pt x="9623" y="14448"/>
                    <a:pt x="10348" y="14735"/>
                    <a:pt x="11084" y="14980"/>
                  </a:cubicBezTo>
                  <a:cubicBezTo>
                    <a:pt x="10994" y="15297"/>
                    <a:pt x="10894" y="15602"/>
                    <a:pt x="10789" y="15892"/>
                  </a:cubicBezTo>
                  <a:cubicBezTo>
                    <a:pt x="10251" y="17332"/>
                    <a:pt x="9551" y="18192"/>
                    <a:pt x="8917" y="18192"/>
                  </a:cubicBezTo>
                  <a:cubicBezTo>
                    <a:pt x="8282" y="18192"/>
                    <a:pt x="7582" y="17332"/>
                    <a:pt x="7044" y="15892"/>
                  </a:cubicBezTo>
                  <a:cubicBezTo>
                    <a:pt x="6939" y="15602"/>
                    <a:pt x="6839" y="15300"/>
                    <a:pt x="6749" y="14980"/>
                  </a:cubicBezTo>
                  <a:cubicBezTo>
                    <a:pt x="7488" y="14735"/>
                    <a:pt x="8213" y="14448"/>
                    <a:pt x="8917" y="14122"/>
                  </a:cubicBezTo>
                  <a:close/>
                  <a:moveTo>
                    <a:pt x="8917" y="0"/>
                  </a:moveTo>
                  <a:cubicBezTo>
                    <a:pt x="7757" y="0"/>
                    <a:pt x="6715" y="1081"/>
                    <a:pt x="5985" y="3041"/>
                  </a:cubicBezTo>
                  <a:cubicBezTo>
                    <a:pt x="5867" y="3355"/>
                    <a:pt x="5758" y="3687"/>
                    <a:pt x="5662" y="4031"/>
                  </a:cubicBezTo>
                  <a:cubicBezTo>
                    <a:pt x="4919" y="3844"/>
                    <a:pt x="4215" y="3732"/>
                    <a:pt x="3587" y="3702"/>
                  </a:cubicBezTo>
                  <a:cubicBezTo>
                    <a:pt x="3271" y="3173"/>
                    <a:pt x="2709" y="2871"/>
                    <a:pt x="2126" y="2871"/>
                  </a:cubicBezTo>
                  <a:cubicBezTo>
                    <a:pt x="1901" y="2871"/>
                    <a:pt x="1673" y="2916"/>
                    <a:pt x="1455" y="3011"/>
                  </a:cubicBezTo>
                  <a:cubicBezTo>
                    <a:pt x="670" y="3346"/>
                    <a:pt x="260" y="4212"/>
                    <a:pt x="492" y="5034"/>
                  </a:cubicBezTo>
                  <a:cubicBezTo>
                    <a:pt x="54" y="6024"/>
                    <a:pt x="489" y="7389"/>
                    <a:pt x="1733" y="8898"/>
                  </a:cubicBezTo>
                  <a:cubicBezTo>
                    <a:pt x="1942" y="9152"/>
                    <a:pt x="2171" y="9409"/>
                    <a:pt x="2416" y="9662"/>
                  </a:cubicBezTo>
                  <a:cubicBezTo>
                    <a:pt x="2171" y="9916"/>
                    <a:pt x="1942" y="10170"/>
                    <a:pt x="1733" y="10426"/>
                  </a:cubicBezTo>
                  <a:cubicBezTo>
                    <a:pt x="411" y="12033"/>
                    <a:pt x="0" y="13470"/>
                    <a:pt x="583" y="14475"/>
                  </a:cubicBezTo>
                  <a:cubicBezTo>
                    <a:pt x="1021" y="15233"/>
                    <a:pt x="1954" y="15629"/>
                    <a:pt x="3270" y="15629"/>
                  </a:cubicBezTo>
                  <a:cubicBezTo>
                    <a:pt x="3738" y="15626"/>
                    <a:pt x="4203" y="15584"/>
                    <a:pt x="4662" y="15505"/>
                  </a:cubicBezTo>
                  <a:cubicBezTo>
                    <a:pt x="4985" y="15451"/>
                    <a:pt x="5320" y="15378"/>
                    <a:pt x="5662" y="15294"/>
                  </a:cubicBezTo>
                  <a:cubicBezTo>
                    <a:pt x="5761" y="15641"/>
                    <a:pt x="5867" y="15970"/>
                    <a:pt x="5985" y="16284"/>
                  </a:cubicBezTo>
                  <a:cubicBezTo>
                    <a:pt x="6715" y="18244"/>
                    <a:pt x="7757" y="19325"/>
                    <a:pt x="8917" y="19325"/>
                  </a:cubicBezTo>
                  <a:cubicBezTo>
                    <a:pt x="10076" y="19325"/>
                    <a:pt x="11118" y="18244"/>
                    <a:pt x="11848" y="16284"/>
                  </a:cubicBezTo>
                  <a:cubicBezTo>
                    <a:pt x="11966" y="15970"/>
                    <a:pt x="12075" y="15638"/>
                    <a:pt x="12171" y="15294"/>
                  </a:cubicBezTo>
                  <a:cubicBezTo>
                    <a:pt x="12917" y="15481"/>
                    <a:pt x="13618" y="15593"/>
                    <a:pt x="14246" y="15623"/>
                  </a:cubicBezTo>
                  <a:cubicBezTo>
                    <a:pt x="14562" y="16152"/>
                    <a:pt x="15123" y="16453"/>
                    <a:pt x="15705" y="16453"/>
                  </a:cubicBezTo>
                  <a:cubicBezTo>
                    <a:pt x="15930" y="16453"/>
                    <a:pt x="16159" y="16408"/>
                    <a:pt x="16378" y="16314"/>
                  </a:cubicBezTo>
                  <a:cubicBezTo>
                    <a:pt x="17163" y="15979"/>
                    <a:pt x="17573" y="15112"/>
                    <a:pt x="17341" y="14291"/>
                  </a:cubicBezTo>
                  <a:cubicBezTo>
                    <a:pt x="17779" y="13301"/>
                    <a:pt x="17344" y="11936"/>
                    <a:pt x="16100" y="10426"/>
                  </a:cubicBezTo>
                  <a:cubicBezTo>
                    <a:pt x="15891" y="10170"/>
                    <a:pt x="15662" y="9916"/>
                    <a:pt x="15417" y="9662"/>
                  </a:cubicBezTo>
                  <a:cubicBezTo>
                    <a:pt x="15662" y="9409"/>
                    <a:pt x="15891" y="9152"/>
                    <a:pt x="16100" y="8898"/>
                  </a:cubicBezTo>
                  <a:cubicBezTo>
                    <a:pt x="17347" y="7389"/>
                    <a:pt x="17779" y="6024"/>
                    <a:pt x="17341" y="5034"/>
                  </a:cubicBezTo>
                  <a:cubicBezTo>
                    <a:pt x="17573" y="4212"/>
                    <a:pt x="17163" y="3346"/>
                    <a:pt x="16378" y="3011"/>
                  </a:cubicBezTo>
                  <a:cubicBezTo>
                    <a:pt x="16159" y="2916"/>
                    <a:pt x="15930" y="2871"/>
                    <a:pt x="15705" y="2871"/>
                  </a:cubicBezTo>
                  <a:cubicBezTo>
                    <a:pt x="15123" y="2871"/>
                    <a:pt x="14562" y="3173"/>
                    <a:pt x="14246" y="3702"/>
                  </a:cubicBezTo>
                  <a:cubicBezTo>
                    <a:pt x="13615" y="3732"/>
                    <a:pt x="12914" y="3844"/>
                    <a:pt x="12171" y="4031"/>
                  </a:cubicBezTo>
                  <a:cubicBezTo>
                    <a:pt x="12075" y="3684"/>
                    <a:pt x="11966" y="3355"/>
                    <a:pt x="11848" y="3041"/>
                  </a:cubicBezTo>
                  <a:cubicBezTo>
                    <a:pt x="11118" y="1081"/>
                    <a:pt x="10076" y="0"/>
                    <a:pt x="891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79" name="Google Shape;4260;p36"/>
            <p:cNvSpPr/>
            <p:nvPr/>
          </p:nvSpPr>
          <p:spPr>
            <a:xfrm>
              <a:off x="2280775" y="4003900"/>
              <a:ext cx="88275" cy="85025"/>
            </a:xfrm>
            <a:custGeom>
              <a:avLst/>
              <a:gdLst/>
              <a:ahLst/>
              <a:cxnLst/>
              <a:rect l="l" t="t" r="r" b="b"/>
              <a:pathLst>
                <a:path w="3531" h="3401" extrusionOk="0">
                  <a:moveTo>
                    <a:pt x="1698" y="1136"/>
                  </a:moveTo>
                  <a:cubicBezTo>
                    <a:pt x="2202" y="1136"/>
                    <a:pt x="2455" y="1743"/>
                    <a:pt x="2099" y="2102"/>
                  </a:cubicBezTo>
                  <a:cubicBezTo>
                    <a:pt x="1983" y="2217"/>
                    <a:pt x="1841" y="2268"/>
                    <a:pt x="1703" y="2268"/>
                  </a:cubicBezTo>
                  <a:cubicBezTo>
                    <a:pt x="1411" y="2268"/>
                    <a:pt x="1133" y="2042"/>
                    <a:pt x="1133" y="1700"/>
                  </a:cubicBezTo>
                  <a:cubicBezTo>
                    <a:pt x="1133" y="1386"/>
                    <a:pt x="1383" y="1136"/>
                    <a:pt x="1698" y="1136"/>
                  </a:cubicBezTo>
                  <a:close/>
                  <a:moveTo>
                    <a:pt x="1698" y="1"/>
                  </a:moveTo>
                  <a:cubicBezTo>
                    <a:pt x="1479" y="1"/>
                    <a:pt x="1258" y="43"/>
                    <a:pt x="1048" y="130"/>
                  </a:cubicBezTo>
                  <a:cubicBezTo>
                    <a:pt x="414" y="393"/>
                    <a:pt x="1" y="1012"/>
                    <a:pt x="1" y="1700"/>
                  </a:cubicBezTo>
                  <a:cubicBezTo>
                    <a:pt x="1" y="2639"/>
                    <a:pt x="758" y="3397"/>
                    <a:pt x="1698" y="3400"/>
                  </a:cubicBezTo>
                  <a:cubicBezTo>
                    <a:pt x="2386" y="3400"/>
                    <a:pt x="3005" y="2984"/>
                    <a:pt x="3268" y="2350"/>
                  </a:cubicBezTo>
                  <a:cubicBezTo>
                    <a:pt x="3530" y="1715"/>
                    <a:pt x="3385" y="985"/>
                    <a:pt x="2899" y="499"/>
                  </a:cubicBezTo>
                  <a:cubicBezTo>
                    <a:pt x="2574" y="173"/>
                    <a:pt x="2140" y="1"/>
                    <a:pt x="1698"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grpSp>
      <p:grpSp>
        <p:nvGrpSpPr>
          <p:cNvPr id="80" name="Google Shape;5112;p38"/>
          <p:cNvGrpSpPr/>
          <p:nvPr/>
        </p:nvGrpSpPr>
        <p:grpSpPr>
          <a:xfrm>
            <a:off x="2774223" y="2165906"/>
            <a:ext cx="447033" cy="450740"/>
            <a:chOff x="-61782550" y="2664925"/>
            <a:chExt cx="316650" cy="319275"/>
          </a:xfrm>
          <a:solidFill>
            <a:schemeClr val="tx2"/>
          </a:solidFill>
        </p:grpSpPr>
        <p:sp>
          <p:nvSpPr>
            <p:cNvPr id="81" name="Google Shape;5113;p38"/>
            <p:cNvSpPr/>
            <p:nvPr/>
          </p:nvSpPr>
          <p:spPr>
            <a:xfrm>
              <a:off x="-61782550" y="2664925"/>
              <a:ext cx="316650" cy="319275"/>
            </a:xfrm>
            <a:custGeom>
              <a:avLst/>
              <a:gdLst/>
              <a:ahLst/>
              <a:cxnLst/>
              <a:rect l="l" t="t" r="r" b="b"/>
              <a:pathLst>
                <a:path w="12666" h="12771" extrusionOk="0">
                  <a:moveTo>
                    <a:pt x="10208" y="851"/>
                  </a:moveTo>
                  <a:cubicBezTo>
                    <a:pt x="10366" y="1670"/>
                    <a:pt x="10996" y="2300"/>
                    <a:pt x="11815" y="2457"/>
                  </a:cubicBezTo>
                  <a:lnTo>
                    <a:pt x="11815" y="6679"/>
                  </a:lnTo>
                  <a:lnTo>
                    <a:pt x="11783" y="6679"/>
                  </a:lnTo>
                  <a:cubicBezTo>
                    <a:pt x="10964" y="6837"/>
                    <a:pt x="10334" y="7467"/>
                    <a:pt x="10177" y="8286"/>
                  </a:cubicBezTo>
                  <a:lnTo>
                    <a:pt x="9011" y="8286"/>
                  </a:lnTo>
                  <a:cubicBezTo>
                    <a:pt x="9105" y="8002"/>
                    <a:pt x="9168" y="7719"/>
                    <a:pt x="9168" y="7467"/>
                  </a:cubicBezTo>
                  <a:cubicBezTo>
                    <a:pt x="9168" y="6081"/>
                    <a:pt x="8066" y="4978"/>
                    <a:pt x="6711" y="4978"/>
                  </a:cubicBezTo>
                  <a:cubicBezTo>
                    <a:pt x="5325" y="4978"/>
                    <a:pt x="4222" y="6081"/>
                    <a:pt x="4222" y="7467"/>
                  </a:cubicBezTo>
                  <a:cubicBezTo>
                    <a:pt x="4222" y="7719"/>
                    <a:pt x="4254" y="8002"/>
                    <a:pt x="4380" y="8286"/>
                  </a:cubicBezTo>
                  <a:lnTo>
                    <a:pt x="2395" y="8286"/>
                  </a:lnTo>
                  <a:cubicBezTo>
                    <a:pt x="2237" y="7467"/>
                    <a:pt x="1607" y="6837"/>
                    <a:pt x="788" y="6679"/>
                  </a:cubicBezTo>
                  <a:lnTo>
                    <a:pt x="788" y="2457"/>
                  </a:lnTo>
                  <a:cubicBezTo>
                    <a:pt x="1607" y="2300"/>
                    <a:pt x="2237" y="1670"/>
                    <a:pt x="2395" y="851"/>
                  </a:cubicBezTo>
                  <a:close/>
                  <a:moveTo>
                    <a:pt x="6711" y="5797"/>
                  </a:moveTo>
                  <a:cubicBezTo>
                    <a:pt x="7593" y="5797"/>
                    <a:pt x="8349" y="6553"/>
                    <a:pt x="8349" y="7467"/>
                  </a:cubicBezTo>
                  <a:cubicBezTo>
                    <a:pt x="8349" y="8349"/>
                    <a:pt x="7593" y="9105"/>
                    <a:pt x="6711" y="9105"/>
                  </a:cubicBezTo>
                  <a:cubicBezTo>
                    <a:pt x="5797" y="9105"/>
                    <a:pt x="5041" y="8349"/>
                    <a:pt x="5041" y="7467"/>
                  </a:cubicBezTo>
                  <a:cubicBezTo>
                    <a:pt x="5041" y="6553"/>
                    <a:pt x="5797" y="5797"/>
                    <a:pt x="6711" y="5797"/>
                  </a:cubicBezTo>
                  <a:close/>
                  <a:moveTo>
                    <a:pt x="7530" y="9767"/>
                  </a:moveTo>
                  <a:lnTo>
                    <a:pt x="7530" y="11468"/>
                  </a:lnTo>
                  <a:lnTo>
                    <a:pt x="6932" y="11090"/>
                  </a:lnTo>
                  <a:cubicBezTo>
                    <a:pt x="6853" y="11043"/>
                    <a:pt x="6774" y="11019"/>
                    <a:pt x="6695" y="11019"/>
                  </a:cubicBezTo>
                  <a:cubicBezTo>
                    <a:pt x="6616" y="11019"/>
                    <a:pt x="6538" y="11043"/>
                    <a:pt x="6459" y="11090"/>
                  </a:cubicBezTo>
                  <a:lnTo>
                    <a:pt x="5860" y="11468"/>
                  </a:lnTo>
                  <a:lnTo>
                    <a:pt x="5860" y="9767"/>
                  </a:lnTo>
                  <a:cubicBezTo>
                    <a:pt x="6144" y="9861"/>
                    <a:pt x="6427" y="9924"/>
                    <a:pt x="6711" y="9924"/>
                  </a:cubicBezTo>
                  <a:cubicBezTo>
                    <a:pt x="6995" y="9924"/>
                    <a:pt x="7247" y="9893"/>
                    <a:pt x="7530" y="9767"/>
                  </a:cubicBezTo>
                  <a:close/>
                  <a:moveTo>
                    <a:pt x="2048" y="0"/>
                  </a:moveTo>
                  <a:cubicBezTo>
                    <a:pt x="1828" y="0"/>
                    <a:pt x="1670" y="221"/>
                    <a:pt x="1670" y="441"/>
                  </a:cubicBezTo>
                  <a:cubicBezTo>
                    <a:pt x="1670" y="1103"/>
                    <a:pt x="1103" y="1670"/>
                    <a:pt x="410" y="1670"/>
                  </a:cubicBezTo>
                  <a:cubicBezTo>
                    <a:pt x="158" y="1670"/>
                    <a:pt x="0" y="1859"/>
                    <a:pt x="0" y="2111"/>
                  </a:cubicBezTo>
                  <a:lnTo>
                    <a:pt x="0" y="7057"/>
                  </a:lnTo>
                  <a:cubicBezTo>
                    <a:pt x="0" y="7278"/>
                    <a:pt x="189" y="7498"/>
                    <a:pt x="410" y="7498"/>
                  </a:cubicBezTo>
                  <a:cubicBezTo>
                    <a:pt x="1072" y="7498"/>
                    <a:pt x="1670" y="8034"/>
                    <a:pt x="1670" y="8758"/>
                  </a:cubicBezTo>
                  <a:cubicBezTo>
                    <a:pt x="1670" y="8979"/>
                    <a:pt x="1859" y="9136"/>
                    <a:pt x="2048" y="9136"/>
                  </a:cubicBezTo>
                  <a:lnTo>
                    <a:pt x="4884" y="9136"/>
                  </a:lnTo>
                  <a:lnTo>
                    <a:pt x="5073" y="9326"/>
                  </a:lnTo>
                  <a:lnTo>
                    <a:pt x="5073" y="12318"/>
                  </a:lnTo>
                  <a:cubicBezTo>
                    <a:pt x="5073" y="12562"/>
                    <a:pt x="5298" y="12749"/>
                    <a:pt x="5517" y="12749"/>
                  </a:cubicBezTo>
                  <a:cubicBezTo>
                    <a:pt x="5581" y="12749"/>
                    <a:pt x="5645" y="12732"/>
                    <a:pt x="5703" y="12697"/>
                  </a:cubicBezTo>
                  <a:lnTo>
                    <a:pt x="6743" y="12003"/>
                  </a:lnTo>
                  <a:lnTo>
                    <a:pt x="7782" y="12697"/>
                  </a:lnTo>
                  <a:cubicBezTo>
                    <a:pt x="7850" y="12747"/>
                    <a:pt x="7926" y="12771"/>
                    <a:pt x="8002" y="12771"/>
                  </a:cubicBezTo>
                  <a:cubicBezTo>
                    <a:pt x="8210" y="12771"/>
                    <a:pt x="8412" y="12595"/>
                    <a:pt x="8412" y="12318"/>
                  </a:cubicBezTo>
                  <a:lnTo>
                    <a:pt x="8412" y="9262"/>
                  </a:lnTo>
                  <a:lnTo>
                    <a:pt x="8601" y="9073"/>
                  </a:lnTo>
                  <a:lnTo>
                    <a:pt x="10618" y="9073"/>
                  </a:lnTo>
                  <a:cubicBezTo>
                    <a:pt x="10838" y="9073"/>
                    <a:pt x="10996" y="8884"/>
                    <a:pt x="10996" y="8664"/>
                  </a:cubicBezTo>
                  <a:cubicBezTo>
                    <a:pt x="10996" y="8002"/>
                    <a:pt x="11563" y="7404"/>
                    <a:pt x="12224" y="7404"/>
                  </a:cubicBezTo>
                  <a:cubicBezTo>
                    <a:pt x="12445" y="7404"/>
                    <a:pt x="12665" y="7215"/>
                    <a:pt x="12665" y="6994"/>
                  </a:cubicBezTo>
                  <a:lnTo>
                    <a:pt x="12665" y="2016"/>
                  </a:lnTo>
                  <a:cubicBezTo>
                    <a:pt x="12602" y="1827"/>
                    <a:pt x="12445" y="1670"/>
                    <a:pt x="12224" y="1670"/>
                  </a:cubicBezTo>
                  <a:cubicBezTo>
                    <a:pt x="11531" y="1670"/>
                    <a:pt x="10996" y="1103"/>
                    <a:pt x="10996" y="441"/>
                  </a:cubicBezTo>
                  <a:cubicBezTo>
                    <a:pt x="10996" y="221"/>
                    <a:pt x="10807" y="0"/>
                    <a:pt x="10586"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82" name="Google Shape;5114;p38"/>
            <p:cNvSpPr/>
            <p:nvPr/>
          </p:nvSpPr>
          <p:spPr>
            <a:xfrm>
              <a:off x="-61701425" y="2705875"/>
              <a:ext cx="151250" cy="21275"/>
            </a:xfrm>
            <a:custGeom>
              <a:avLst/>
              <a:gdLst/>
              <a:ahLst/>
              <a:cxnLst/>
              <a:rect l="l" t="t" r="r" b="b"/>
              <a:pathLst>
                <a:path w="6050" h="851" extrusionOk="0">
                  <a:moveTo>
                    <a:pt x="410" y="0"/>
                  </a:moveTo>
                  <a:cubicBezTo>
                    <a:pt x="189" y="0"/>
                    <a:pt x="0" y="189"/>
                    <a:pt x="0" y="410"/>
                  </a:cubicBezTo>
                  <a:cubicBezTo>
                    <a:pt x="0" y="662"/>
                    <a:pt x="189" y="851"/>
                    <a:pt x="410" y="851"/>
                  </a:cubicBezTo>
                  <a:lnTo>
                    <a:pt x="5671" y="851"/>
                  </a:lnTo>
                  <a:cubicBezTo>
                    <a:pt x="5892" y="851"/>
                    <a:pt x="6049" y="662"/>
                    <a:pt x="6049" y="410"/>
                  </a:cubicBezTo>
                  <a:cubicBezTo>
                    <a:pt x="6049" y="189"/>
                    <a:pt x="5860" y="0"/>
                    <a:pt x="567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83" name="Google Shape;5115;p38"/>
            <p:cNvSpPr/>
            <p:nvPr/>
          </p:nvSpPr>
          <p:spPr>
            <a:xfrm>
              <a:off x="-61742375" y="2747625"/>
              <a:ext cx="233925" cy="22075"/>
            </a:xfrm>
            <a:custGeom>
              <a:avLst/>
              <a:gdLst/>
              <a:ahLst/>
              <a:cxnLst/>
              <a:rect l="l" t="t" r="r" b="b"/>
              <a:pathLst>
                <a:path w="9357" h="883" extrusionOk="0">
                  <a:moveTo>
                    <a:pt x="410" y="0"/>
                  </a:moveTo>
                  <a:cubicBezTo>
                    <a:pt x="158" y="0"/>
                    <a:pt x="0" y="221"/>
                    <a:pt x="0" y="441"/>
                  </a:cubicBezTo>
                  <a:cubicBezTo>
                    <a:pt x="0" y="693"/>
                    <a:pt x="221" y="882"/>
                    <a:pt x="410" y="882"/>
                  </a:cubicBezTo>
                  <a:lnTo>
                    <a:pt x="8948" y="882"/>
                  </a:lnTo>
                  <a:cubicBezTo>
                    <a:pt x="9200" y="882"/>
                    <a:pt x="9357" y="693"/>
                    <a:pt x="9357" y="441"/>
                  </a:cubicBezTo>
                  <a:cubicBezTo>
                    <a:pt x="9357" y="221"/>
                    <a:pt x="9137" y="0"/>
                    <a:pt x="8948"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grpSp>
        <p:nvGrpSpPr>
          <p:cNvPr id="84" name="Google Shape;4945;p38"/>
          <p:cNvGrpSpPr/>
          <p:nvPr/>
        </p:nvGrpSpPr>
        <p:grpSpPr>
          <a:xfrm>
            <a:off x="2774223" y="3077680"/>
            <a:ext cx="447033" cy="447033"/>
            <a:chOff x="-65131525" y="2281350"/>
            <a:chExt cx="316650" cy="316650"/>
          </a:xfrm>
          <a:solidFill>
            <a:schemeClr val="tx2"/>
          </a:solidFill>
        </p:grpSpPr>
        <p:sp>
          <p:nvSpPr>
            <p:cNvPr id="85" name="Google Shape;4946;p38"/>
            <p:cNvSpPr/>
            <p:nvPr/>
          </p:nvSpPr>
          <p:spPr>
            <a:xfrm>
              <a:off x="-65131525" y="2322300"/>
              <a:ext cx="275675" cy="275700"/>
            </a:xfrm>
            <a:custGeom>
              <a:avLst/>
              <a:gdLst/>
              <a:ahLst/>
              <a:cxnLst/>
              <a:rect l="l" t="t" r="r" b="b"/>
              <a:pathLst>
                <a:path w="11027" h="11028" extrusionOk="0">
                  <a:moveTo>
                    <a:pt x="5073" y="820"/>
                  </a:moveTo>
                  <a:lnTo>
                    <a:pt x="5073" y="5514"/>
                  </a:lnTo>
                  <a:cubicBezTo>
                    <a:pt x="5073" y="5766"/>
                    <a:pt x="5262" y="5923"/>
                    <a:pt x="5482" y="5923"/>
                  </a:cubicBezTo>
                  <a:lnTo>
                    <a:pt x="10145" y="5923"/>
                  </a:lnTo>
                  <a:cubicBezTo>
                    <a:pt x="9956" y="8318"/>
                    <a:pt x="7940" y="10208"/>
                    <a:pt x="5482" y="10208"/>
                  </a:cubicBezTo>
                  <a:cubicBezTo>
                    <a:pt x="2867" y="10208"/>
                    <a:pt x="788" y="8129"/>
                    <a:pt x="788" y="5514"/>
                  </a:cubicBezTo>
                  <a:cubicBezTo>
                    <a:pt x="788" y="3088"/>
                    <a:pt x="2678" y="1072"/>
                    <a:pt x="5073" y="820"/>
                  </a:cubicBezTo>
                  <a:close/>
                  <a:moveTo>
                    <a:pt x="5514" y="0"/>
                  </a:moveTo>
                  <a:cubicBezTo>
                    <a:pt x="2458" y="0"/>
                    <a:pt x="0" y="2489"/>
                    <a:pt x="0" y="5514"/>
                  </a:cubicBezTo>
                  <a:cubicBezTo>
                    <a:pt x="0" y="8538"/>
                    <a:pt x="2458" y="11027"/>
                    <a:pt x="5514" y="11027"/>
                  </a:cubicBezTo>
                  <a:cubicBezTo>
                    <a:pt x="8538" y="11027"/>
                    <a:pt x="11027" y="8538"/>
                    <a:pt x="11027" y="5514"/>
                  </a:cubicBezTo>
                  <a:cubicBezTo>
                    <a:pt x="11027" y="5293"/>
                    <a:pt x="10807" y="5104"/>
                    <a:pt x="10618" y="5104"/>
                  </a:cubicBezTo>
                  <a:lnTo>
                    <a:pt x="5923" y="5104"/>
                  </a:lnTo>
                  <a:lnTo>
                    <a:pt x="5923" y="410"/>
                  </a:lnTo>
                  <a:cubicBezTo>
                    <a:pt x="5892" y="158"/>
                    <a:pt x="5734" y="0"/>
                    <a:pt x="5514"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86" name="Google Shape;4947;p38"/>
            <p:cNvSpPr/>
            <p:nvPr/>
          </p:nvSpPr>
          <p:spPr>
            <a:xfrm>
              <a:off x="-64963775" y="2281350"/>
              <a:ext cx="148900" cy="148875"/>
            </a:xfrm>
            <a:custGeom>
              <a:avLst/>
              <a:gdLst/>
              <a:ahLst/>
              <a:cxnLst/>
              <a:rect l="l" t="t" r="r" b="b"/>
              <a:pathLst>
                <a:path w="5956" h="5955" extrusionOk="0">
                  <a:moveTo>
                    <a:pt x="852" y="819"/>
                  </a:moveTo>
                  <a:cubicBezTo>
                    <a:pt x="3088" y="1008"/>
                    <a:pt x="4884" y="2836"/>
                    <a:pt x="5105" y="5073"/>
                  </a:cubicBezTo>
                  <a:lnTo>
                    <a:pt x="852" y="5073"/>
                  </a:lnTo>
                  <a:lnTo>
                    <a:pt x="852" y="819"/>
                  </a:lnTo>
                  <a:close/>
                  <a:moveTo>
                    <a:pt x="442" y="0"/>
                  </a:moveTo>
                  <a:cubicBezTo>
                    <a:pt x="221" y="0"/>
                    <a:pt x="1" y="189"/>
                    <a:pt x="1" y="441"/>
                  </a:cubicBezTo>
                  <a:lnTo>
                    <a:pt x="1" y="5514"/>
                  </a:lnTo>
                  <a:cubicBezTo>
                    <a:pt x="1" y="5734"/>
                    <a:pt x="221" y="5955"/>
                    <a:pt x="442" y="5955"/>
                  </a:cubicBezTo>
                  <a:lnTo>
                    <a:pt x="5514" y="5955"/>
                  </a:lnTo>
                  <a:cubicBezTo>
                    <a:pt x="5766" y="5955"/>
                    <a:pt x="5955" y="5734"/>
                    <a:pt x="5955" y="5514"/>
                  </a:cubicBezTo>
                  <a:cubicBezTo>
                    <a:pt x="5955" y="2426"/>
                    <a:pt x="3466" y="0"/>
                    <a:pt x="442"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0305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13</a:t>
            </a:fld>
            <a:endParaRPr lang="es-ES" dirty="0"/>
          </a:p>
        </p:txBody>
      </p:sp>
      <p:sp>
        <p:nvSpPr>
          <p:cNvPr id="2" name="CuadroTexto 1"/>
          <p:cNvSpPr txBox="1"/>
          <p:nvPr/>
        </p:nvSpPr>
        <p:spPr>
          <a:xfrm>
            <a:off x="2298972" y="1044188"/>
            <a:ext cx="2002141" cy="923330"/>
          </a:xfrm>
          <a:prstGeom prst="rect">
            <a:avLst/>
          </a:prstGeom>
          <a:noFill/>
        </p:spPr>
        <p:txBody>
          <a:bodyPr wrap="square" rtlCol="0">
            <a:spAutoFit/>
          </a:bodyPr>
          <a:lstStyle/>
          <a:p>
            <a:r>
              <a:rPr lang="es-ES" b="1" dirty="0" smtClean="0">
                <a:solidFill>
                  <a:schemeClr val="tx2">
                    <a:lumMod val="75000"/>
                  </a:schemeClr>
                </a:solidFill>
              </a:rPr>
              <a:t>Sobre la Plataforma Sanitaria</a:t>
            </a:r>
            <a:endParaRPr lang="es-ES" b="1" dirty="0">
              <a:solidFill>
                <a:schemeClr val="tx2">
                  <a:lumMod val="75000"/>
                </a:schemeClr>
              </a:solidFill>
            </a:endParaRPr>
          </a:p>
        </p:txBody>
      </p:sp>
      <p:sp>
        <p:nvSpPr>
          <p:cNvPr id="18" name="CuadroTexto 17"/>
          <p:cNvSpPr txBox="1"/>
          <p:nvPr/>
        </p:nvSpPr>
        <p:spPr>
          <a:xfrm>
            <a:off x="2298971" y="2960000"/>
            <a:ext cx="2363181" cy="923330"/>
          </a:xfrm>
          <a:prstGeom prst="rect">
            <a:avLst/>
          </a:prstGeom>
          <a:noFill/>
        </p:spPr>
        <p:txBody>
          <a:bodyPr wrap="square" rtlCol="0">
            <a:spAutoFit/>
          </a:bodyPr>
          <a:lstStyle/>
          <a:p>
            <a:r>
              <a:rPr lang="es-ES" b="1" dirty="0" smtClean="0">
                <a:solidFill>
                  <a:schemeClr val="tx2">
                    <a:lumMod val="75000"/>
                  </a:schemeClr>
                </a:solidFill>
              </a:rPr>
              <a:t>Sobre la producción Local de Medicamentos</a:t>
            </a:r>
            <a:endParaRPr lang="es-ES" b="1" dirty="0">
              <a:solidFill>
                <a:schemeClr val="tx2">
                  <a:lumMod val="75000"/>
                </a:schemeClr>
              </a:solidFill>
            </a:endParaRPr>
          </a:p>
        </p:txBody>
      </p:sp>
      <p:sp>
        <p:nvSpPr>
          <p:cNvPr id="19" name="CuadroTexto 18"/>
          <p:cNvSpPr txBox="1"/>
          <p:nvPr/>
        </p:nvSpPr>
        <p:spPr>
          <a:xfrm>
            <a:off x="2298971" y="5082873"/>
            <a:ext cx="2182877" cy="923330"/>
          </a:xfrm>
          <a:prstGeom prst="rect">
            <a:avLst/>
          </a:prstGeom>
          <a:noFill/>
        </p:spPr>
        <p:txBody>
          <a:bodyPr wrap="square" rtlCol="0">
            <a:spAutoFit/>
          </a:bodyPr>
          <a:lstStyle/>
          <a:p>
            <a:r>
              <a:rPr lang="es-ES" b="1" dirty="0" smtClean="0">
                <a:solidFill>
                  <a:schemeClr val="tx2">
                    <a:lumMod val="75000"/>
                  </a:schemeClr>
                </a:solidFill>
              </a:rPr>
              <a:t>Sobre la investigación científica en el país</a:t>
            </a:r>
            <a:endParaRPr lang="es-ES" b="1" dirty="0">
              <a:solidFill>
                <a:schemeClr val="tx2">
                  <a:lumMod val="75000"/>
                </a:schemeClr>
              </a:solidFill>
            </a:endParaRPr>
          </a:p>
        </p:txBody>
      </p:sp>
      <p:sp>
        <p:nvSpPr>
          <p:cNvPr id="4" name="Rectángulo 3"/>
          <p:cNvSpPr/>
          <p:nvPr/>
        </p:nvSpPr>
        <p:spPr>
          <a:xfrm>
            <a:off x="4572001" y="2394803"/>
            <a:ext cx="6871952" cy="1969770"/>
          </a:xfrm>
          <a:prstGeom prst="rect">
            <a:avLst/>
          </a:prstGeom>
        </p:spPr>
        <p:txBody>
          <a:bodyPr wrap="square">
            <a:spAutoFit/>
          </a:bodyPr>
          <a:lstStyle/>
          <a:p>
            <a:pPr marL="285750" indent="-285750">
              <a:spcBef>
                <a:spcPts val="600"/>
              </a:spcBef>
              <a:buFont typeface="Arial" panose="020B0604020202020204" pitchFamily="34" charset="0"/>
              <a:buChar char="•"/>
            </a:pPr>
            <a:r>
              <a:rPr lang="es-ES" sz="1600" dirty="0" smtClean="0">
                <a:solidFill>
                  <a:schemeClr val="tx2">
                    <a:lumMod val="75000"/>
                  </a:schemeClr>
                </a:solidFill>
              </a:rPr>
              <a:t>Con la alteración e intervención del esquema de precios, único canal de ingreso de la industria farmacéutica local, ocurre un </a:t>
            </a:r>
            <a:r>
              <a:rPr lang="es-ES" sz="1600" dirty="0">
                <a:solidFill>
                  <a:schemeClr val="tx2">
                    <a:lumMod val="75000"/>
                  </a:schemeClr>
                </a:solidFill>
              </a:rPr>
              <a:t>impacto </a:t>
            </a:r>
            <a:r>
              <a:rPr lang="es-ES" sz="1600" dirty="0" smtClean="0">
                <a:solidFill>
                  <a:schemeClr val="tx2">
                    <a:lumMod val="75000"/>
                  </a:schemeClr>
                </a:solidFill>
              </a:rPr>
              <a:t>negativo sobre los laboratorios nacionales, las inversiones </a:t>
            </a:r>
            <a:r>
              <a:rPr lang="es-ES" sz="1600" dirty="0">
                <a:solidFill>
                  <a:schemeClr val="tx2">
                    <a:lumMod val="75000"/>
                  </a:schemeClr>
                </a:solidFill>
              </a:rPr>
              <a:t>del sector industrial </a:t>
            </a:r>
            <a:r>
              <a:rPr lang="es-ES" sz="1600" dirty="0" smtClean="0">
                <a:solidFill>
                  <a:schemeClr val="tx2">
                    <a:lumMod val="75000"/>
                  </a:schemeClr>
                </a:solidFill>
              </a:rPr>
              <a:t>y </a:t>
            </a:r>
            <a:r>
              <a:rPr lang="es-ES" sz="1600" dirty="0">
                <a:solidFill>
                  <a:schemeClr val="tx2">
                    <a:lumMod val="75000"/>
                  </a:schemeClr>
                </a:solidFill>
              </a:rPr>
              <a:t>la oferta futura de medicamentos</a:t>
            </a:r>
            <a:r>
              <a:rPr lang="es-ES" sz="1600" dirty="0" smtClean="0">
                <a:solidFill>
                  <a:schemeClr val="tx2">
                    <a:lumMod val="75000"/>
                  </a:schemeClr>
                </a:solidFill>
              </a:rPr>
              <a:t>.</a:t>
            </a:r>
          </a:p>
          <a:p>
            <a:pPr marL="285750" indent="-285750">
              <a:spcBef>
                <a:spcPts val="600"/>
              </a:spcBef>
              <a:buFont typeface="Arial" panose="020B0604020202020204" pitchFamily="34" charset="0"/>
              <a:buChar char="•"/>
            </a:pPr>
            <a:r>
              <a:rPr lang="es-ES" sz="1600" dirty="0" smtClean="0">
                <a:solidFill>
                  <a:schemeClr val="tx2">
                    <a:lumMod val="75000"/>
                  </a:schemeClr>
                </a:solidFill>
              </a:rPr>
              <a:t>La industria extranjera se fortalece comparativamente porque no está sujeta a estos condicionamientos.</a:t>
            </a:r>
          </a:p>
          <a:p>
            <a:pPr marL="285750" indent="-285750">
              <a:spcBef>
                <a:spcPts val="600"/>
              </a:spcBef>
              <a:buFont typeface="Arial" panose="020B0604020202020204" pitchFamily="34" charset="0"/>
              <a:buChar char="•"/>
            </a:pPr>
            <a:r>
              <a:rPr lang="es-ES" sz="1600" dirty="0" smtClean="0">
                <a:solidFill>
                  <a:schemeClr val="tx2">
                    <a:lumMod val="75000"/>
                  </a:schemeClr>
                </a:solidFill>
              </a:rPr>
              <a:t>Favorece la extranjerización de la industria local.</a:t>
            </a:r>
            <a:endParaRPr lang="es-ES" sz="1600" dirty="0">
              <a:solidFill>
                <a:schemeClr val="tx2">
                  <a:lumMod val="75000"/>
                </a:schemeClr>
              </a:solidFill>
            </a:endParaRPr>
          </a:p>
        </p:txBody>
      </p:sp>
      <p:sp>
        <p:nvSpPr>
          <p:cNvPr id="8" name="Rectángulo 7"/>
          <p:cNvSpPr/>
          <p:nvPr/>
        </p:nvSpPr>
        <p:spPr>
          <a:xfrm>
            <a:off x="4569853" y="4788133"/>
            <a:ext cx="6871952" cy="1323439"/>
          </a:xfrm>
          <a:prstGeom prst="rect">
            <a:avLst/>
          </a:prstGeom>
        </p:spPr>
        <p:txBody>
          <a:bodyPr wrap="square">
            <a:spAutoFit/>
          </a:bodyPr>
          <a:lstStyle/>
          <a:p>
            <a:pPr marL="285750" indent="-285750">
              <a:spcBef>
                <a:spcPts val="600"/>
              </a:spcBef>
              <a:buFont typeface="Arial" panose="020B0604020202020204" pitchFamily="34" charset="0"/>
              <a:buChar char="•"/>
            </a:pPr>
            <a:r>
              <a:rPr lang="es-ES" sz="1600" dirty="0" smtClean="0">
                <a:solidFill>
                  <a:schemeClr val="tx2">
                    <a:lumMod val="75000"/>
                  </a:schemeClr>
                </a:solidFill>
              </a:rPr>
              <a:t>Las inversiones locales en desarrollo científico son altamente riesgosas y requieren de un horizonte de recupero acorde al final del camino. La perspectiva de precios regulados acorta sensiblemente la tasa de retorno esperada haciendo muchas veces inviable la innovación o empujándola fuera de las fronteras del país.</a:t>
            </a:r>
            <a:endParaRPr lang="es-ES" sz="1600" dirty="0">
              <a:solidFill>
                <a:schemeClr val="tx2">
                  <a:lumMod val="75000"/>
                </a:schemeClr>
              </a:solidFill>
            </a:endParaRPr>
          </a:p>
        </p:txBody>
      </p:sp>
      <p:sp>
        <p:nvSpPr>
          <p:cNvPr id="9" name="Rectángulo 8"/>
          <p:cNvSpPr/>
          <p:nvPr/>
        </p:nvSpPr>
        <p:spPr>
          <a:xfrm>
            <a:off x="4569853" y="885832"/>
            <a:ext cx="6871952" cy="1077218"/>
          </a:xfrm>
          <a:prstGeom prst="rect">
            <a:avLst/>
          </a:prstGeom>
        </p:spPr>
        <p:txBody>
          <a:bodyPr wrap="square">
            <a:spAutoFit/>
          </a:bodyPr>
          <a:lstStyle/>
          <a:p>
            <a:pPr marL="285750" indent="-285750">
              <a:spcBef>
                <a:spcPts val="600"/>
              </a:spcBef>
              <a:buFont typeface="Arial" panose="020B0604020202020204" pitchFamily="34" charset="0"/>
              <a:buChar char="•"/>
            </a:pPr>
            <a:r>
              <a:rPr lang="es-ES" sz="1600" dirty="0" smtClean="0">
                <a:solidFill>
                  <a:schemeClr val="tx2">
                    <a:lumMod val="75000"/>
                  </a:schemeClr>
                </a:solidFill>
              </a:rPr>
              <a:t>Las regulaciones de precios </a:t>
            </a:r>
            <a:r>
              <a:rPr lang="es-ES" sz="1600" dirty="0">
                <a:solidFill>
                  <a:schemeClr val="tx2">
                    <a:lumMod val="75000"/>
                  </a:schemeClr>
                </a:solidFill>
              </a:rPr>
              <a:t>a</a:t>
            </a:r>
            <a:r>
              <a:rPr lang="es-ES" sz="1600" dirty="0" smtClean="0">
                <a:solidFill>
                  <a:schemeClr val="tx2">
                    <a:lumMod val="75000"/>
                  </a:schemeClr>
                </a:solidFill>
              </a:rPr>
              <a:t>cortan la oferta local de medicamentos, reduciendo la disponibilidad de marcas alternativas y retrasando el ingreso al país de las nuevas terapias, todo lo cual va en detrimento de la salud de la población.</a:t>
            </a:r>
          </a:p>
        </p:txBody>
      </p:sp>
      <p:sp>
        <p:nvSpPr>
          <p:cNvPr id="10" name="CuadroTexto 9"/>
          <p:cNvSpPr txBox="1"/>
          <p:nvPr/>
        </p:nvSpPr>
        <p:spPr>
          <a:xfrm>
            <a:off x="435733" y="216793"/>
            <a:ext cx="10279490"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CONSECUENCIAS DIRECTAS </a:t>
            </a:r>
            <a:r>
              <a:rPr lang="es-ES" dirty="0" smtClean="0"/>
              <a:t>SOBRE EL SISTEMA DE SALUD</a:t>
            </a:r>
            <a:endParaRPr lang="es-ES" dirty="0"/>
          </a:p>
        </p:txBody>
      </p:sp>
      <p:pic>
        <p:nvPicPr>
          <p:cNvPr id="3" name="Imagen 2"/>
          <p:cNvPicPr>
            <a:picLocks noChangeAspect="1"/>
          </p:cNvPicPr>
          <p:nvPr/>
        </p:nvPicPr>
        <p:blipFill>
          <a:blip r:embed="rId2"/>
          <a:stretch>
            <a:fillRect/>
          </a:stretch>
        </p:blipFill>
        <p:spPr>
          <a:xfrm>
            <a:off x="588466" y="906216"/>
            <a:ext cx="1364493" cy="1364493"/>
          </a:xfrm>
          <a:prstGeom prst="rect">
            <a:avLst/>
          </a:prstGeom>
        </p:spPr>
      </p:pic>
      <p:pic>
        <p:nvPicPr>
          <p:cNvPr id="6" name="Imagen 5"/>
          <p:cNvPicPr>
            <a:picLocks noChangeAspect="1"/>
          </p:cNvPicPr>
          <p:nvPr/>
        </p:nvPicPr>
        <p:blipFill>
          <a:blip r:embed="rId3"/>
          <a:stretch>
            <a:fillRect/>
          </a:stretch>
        </p:blipFill>
        <p:spPr>
          <a:xfrm>
            <a:off x="565433" y="4749496"/>
            <a:ext cx="1387526" cy="1387526"/>
          </a:xfrm>
          <a:prstGeom prst="rect">
            <a:avLst/>
          </a:prstGeom>
        </p:spPr>
      </p:pic>
      <p:pic>
        <p:nvPicPr>
          <p:cNvPr id="7" name="Imagen 6"/>
          <p:cNvPicPr>
            <a:picLocks noChangeAspect="1"/>
          </p:cNvPicPr>
          <p:nvPr/>
        </p:nvPicPr>
        <p:blipFill>
          <a:blip r:embed="rId4"/>
          <a:stretch>
            <a:fillRect/>
          </a:stretch>
        </p:blipFill>
        <p:spPr>
          <a:xfrm>
            <a:off x="588466" y="2789260"/>
            <a:ext cx="1434404" cy="1441685"/>
          </a:xfrm>
          <a:prstGeom prst="rect">
            <a:avLst/>
          </a:prstGeom>
        </p:spPr>
      </p:pic>
    </p:spTree>
    <p:extLst>
      <p:ext uri="{BB962C8B-B14F-4D97-AF65-F5344CB8AC3E}">
        <p14:creationId xmlns:p14="http://schemas.microsoft.com/office/powerpoint/2010/main" val="4086873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92443" y="1455308"/>
            <a:ext cx="9285663" cy="4093428"/>
          </a:xfrm>
          <a:prstGeom prst="rect">
            <a:avLst/>
          </a:prstGeom>
          <a:noFill/>
        </p:spPr>
        <p:txBody>
          <a:bodyPr wrap="square" rtlCol="0">
            <a:spAutoFit/>
          </a:bodyPr>
          <a:lstStyle>
            <a:defPPr>
              <a:defRPr lang="es-ES"/>
            </a:defPPr>
            <a:lvl1pPr algn="ctr">
              <a:defRPr sz="2000" b="1">
                <a:solidFill>
                  <a:schemeClr val="tx1">
                    <a:lumMod val="50000"/>
                    <a:lumOff val="50000"/>
                  </a:schemeClr>
                </a:solidFill>
                <a:latin typeface="Bookman Old Style" panose="02050604050505020204" pitchFamily="18" charset="0"/>
              </a:defRPr>
            </a:lvl1pPr>
          </a:lstStyle>
          <a:p>
            <a:pPr algn="l"/>
            <a:r>
              <a:rPr lang="es-ES" dirty="0">
                <a:solidFill>
                  <a:schemeClr val="tx2">
                    <a:lumMod val="75000"/>
                  </a:schemeClr>
                </a:solidFill>
                <a:latin typeface="+mn-lt"/>
              </a:rPr>
              <a:t>La regulación de los precios de los medicamentos debe estar </a:t>
            </a:r>
            <a:r>
              <a:rPr lang="es-ES" dirty="0" smtClean="0">
                <a:solidFill>
                  <a:schemeClr val="accent2"/>
                </a:solidFill>
                <a:latin typeface="+mn-lt"/>
              </a:rPr>
              <a:t>alineada y armonizada con </a:t>
            </a:r>
            <a:r>
              <a:rPr lang="es-ES" dirty="0">
                <a:solidFill>
                  <a:schemeClr val="accent2"/>
                </a:solidFill>
                <a:latin typeface="+mn-lt"/>
              </a:rPr>
              <a:t>las políticas </a:t>
            </a:r>
            <a:r>
              <a:rPr lang="es-ES" dirty="0" smtClean="0">
                <a:solidFill>
                  <a:schemeClr val="accent2"/>
                </a:solidFill>
                <a:latin typeface="+mn-lt"/>
              </a:rPr>
              <a:t>industriales, </a:t>
            </a:r>
            <a:r>
              <a:rPr lang="es-ES" dirty="0">
                <a:solidFill>
                  <a:schemeClr val="accent2"/>
                </a:solidFill>
                <a:latin typeface="+mn-lt"/>
              </a:rPr>
              <a:t>sanitarias </a:t>
            </a:r>
            <a:r>
              <a:rPr lang="es-ES" dirty="0" smtClean="0">
                <a:solidFill>
                  <a:schemeClr val="accent2"/>
                </a:solidFill>
                <a:latin typeface="+mn-lt"/>
              </a:rPr>
              <a:t>y sociales</a:t>
            </a:r>
            <a:r>
              <a:rPr lang="es-ES" dirty="0" smtClean="0">
                <a:solidFill>
                  <a:schemeClr val="tx2">
                    <a:lumMod val="75000"/>
                  </a:schemeClr>
                </a:solidFill>
                <a:latin typeface="+mn-lt"/>
              </a:rPr>
              <a:t> de cada </a:t>
            </a:r>
            <a:r>
              <a:rPr lang="es-ES" dirty="0">
                <a:solidFill>
                  <a:schemeClr val="tx2">
                    <a:lumMod val="75000"/>
                  </a:schemeClr>
                </a:solidFill>
                <a:latin typeface="+mn-lt"/>
              </a:rPr>
              <a:t>país</a:t>
            </a:r>
            <a:r>
              <a:rPr lang="es-ES" dirty="0" smtClean="0">
                <a:solidFill>
                  <a:schemeClr val="tx2">
                    <a:lumMod val="75000"/>
                  </a:schemeClr>
                </a:solidFill>
                <a:latin typeface="+mn-lt"/>
              </a:rPr>
              <a:t>.</a:t>
            </a:r>
          </a:p>
          <a:p>
            <a:pPr algn="l"/>
            <a:endParaRPr lang="es-ES" dirty="0" smtClean="0">
              <a:solidFill>
                <a:schemeClr val="tx2">
                  <a:lumMod val="75000"/>
                </a:schemeClr>
              </a:solidFill>
              <a:latin typeface="+mn-lt"/>
            </a:endParaRPr>
          </a:p>
          <a:p>
            <a:pPr algn="l"/>
            <a:endParaRPr lang="es-ES" dirty="0">
              <a:solidFill>
                <a:schemeClr val="tx2">
                  <a:lumMod val="75000"/>
                </a:schemeClr>
              </a:solidFill>
              <a:latin typeface="+mn-lt"/>
            </a:endParaRPr>
          </a:p>
          <a:p>
            <a:pPr algn="l"/>
            <a:r>
              <a:rPr lang="es-ES" dirty="0">
                <a:solidFill>
                  <a:schemeClr val="tx2">
                    <a:lumMod val="75000"/>
                  </a:schemeClr>
                </a:solidFill>
                <a:latin typeface="+mn-lt"/>
              </a:rPr>
              <a:t>Debe considerar las implicancias de </a:t>
            </a:r>
            <a:r>
              <a:rPr lang="es-ES" dirty="0" smtClean="0">
                <a:solidFill>
                  <a:schemeClr val="accent2"/>
                </a:solidFill>
                <a:latin typeface="+mn-lt"/>
              </a:rPr>
              <a:t>lo que representa contar </a:t>
            </a:r>
            <a:r>
              <a:rPr lang="es-ES" dirty="0">
                <a:solidFill>
                  <a:schemeClr val="accent2"/>
                </a:solidFill>
                <a:latin typeface="+mn-lt"/>
              </a:rPr>
              <a:t>en </a:t>
            </a:r>
            <a:r>
              <a:rPr lang="es-ES" dirty="0" smtClean="0">
                <a:solidFill>
                  <a:schemeClr val="accent2"/>
                </a:solidFill>
                <a:latin typeface="+mn-lt"/>
              </a:rPr>
              <a:t>cada </a:t>
            </a:r>
            <a:r>
              <a:rPr lang="es-ES" dirty="0">
                <a:solidFill>
                  <a:schemeClr val="accent2"/>
                </a:solidFill>
                <a:latin typeface="+mn-lt"/>
              </a:rPr>
              <a:t>país con industria farmacéutica nacional</a:t>
            </a:r>
            <a:r>
              <a:rPr lang="es-ES" dirty="0">
                <a:solidFill>
                  <a:schemeClr val="tx2">
                    <a:lumMod val="75000"/>
                  </a:schemeClr>
                </a:solidFill>
                <a:latin typeface="+mn-lt"/>
              </a:rPr>
              <a:t> que </a:t>
            </a:r>
            <a:r>
              <a:rPr lang="es-ES" dirty="0" smtClean="0">
                <a:solidFill>
                  <a:schemeClr val="tx2">
                    <a:lumMod val="75000"/>
                  </a:schemeClr>
                </a:solidFill>
                <a:latin typeface="+mn-lt"/>
              </a:rPr>
              <a:t>asegure </a:t>
            </a:r>
            <a:r>
              <a:rPr lang="es-ES" dirty="0">
                <a:solidFill>
                  <a:schemeClr val="tx2">
                    <a:lumMod val="75000"/>
                  </a:schemeClr>
                </a:solidFill>
                <a:latin typeface="+mn-lt"/>
              </a:rPr>
              <a:t>el abastecimiento y la no </a:t>
            </a:r>
            <a:r>
              <a:rPr lang="es-ES" dirty="0" smtClean="0">
                <a:solidFill>
                  <a:schemeClr val="tx2">
                    <a:lumMod val="75000"/>
                  </a:schemeClr>
                </a:solidFill>
                <a:latin typeface="+mn-lt"/>
              </a:rPr>
              <a:t>dependencia total </a:t>
            </a:r>
            <a:r>
              <a:rPr lang="es-ES" dirty="0">
                <a:solidFill>
                  <a:schemeClr val="tx2">
                    <a:lumMod val="75000"/>
                  </a:schemeClr>
                </a:solidFill>
                <a:latin typeface="+mn-lt"/>
              </a:rPr>
              <a:t>de suministros externos</a:t>
            </a:r>
            <a:r>
              <a:rPr lang="es-ES" dirty="0" smtClean="0">
                <a:solidFill>
                  <a:schemeClr val="tx2">
                    <a:lumMod val="75000"/>
                  </a:schemeClr>
                </a:solidFill>
                <a:latin typeface="+mn-lt"/>
              </a:rPr>
              <a:t>.</a:t>
            </a:r>
          </a:p>
          <a:p>
            <a:pPr algn="l"/>
            <a:endParaRPr lang="es-ES" dirty="0" smtClean="0">
              <a:solidFill>
                <a:schemeClr val="tx2">
                  <a:lumMod val="75000"/>
                </a:schemeClr>
              </a:solidFill>
              <a:latin typeface="+mn-lt"/>
            </a:endParaRPr>
          </a:p>
          <a:p>
            <a:pPr algn="l"/>
            <a:endParaRPr lang="es-ES" dirty="0">
              <a:solidFill>
                <a:schemeClr val="tx2">
                  <a:lumMod val="75000"/>
                </a:schemeClr>
              </a:solidFill>
              <a:latin typeface="+mn-lt"/>
            </a:endParaRPr>
          </a:p>
          <a:p>
            <a:pPr algn="l"/>
            <a:r>
              <a:rPr lang="es-ES" dirty="0" smtClean="0">
                <a:solidFill>
                  <a:schemeClr val="tx2">
                    <a:lumMod val="75000"/>
                  </a:schemeClr>
                </a:solidFill>
                <a:latin typeface="+mn-lt"/>
              </a:rPr>
              <a:t>Debe </a:t>
            </a:r>
            <a:r>
              <a:rPr lang="es-ES" dirty="0" smtClean="0">
                <a:solidFill>
                  <a:schemeClr val="accent2"/>
                </a:solidFill>
                <a:latin typeface="+mn-lt"/>
              </a:rPr>
              <a:t>identificar</a:t>
            </a:r>
            <a:r>
              <a:rPr lang="es-ES" dirty="0" smtClean="0">
                <a:solidFill>
                  <a:schemeClr val="tx2">
                    <a:lumMod val="75000"/>
                  </a:schemeClr>
                </a:solidFill>
                <a:latin typeface="+mn-lt"/>
              </a:rPr>
              <a:t> con claridad los </a:t>
            </a:r>
            <a:r>
              <a:rPr lang="es-ES" dirty="0" smtClean="0">
                <a:solidFill>
                  <a:schemeClr val="accent2"/>
                </a:solidFill>
                <a:latin typeface="+mn-lt"/>
              </a:rPr>
              <a:t>segmentos específicos que dificultan el acceso a los medicamentos </a:t>
            </a:r>
            <a:r>
              <a:rPr lang="es-ES" dirty="0" smtClean="0">
                <a:solidFill>
                  <a:schemeClr val="tx2">
                    <a:lumMod val="75000"/>
                  </a:schemeClr>
                </a:solidFill>
                <a:latin typeface="+mn-lt"/>
              </a:rPr>
              <a:t>por parte de la población y diseñar un política enfocada a los mismos, evitando impactar negativamente sobre la totalidad de la industria, generando importantes costos a futuro. </a:t>
            </a:r>
            <a:endParaRPr lang="es-ES" dirty="0">
              <a:solidFill>
                <a:schemeClr val="tx2">
                  <a:lumMod val="75000"/>
                </a:schemeClr>
              </a:solidFill>
              <a:latin typeface="+mn-lt"/>
            </a:endParaRPr>
          </a:p>
        </p:txBody>
      </p:sp>
      <p:sp>
        <p:nvSpPr>
          <p:cNvPr id="3" name="CuadroTexto 2"/>
          <p:cNvSpPr txBox="1"/>
          <p:nvPr/>
        </p:nvSpPr>
        <p:spPr>
          <a:xfrm>
            <a:off x="263484" y="206062"/>
            <a:ext cx="11108561" cy="400110"/>
          </a:xfrm>
          <a:prstGeom prst="rect">
            <a:avLst/>
          </a:prstGeom>
          <a:noFill/>
        </p:spPr>
        <p:txBody>
          <a:bodyPr wrap="square" rtlCol="0">
            <a:spAutoFit/>
          </a:bodyPr>
          <a:lstStyle>
            <a:defPPr>
              <a:defRPr lang="es-ES"/>
            </a:defPPr>
            <a:lvl1pPr algn="ctr">
              <a:defRPr sz="3200" b="1">
                <a:solidFill>
                  <a:schemeClr val="tx1">
                    <a:lumMod val="50000"/>
                    <a:lumOff val="50000"/>
                  </a:schemeClr>
                </a:solidFill>
                <a:latin typeface="Bookman Old Style" panose="02050604050505020204" pitchFamily="18" charset="0"/>
              </a:defRPr>
            </a:lvl1pPr>
          </a:lstStyle>
          <a:p>
            <a:pPr algn="l"/>
            <a:r>
              <a:rPr lang="es-ES" sz="2000" dirty="0">
                <a:solidFill>
                  <a:schemeClr val="tx2">
                    <a:lumMod val="75000"/>
                  </a:schemeClr>
                </a:solidFill>
                <a:latin typeface="+mn-lt"/>
              </a:rPr>
              <a:t>CONCEPTOS </a:t>
            </a:r>
            <a:r>
              <a:rPr lang="es-ES" sz="2000" dirty="0" smtClean="0">
                <a:solidFill>
                  <a:schemeClr val="tx2">
                    <a:lumMod val="75000"/>
                  </a:schemeClr>
                </a:solidFill>
                <a:latin typeface="+mn-lt"/>
              </a:rPr>
              <a:t>A TENER EN CUENTA POR UNA POLÍTICA REGULATORIA</a:t>
            </a:r>
            <a:endParaRPr lang="es-ES" sz="2000" dirty="0">
              <a:solidFill>
                <a:schemeClr val="tx2">
                  <a:lumMod val="75000"/>
                </a:schemeClr>
              </a:solidFill>
              <a:latin typeface="+mn-lt"/>
            </a:endParaRPr>
          </a:p>
        </p:txBody>
      </p:sp>
      <p:sp>
        <p:nvSpPr>
          <p:cNvPr id="6" name="Marcador de número de diapositiva 5"/>
          <p:cNvSpPr>
            <a:spLocks noGrp="1"/>
          </p:cNvSpPr>
          <p:nvPr>
            <p:ph type="sldNum" sz="quarter" idx="12"/>
          </p:nvPr>
        </p:nvSpPr>
        <p:spPr/>
        <p:txBody>
          <a:bodyPr/>
          <a:lstStyle/>
          <a:p>
            <a:fld id="{2EAFD256-FAE6-4D3D-B4DC-67D534A036F5}" type="slidenum">
              <a:rPr lang="es-ES" smtClean="0"/>
              <a:t>14</a:t>
            </a:fld>
            <a:endParaRPr lang="es-ES"/>
          </a:p>
        </p:txBody>
      </p:sp>
      <p:pic>
        <p:nvPicPr>
          <p:cNvPr id="5" name="Imagen 4"/>
          <p:cNvPicPr>
            <a:picLocks noChangeAspect="1"/>
          </p:cNvPicPr>
          <p:nvPr/>
        </p:nvPicPr>
        <p:blipFill>
          <a:blip r:embed="rId2">
            <a:biLevel thresh="50000"/>
          </a:blip>
          <a:stretch>
            <a:fillRect/>
          </a:stretch>
        </p:blipFill>
        <p:spPr>
          <a:xfrm>
            <a:off x="890328" y="4309848"/>
            <a:ext cx="1039004" cy="1055463"/>
          </a:xfrm>
          <a:prstGeom prst="rect">
            <a:avLst/>
          </a:prstGeom>
        </p:spPr>
      </p:pic>
      <p:pic>
        <p:nvPicPr>
          <p:cNvPr id="7" name="Imagen 6"/>
          <p:cNvPicPr>
            <a:picLocks noChangeAspect="1"/>
          </p:cNvPicPr>
          <p:nvPr/>
        </p:nvPicPr>
        <p:blipFill>
          <a:blip r:embed="rId3">
            <a:biLevel thresh="25000"/>
          </a:blip>
          <a:stretch>
            <a:fillRect/>
          </a:stretch>
        </p:blipFill>
        <p:spPr>
          <a:xfrm>
            <a:off x="890328" y="1223492"/>
            <a:ext cx="941866" cy="977275"/>
          </a:xfrm>
          <a:prstGeom prst="rect">
            <a:avLst/>
          </a:prstGeom>
        </p:spPr>
      </p:pic>
      <p:pic>
        <p:nvPicPr>
          <p:cNvPr id="8" name="Imagen 7"/>
          <p:cNvPicPr>
            <a:picLocks noChangeAspect="1"/>
          </p:cNvPicPr>
          <p:nvPr/>
        </p:nvPicPr>
        <p:blipFill>
          <a:blip r:embed="rId4"/>
          <a:stretch>
            <a:fillRect/>
          </a:stretch>
        </p:blipFill>
        <p:spPr>
          <a:xfrm>
            <a:off x="833993" y="2694070"/>
            <a:ext cx="1054535" cy="1020360"/>
          </a:xfrm>
          <a:prstGeom prst="rect">
            <a:avLst/>
          </a:prstGeom>
        </p:spPr>
      </p:pic>
      <p:sp>
        <p:nvSpPr>
          <p:cNvPr id="9" name="Rectángulo redondeado 8"/>
          <p:cNvSpPr/>
          <p:nvPr/>
        </p:nvSpPr>
        <p:spPr>
          <a:xfrm>
            <a:off x="399244" y="1043189"/>
            <a:ext cx="11423560" cy="4855335"/>
          </a:xfrm>
          <a:prstGeom prst="roundRect">
            <a:avLst/>
          </a:prstGeom>
          <a:noFill/>
          <a:ln w="38100">
            <a:solidFill>
              <a:srgbClr val="00A8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0429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40157" y="803413"/>
            <a:ext cx="10071279" cy="5786199"/>
          </a:xfrm>
          <a:prstGeom prst="rect">
            <a:avLst/>
          </a:prstGeom>
          <a:noFill/>
        </p:spPr>
        <p:txBody>
          <a:bodyPr wrap="square" rtlCol="0">
            <a:spAutoFit/>
          </a:bodyPr>
          <a:lstStyle>
            <a:defPPr>
              <a:defRPr lang="es-ES"/>
            </a:defPPr>
            <a:lvl1pPr marL="342900" indent="-342900">
              <a:buFont typeface="Wingdings" panose="05000000000000000000" pitchFamily="2" charset="2"/>
              <a:buChar char="§"/>
              <a:defRPr sz="2000" b="1">
                <a:solidFill>
                  <a:schemeClr val="tx1">
                    <a:lumMod val="50000"/>
                    <a:lumOff val="50000"/>
                  </a:schemeClr>
                </a:solidFill>
                <a:latin typeface="Bookman Old Style" panose="02050604050505020204" pitchFamily="18" charset="0"/>
              </a:defRPr>
            </a:lvl1pPr>
          </a:lstStyle>
          <a:p>
            <a:r>
              <a:rPr lang="es-ES" dirty="0">
                <a:solidFill>
                  <a:schemeClr val="tx2">
                    <a:lumMod val="75000"/>
                  </a:schemeClr>
                </a:solidFill>
                <a:latin typeface="+mn-lt"/>
              </a:rPr>
              <a:t>Consideramos que el modelo óptimo de regulación de precios </a:t>
            </a:r>
            <a:r>
              <a:rPr lang="es-ES" dirty="0" smtClean="0">
                <a:solidFill>
                  <a:schemeClr val="tx2">
                    <a:lumMod val="75000"/>
                  </a:schemeClr>
                </a:solidFill>
                <a:latin typeface="+mn-lt"/>
              </a:rPr>
              <a:t>de los medicamentos es aquel que </a:t>
            </a:r>
            <a:r>
              <a:rPr lang="es-ES" dirty="0" smtClean="0">
                <a:solidFill>
                  <a:srgbClr val="009999"/>
                </a:solidFill>
                <a:latin typeface="+mn-lt"/>
              </a:rPr>
              <a:t>promueva </a:t>
            </a:r>
            <a:r>
              <a:rPr lang="es-ES" dirty="0">
                <a:solidFill>
                  <a:srgbClr val="009999"/>
                </a:solidFill>
                <a:latin typeface="+mn-lt"/>
              </a:rPr>
              <a:t>la competencia en el </a:t>
            </a:r>
            <a:r>
              <a:rPr lang="es-ES" dirty="0" smtClean="0">
                <a:solidFill>
                  <a:srgbClr val="009999"/>
                </a:solidFill>
                <a:latin typeface="+mn-lt"/>
              </a:rPr>
              <a:t>mercado</a:t>
            </a:r>
            <a:r>
              <a:rPr lang="es-ES" dirty="0" smtClean="0">
                <a:solidFill>
                  <a:schemeClr val="tx2">
                    <a:lumMod val="75000"/>
                  </a:schemeClr>
                </a:solidFill>
                <a:latin typeface="+mn-lt"/>
              </a:rPr>
              <a:t>, asegurando </a:t>
            </a:r>
            <a:r>
              <a:rPr lang="es-ES" dirty="0" smtClean="0">
                <a:solidFill>
                  <a:srgbClr val="009999"/>
                </a:solidFill>
                <a:latin typeface="+mn-lt"/>
              </a:rPr>
              <a:t>mayor accesibilidad de los pacientes</a:t>
            </a:r>
            <a:r>
              <a:rPr lang="es-ES" dirty="0" smtClean="0">
                <a:solidFill>
                  <a:schemeClr val="tx2">
                    <a:lumMod val="75000"/>
                  </a:schemeClr>
                </a:solidFill>
                <a:latin typeface="+mn-lt"/>
              </a:rPr>
              <a:t> y el desarrollo estructural de una </a:t>
            </a:r>
            <a:r>
              <a:rPr lang="es-ES" dirty="0" smtClean="0">
                <a:solidFill>
                  <a:srgbClr val="009999"/>
                </a:solidFill>
                <a:latin typeface="+mn-lt"/>
              </a:rPr>
              <a:t>plataforma industrial y sanitaria propia</a:t>
            </a:r>
            <a:r>
              <a:rPr lang="es-ES" dirty="0" smtClean="0">
                <a:solidFill>
                  <a:schemeClr val="tx2">
                    <a:lumMod val="75000"/>
                  </a:schemeClr>
                </a:solidFill>
                <a:latin typeface="+mn-lt"/>
              </a:rPr>
              <a:t>.</a:t>
            </a:r>
            <a:endParaRPr lang="es-ES" dirty="0">
              <a:solidFill>
                <a:schemeClr val="tx2">
                  <a:lumMod val="75000"/>
                </a:schemeClr>
              </a:solidFill>
              <a:latin typeface="+mn-lt"/>
            </a:endParaRPr>
          </a:p>
          <a:p>
            <a:endParaRPr lang="es-419" dirty="0" smtClean="0">
              <a:solidFill>
                <a:schemeClr val="tx2">
                  <a:lumMod val="75000"/>
                </a:schemeClr>
              </a:solidFill>
              <a:latin typeface="+mn-lt"/>
            </a:endParaRPr>
          </a:p>
          <a:p>
            <a:r>
              <a:rPr lang="es-ES" dirty="0">
                <a:solidFill>
                  <a:schemeClr val="tx2">
                    <a:lumMod val="75000"/>
                  </a:schemeClr>
                </a:solidFill>
                <a:latin typeface="+mn-lt"/>
              </a:rPr>
              <a:t>Se</a:t>
            </a:r>
            <a:r>
              <a:rPr lang="es-419" dirty="0">
                <a:solidFill>
                  <a:schemeClr val="tx2">
                    <a:lumMod val="75000"/>
                  </a:schemeClr>
                </a:solidFill>
                <a:latin typeface="+mn-lt"/>
              </a:rPr>
              <a:t> trata de un </a:t>
            </a:r>
            <a:r>
              <a:rPr lang="es-419" dirty="0">
                <a:solidFill>
                  <a:srgbClr val="009999"/>
                </a:solidFill>
                <a:latin typeface="+mn-lt"/>
              </a:rPr>
              <a:t>modelo validado por la evidencia internacional</a:t>
            </a:r>
            <a:r>
              <a:rPr lang="es-419" dirty="0" smtClean="0">
                <a:solidFill>
                  <a:schemeClr val="tx2">
                    <a:lumMod val="75000"/>
                  </a:schemeClr>
                </a:solidFill>
                <a:latin typeface="+mn-lt"/>
              </a:rPr>
              <a:t>, que se complementa con medidas como la </a:t>
            </a:r>
            <a:r>
              <a:rPr lang="es-419" dirty="0">
                <a:solidFill>
                  <a:srgbClr val="009999"/>
                </a:solidFill>
                <a:latin typeface="+mn-lt"/>
              </a:rPr>
              <a:t>reducción de la tributación excesiva</a:t>
            </a:r>
            <a:r>
              <a:rPr lang="es-419" dirty="0" smtClean="0">
                <a:solidFill>
                  <a:schemeClr val="tx2">
                    <a:lumMod val="75000"/>
                  </a:schemeClr>
                </a:solidFill>
                <a:latin typeface="+mn-lt"/>
              </a:rPr>
              <a:t>.</a:t>
            </a:r>
            <a:endParaRPr lang="es-ES" dirty="0">
              <a:solidFill>
                <a:schemeClr val="tx2">
                  <a:lumMod val="75000"/>
                </a:schemeClr>
              </a:solidFill>
              <a:latin typeface="+mn-lt"/>
            </a:endParaRPr>
          </a:p>
          <a:p>
            <a:endParaRPr lang="es-ES" dirty="0">
              <a:solidFill>
                <a:schemeClr val="tx2">
                  <a:lumMod val="75000"/>
                </a:schemeClr>
              </a:solidFill>
              <a:latin typeface="+mn-lt"/>
            </a:endParaRPr>
          </a:p>
          <a:p>
            <a:r>
              <a:rPr lang="es-ES" dirty="0">
                <a:solidFill>
                  <a:schemeClr val="tx2">
                    <a:lumMod val="75000"/>
                  </a:schemeClr>
                </a:solidFill>
                <a:latin typeface="+mn-lt"/>
              </a:rPr>
              <a:t>Esta opción posibilita alcanzar un </a:t>
            </a:r>
            <a:r>
              <a:rPr lang="es-ES" dirty="0">
                <a:solidFill>
                  <a:srgbClr val="009999"/>
                </a:solidFill>
                <a:latin typeface="+mn-lt"/>
              </a:rPr>
              <a:t>equilibrio entre la máxima oferta posible de medicamentos y las decisiones libres de los laboratorios </a:t>
            </a:r>
            <a:r>
              <a:rPr lang="es-ES" dirty="0" smtClean="0">
                <a:solidFill>
                  <a:schemeClr val="tx2">
                    <a:lumMod val="75000"/>
                  </a:schemeClr>
                </a:solidFill>
                <a:latin typeface="+mn-lt"/>
              </a:rPr>
              <a:t>nacionales para maximizar la </a:t>
            </a:r>
            <a:r>
              <a:rPr lang="es-ES" dirty="0" smtClean="0">
                <a:solidFill>
                  <a:srgbClr val="009999"/>
                </a:solidFill>
                <a:latin typeface="+mn-lt"/>
              </a:rPr>
              <a:t>accesibilidad a través de </a:t>
            </a:r>
            <a:r>
              <a:rPr lang="es-ES" dirty="0">
                <a:solidFill>
                  <a:srgbClr val="009999"/>
                </a:solidFill>
                <a:latin typeface="+mn-lt"/>
              </a:rPr>
              <a:t>la </a:t>
            </a:r>
            <a:r>
              <a:rPr lang="es-ES" dirty="0" smtClean="0">
                <a:solidFill>
                  <a:srgbClr val="009999"/>
                </a:solidFill>
                <a:latin typeface="+mn-lt"/>
              </a:rPr>
              <a:t>competencia</a:t>
            </a:r>
            <a:r>
              <a:rPr lang="es-ES" dirty="0" smtClean="0">
                <a:solidFill>
                  <a:schemeClr val="tx2">
                    <a:lumMod val="75000"/>
                  </a:schemeClr>
                </a:solidFill>
                <a:latin typeface="+mn-lt"/>
              </a:rPr>
              <a:t>.</a:t>
            </a:r>
            <a:endParaRPr lang="es-419" dirty="0">
              <a:solidFill>
                <a:schemeClr val="tx2">
                  <a:lumMod val="75000"/>
                </a:schemeClr>
              </a:solidFill>
              <a:latin typeface="+mn-lt"/>
            </a:endParaRPr>
          </a:p>
          <a:p>
            <a:endParaRPr lang="es-ES" dirty="0">
              <a:solidFill>
                <a:schemeClr val="tx2">
                  <a:lumMod val="75000"/>
                </a:schemeClr>
              </a:solidFill>
              <a:latin typeface="+mn-lt"/>
            </a:endParaRPr>
          </a:p>
          <a:p>
            <a:r>
              <a:rPr lang="es-ES" dirty="0" smtClean="0">
                <a:solidFill>
                  <a:schemeClr val="tx2">
                    <a:lumMod val="75000"/>
                  </a:schemeClr>
                </a:solidFill>
                <a:latin typeface="+mn-lt"/>
              </a:rPr>
              <a:t>La </a:t>
            </a:r>
            <a:r>
              <a:rPr lang="es-ES" dirty="0" smtClean="0">
                <a:solidFill>
                  <a:srgbClr val="009999"/>
                </a:solidFill>
                <a:latin typeface="+mn-lt"/>
              </a:rPr>
              <a:t>vigilancia de la autoridad sanitaria y un sistema robusto de seguros de salud </a:t>
            </a:r>
            <a:r>
              <a:rPr lang="es-ES" dirty="0" smtClean="0">
                <a:solidFill>
                  <a:schemeClr val="tx2">
                    <a:lumMod val="75000"/>
                  </a:schemeClr>
                </a:solidFill>
                <a:latin typeface="+mn-lt"/>
              </a:rPr>
              <a:t>permite el </a:t>
            </a:r>
            <a:r>
              <a:rPr lang="es-ES" dirty="0">
                <a:solidFill>
                  <a:schemeClr val="tx2">
                    <a:lumMod val="75000"/>
                  </a:schemeClr>
                </a:solidFill>
                <a:latin typeface="+mn-lt"/>
              </a:rPr>
              <a:t>logro simultáneo de los siguientes resultados</a:t>
            </a:r>
            <a:r>
              <a:rPr lang="es-ES" dirty="0" smtClean="0">
                <a:solidFill>
                  <a:schemeClr val="tx2">
                    <a:lumMod val="75000"/>
                  </a:schemeClr>
                </a:solidFill>
                <a:latin typeface="+mn-lt"/>
              </a:rPr>
              <a:t>:</a:t>
            </a:r>
          </a:p>
          <a:p>
            <a:endParaRPr lang="es-ES" sz="1400" dirty="0">
              <a:solidFill>
                <a:srgbClr val="65B3CB"/>
              </a:solidFill>
              <a:latin typeface="+mn-lt"/>
            </a:endParaRPr>
          </a:p>
          <a:p>
            <a:pPr marL="1790700" lvl="2" indent="-360363">
              <a:buFont typeface="Wingdings" panose="05000000000000000000" pitchFamily="2" charset="2"/>
              <a:buChar char="ü"/>
            </a:pPr>
            <a:r>
              <a:rPr lang="es-ES" dirty="0">
                <a:solidFill>
                  <a:schemeClr val="bg1">
                    <a:lumMod val="50000"/>
                  </a:schemeClr>
                </a:solidFill>
              </a:rPr>
              <a:t>Mayor </a:t>
            </a:r>
            <a:r>
              <a:rPr lang="es-ES" dirty="0" smtClean="0">
                <a:solidFill>
                  <a:schemeClr val="bg1">
                    <a:lumMod val="50000"/>
                  </a:schemeClr>
                </a:solidFill>
              </a:rPr>
              <a:t>oferta y accesibilidad a los medicamentos.</a:t>
            </a:r>
          </a:p>
          <a:p>
            <a:pPr marL="1790700" lvl="2" indent="-360363">
              <a:buFont typeface="Wingdings" panose="05000000000000000000" pitchFamily="2" charset="2"/>
              <a:buChar char="ü"/>
            </a:pPr>
            <a:r>
              <a:rPr lang="es-ES" dirty="0" smtClean="0">
                <a:solidFill>
                  <a:schemeClr val="bg1">
                    <a:lumMod val="50000"/>
                  </a:schemeClr>
                </a:solidFill>
              </a:rPr>
              <a:t>Mejora continua de la calidad y permanencia </a:t>
            </a:r>
            <a:r>
              <a:rPr lang="es-ES" dirty="0">
                <a:solidFill>
                  <a:schemeClr val="bg1">
                    <a:lumMod val="50000"/>
                  </a:schemeClr>
                </a:solidFill>
              </a:rPr>
              <a:t>en el mercado de los </a:t>
            </a:r>
            <a:r>
              <a:rPr lang="es-ES" dirty="0" smtClean="0">
                <a:solidFill>
                  <a:schemeClr val="bg1">
                    <a:lumMod val="50000"/>
                  </a:schemeClr>
                </a:solidFill>
              </a:rPr>
              <a:t>laboratorios </a:t>
            </a:r>
            <a:r>
              <a:rPr lang="es-ES" dirty="0">
                <a:solidFill>
                  <a:schemeClr val="bg1">
                    <a:lumMod val="50000"/>
                  </a:schemeClr>
                </a:solidFill>
              </a:rPr>
              <a:t>con </a:t>
            </a:r>
            <a:r>
              <a:rPr lang="es-ES" dirty="0" smtClean="0">
                <a:solidFill>
                  <a:schemeClr val="bg1">
                    <a:lumMod val="50000"/>
                  </a:schemeClr>
                </a:solidFill>
              </a:rPr>
              <a:t>mejores estándares, en condiciones </a:t>
            </a:r>
            <a:r>
              <a:rPr lang="es-ES" dirty="0">
                <a:solidFill>
                  <a:schemeClr val="bg1">
                    <a:lumMod val="50000"/>
                  </a:schemeClr>
                </a:solidFill>
              </a:rPr>
              <a:t>económicas sustentables.</a:t>
            </a:r>
          </a:p>
          <a:p>
            <a:pPr marL="1790700" lvl="2" indent="-360363">
              <a:buFont typeface="Wingdings" panose="05000000000000000000" pitchFamily="2" charset="2"/>
              <a:buChar char="ü"/>
            </a:pPr>
            <a:r>
              <a:rPr lang="es-ES" dirty="0">
                <a:solidFill>
                  <a:schemeClr val="bg1">
                    <a:lumMod val="50000"/>
                  </a:schemeClr>
                </a:solidFill>
              </a:rPr>
              <a:t>Precios </a:t>
            </a:r>
            <a:r>
              <a:rPr lang="es-ES" dirty="0" smtClean="0">
                <a:solidFill>
                  <a:schemeClr val="bg1">
                    <a:lumMod val="50000"/>
                  </a:schemeClr>
                </a:solidFill>
              </a:rPr>
              <a:t>óptimos y sostenibles en el tiempo, superadores de los que resultan de otros modelos regulatorios.</a:t>
            </a:r>
            <a:endParaRPr lang="es-ES" dirty="0">
              <a:solidFill>
                <a:schemeClr val="bg1">
                  <a:lumMod val="50000"/>
                </a:schemeClr>
              </a:solidFill>
            </a:endParaRPr>
          </a:p>
        </p:txBody>
      </p:sp>
      <p:sp>
        <p:nvSpPr>
          <p:cNvPr id="3" name="CuadroTexto 2"/>
          <p:cNvSpPr txBox="1"/>
          <p:nvPr/>
        </p:nvSpPr>
        <p:spPr>
          <a:xfrm>
            <a:off x="386366" y="231820"/>
            <a:ext cx="6718506"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MODELO ÓPTIMO DE REGULACIÓN DE PRECIOS</a:t>
            </a:r>
          </a:p>
        </p:txBody>
      </p:sp>
      <p:sp>
        <p:nvSpPr>
          <p:cNvPr id="4" name="Marcador de número de diapositiva 3"/>
          <p:cNvSpPr>
            <a:spLocks noGrp="1"/>
          </p:cNvSpPr>
          <p:nvPr>
            <p:ph type="sldNum" sz="quarter" idx="12"/>
          </p:nvPr>
        </p:nvSpPr>
        <p:spPr/>
        <p:txBody>
          <a:bodyPr/>
          <a:lstStyle/>
          <a:p>
            <a:fld id="{2EAFD256-FAE6-4D3D-B4DC-67D534A036F5}" type="slidenum">
              <a:rPr lang="es-ES" smtClean="0"/>
              <a:t>15</a:t>
            </a:fld>
            <a:endParaRPr lang="es-ES"/>
          </a:p>
        </p:txBody>
      </p:sp>
    </p:spTree>
    <p:extLst>
      <p:ext uri="{BB962C8B-B14F-4D97-AF65-F5344CB8AC3E}">
        <p14:creationId xmlns:p14="http://schemas.microsoft.com/office/powerpoint/2010/main" val="386530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16</a:t>
            </a:fld>
            <a:endParaRPr lang="es-ES" dirty="0"/>
          </a:p>
        </p:txBody>
      </p:sp>
      <p:sp>
        <p:nvSpPr>
          <p:cNvPr id="4" name="Rectángulo 3"/>
          <p:cNvSpPr/>
          <p:nvPr/>
        </p:nvSpPr>
        <p:spPr>
          <a:xfrm>
            <a:off x="751517" y="1730371"/>
            <a:ext cx="10818253" cy="3247043"/>
          </a:xfrm>
          <a:prstGeom prst="rect">
            <a:avLst/>
          </a:prstGeom>
        </p:spPr>
        <p:txBody>
          <a:bodyPr wrap="square">
            <a:spAutoFit/>
          </a:bodyPr>
          <a:lstStyle/>
          <a:p>
            <a:pPr marL="285750" indent="-285750">
              <a:spcBef>
                <a:spcPts val="1800"/>
              </a:spcBef>
              <a:buFont typeface="Arial" panose="020B0604020202020204" pitchFamily="34" charset="0"/>
              <a:buChar char="•"/>
            </a:pPr>
            <a:r>
              <a:rPr lang="es-ES" sz="2000" b="1" dirty="0">
                <a:solidFill>
                  <a:schemeClr val="tx2">
                    <a:lumMod val="75000"/>
                  </a:schemeClr>
                </a:solidFill>
              </a:rPr>
              <a:t>Son frecuentes los intentos de controlar los precios de los medicamentos por medio de regulaciones. </a:t>
            </a:r>
            <a:endParaRPr lang="es-ES" sz="2000" b="1" dirty="0" smtClean="0">
              <a:solidFill>
                <a:schemeClr val="tx2">
                  <a:lumMod val="75000"/>
                </a:schemeClr>
              </a:solidFill>
            </a:endParaRPr>
          </a:p>
          <a:p>
            <a:pPr marL="285750" indent="-285750">
              <a:spcBef>
                <a:spcPts val="1800"/>
              </a:spcBef>
              <a:buFont typeface="Arial" panose="020B0604020202020204" pitchFamily="34" charset="0"/>
              <a:buChar char="•"/>
            </a:pPr>
            <a:r>
              <a:rPr lang="es-ES" sz="2000" b="1" dirty="0" smtClean="0">
                <a:solidFill>
                  <a:schemeClr val="tx2">
                    <a:lumMod val="75000"/>
                  </a:schemeClr>
                </a:solidFill>
              </a:rPr>
              <a:t>Esta política, </a:t>
            </a:r>
            <a:r>
              <a:rPr lang="es-ES" sz="2000" b="1" dirty="0">
                <a:solidFill>
                  <a:schemeClr val="tx2">
                    <a:lumMod val="75000"/>
                  </a:schemeClr>
                </a:solidFill>
              </a:rPr>
              <a:t>si bien suena tentadora, tiende a </a:t>
            </a:r>
            <a:r>
              <a:rPr lang="es-ES" sz="2000" b="1" dirty="0">
                <a:solidFill>
                  <a:srgbClr val="00A8A4"/>
                </a:solidFill>
              </a:rPr>
              <a:t>agravar los problemas </a:t>
            </a:r>
            <a:r>
              <a:rPr lang="es-ES" sz="2000" b="1" dirty="0">
                <a:solidFill>
                  <a:schemeClr val="tx2">
                    <a:lumMod val="75000"/>
                  </a:schemeClr>
                </a:solidFill>
              </a:rPr>
              <a:t>antes que solucionarlos. </a:t>
            </a:r>
            <a:r>
              <a:rPr lang="es-ES" sz="2000" b="1" i="1" dirty="0" smtClean="0">
                <a:solidFill>
                  <a:srgbClr val="00A8A4"/>
                </a:solidFill>
              </a:rPr>
              <a:t>Reduce la competencia y limita el acceso</a:t>
            </a:r>
            <a:r>
              <a:rPr lang="es-ES" sz="2000" b="1" i="1" dirty="0" smtClean="0">
                <a:solidFill>
                  <a:schemeClr val="tx2">
                    <a:lumMod val="75000"/>
                  </a:schemeClr>
                </a:solidFill>
              </a:rPr>
              <a:t>.</a:t>
            </a:r>
            <a:endParaRPr lang="es-ES" sz="2000" b="1" i="1" dirty="0">
              <a:solidFill>
                <a:schemeClr val="tx2">
                  <a:lumMod val="75000"/>
                </a:schemeClr>
              </a:solidFill>
            </a:endParaRPr>
          </a:p>
          <a:p>
            <a:pPr marL="285750" indent="-285750">
              <a:spcBef>
                <a:spcPts val="1800"/>
              </a:spcBef>
              <a:buFont typeface="Arial" panose="020B0604020202020204" pitchFamily="34" charset="0"/>
              <a:buChar char="•"/>
            </a:pPr>
            <a:r>
              <a:rPr lang="es-ES" sz="2000" b="1" dirty="0">
                <a:solidFill>
                  <a:schemeClr val="tx2">
                    <a:lumMod val="75000"/>
                  </a:schemeClr>
                </a:solidFill>
              </a:rPr>
              <a:t>El regulador cuenta con información limitada sobre </a:t>
            </a:r>
            <a:r>
              <a:rPr lang="es-ES" sz="2000" b="1" dirty="0" smtClean="0">
                <a:solidFill>
                  <a:schemeClr val="tx2">
                    <a:lumMod val="75000"/>
                  </a:schemeClr>
                </a:solidFill>
              </a:rPr>
              <a:t>los medicamentos y </a:t>
            </a:r>
            <a:r>
              <a:rPr lang="es-ES" sz="2000" b="1" dirty="0">
                <a:solidFill>
                  <a:schemeClr val="tx2">
                    <a:lumMod val="75000"/>
                  </a:schemeClr>
                </a:solidFill>
              </a:rPr>
              <a:t>el mercado, por lo que es </a:t>
            </a:r>
            <a:r>
              <a:rPr lang="es-ES" sz="2000" b="1" dirty="0">
                <a:solidFill>
                  <a:srgbClr val="00A8A4"/>
                </a:solidFill>
              </a:rPr>
              <a:t>prácticamente imposible que fije el precio óptimo</a:t>
            </a:r>
            <a:r>
              <a:rPr lang="es-ES" sz="2000" b="1" dirty="0">
                <a:solidFill>
                  <a:schemeClr val="tx2">
                    <a:lumMod val="75000"/>
                  </a:schemeClr>
                </a:solidFill>
              </a:rPr>
              <a:t>.</a:t>
            </a:r>
          </a:p>
          <a:p>
            <a:pPr marL="285750" indent="-285750">
              <a:spcBef>
                <a:spcPts val="1800"/>
              </a:spcBef>
              <a:buFont typeface="Arial" panose="020B0604020202020204" pitchFamily="34" charset="0"/>
              <a:buChar char="•"/>
            </a:pPr>
            <a:r>
              <a:rPr lang="es-ES" sz="2000" b="1" dirty="0">
                <a:solidFill>
                  <a:schemeClr val="tx2">
                    <a:lumMod val="75000"/>
                  </a:schemeClr>
                </a:solidFill>
              </a:rPr>
              <a:t>Existe siempre el </a:t>
            </a:r>
            <a:r>
              <a:rPr lang="es-ES" sz="2000" b="1" dirty="0">
                <a:solidFill>
                  <a:srgbClr val="00A8A4"/>
                </a:solidFill>
              </a:rPr>
              <a:t>riesgo que el regulador sea capturado </a:t>
            </a:r>
            <a:r>
              <a:rPr lang="es-ES" sz="2000" b="1" dirty="0">
                <a:solidFill>
                  <a:schemeClr val="tx2">
                    <a:lumMod val="75000"/>
                  </a:schemeClr>
                </a:solidFill>
              </a:rPr>
              <a:t>ya sea por intereses empresariales o políticos. Todo lo anterior lo cual termina encareciendo los productos a costa del consumidor.</a:t>
            </a:r>
          </a:p>
        </p:txBody>
      </p:sp>
      <p:sp>
        <p:nvSpPr>
          <p:cNvPr id="20" name="CuadroTexto 19"/>
          <p:cNvSpPr txBox="1"/>
          <p:nvPr/>
        </p:nvSpPr>
        <p:spPr>
          <a:xfrm>
            <a:off x="386365" y="218373"/>
            <a:ext cx="8847784"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CONCLUSIONES</a:t>
            </a:r>
            <a:endParaRPr lang="es-ES" dirty="0"/>
          </a:p>
        </p:txBody>
      </p:sp>
    </p:spTree>
    <p:extLst>
      <p:ext uri="{BB962C8B-B14F-4D97-AF65-F5344CB8AC3E}">
        <p14:creationId xmlns:p14="http://schemas.microsoft.com/office/powerpoint/2010/main" val="601052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17</a:t>
            </a:fld>
            <a:endParaRPr lang="es-ES" dirty="0"/>
          </a:p>
        </p:txBody>
      </p:sp>
      <p:sp>
        <p:nvSpPr>
          <p:cNvPr id="20" name="CuadroTexto 19"/>
          <p:cNvSpPr txBox="1"/>
          <p:nvPr/>
        </p:nvSpPr>
        <p:spPr>
          <a:xfrm>
            <a:off x="386365" y="218373"/>
            <a:ext cx="8847784"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CONCLUSIONES</a:t>
            </a:r>
            <a:endParaRPr lang="es-ES" dirty="0"/>
          </a:p>
        </p:txBody>
      </p:sp>
      <p:sp>
        <p:nvSpPr>
          <p:cNvPr id="7" name="CuadroTexto 6"/>
          <p:cNvSpPr txBox="1"/>
          <p:nvPr/>
        </p:nvSpPr>
        <p:spPr>
          <a:xfrm>
            <a:off x="940378" y="928224"/>
            <a:ext cx="10071279" cy="3323987"/>
          </a:xfrm>
          <a:prstGeom prst="rect">
            <a:avLst/>
          </a:prstGeom>
        </p:spPr>
        <p:txBody>
          <a:bodyPr wrap="square">
            <a:spAutoFit/>
          </a:bodyPr>
          <a:lstStyle>
            <a:defPPr>
              <a:defRPr lang="es-ES"/>
            </a:defPPr>
            <a:lvl1pPr marL="285750" indent="-285750">
              <a:spcBef>
                <a:spcPts val="1800"/>
              </a:spcBef>
              <a:buFont typeface="Arial" panose="020B0604020202020204" pitchFamily="34" charset="0"/>
              <a:buChar char="•"/>
              <a:defRPr sz="2000" b="1">
                <a:solidFill>
                  <a:schemeClr val="tx2">
                    <a:lumMod val="75000"/>
                  </a:schemeClr>
                </a:solidFill>
              </a:defRPr>
            </a:lvl1pPr>
          </a:lstStyle>
          <a:p>
            <a:r>
              <a:rPr lang="es-ES" dirty="0"/>
              <a:t>En salud, la regulación de los precios de los medicamentos debe siempre priorizar un </a:t>
            </a:r>
            <a:r>
              <a:rPr lang="es-ES" dirty="0">
                <a:solidFill>
                  <a:srgbClr val="00A8A4"/>
                </a:solidFill>
              </a:rPr>
              <a:t>balance entre la oferta </a:t>
            </a:r>
            <a:r>
              <a:rPr lang="es-ES" dirty="0"/>
              <a:t>productiva de calidad y un </a:t>
            </a:r>
            <a:r>
              <a:rPr lang="es-ES" dirty="0">
                <a:solidFill>
                  <a:srgbClr val="00A8A4"/>
                </a:solidFill>
              </a:rPr>
              <a:t>adecuado nivel de competencia </a:t>
            </a:r>
            <a:r>
              <a:rPr lang="es-ES" dirty="0"/>
              <a:t>a los fines de garantizar el </a:t>
            </a:r>
            <a:r>
              <a:rPr lang="es-ES" dirty="0">
                <a:solidFill>
                  <a:srgbClr val="00A8A4"/>
                </a:solidFill>
              </a:rPr>
              <a:t>acceso</a:t>
            </a:r>
            <a:r>
              <a:rPr lang="es-ES" dirty="0"/>
              <a:t> de la población a los medicamentos.</a:t>
            </a:r>
          </a:p>
          <a:p>
            <a:r>
              <a:rPr lang="es-ES" dirty="0"/>
              <a:t>Las políticas sanitarias basadas en una regulación artificial de los precios de los medicamentos como de cualquier otro insumo, han demostrado </a:t>
            </a:r>
            <a:r>
              <a:rPr lang="es-ES" dirty="0">
                <a:solidFill>
                  <a:srgbClr val="00A8A4"/>
                </a:solidFill>
              </a:rPr>
              <a:t>resultados desalentadores en el </a:t>
            </a:r>
            <a:r>
              <a:rPr lang="es-ES" dirty="0" smtClean="0">
                <a:solidFill>
                  <a:srgbClr val="00A8A4"/>
                </a:solidFill>
              </a:rPr>
              <a:t>mediano y largo plazo.</a:t>
            </a:r>
            <a:endParaRPr lang="es-ES" dirty="0">
              <a:solidFill>
                <a:srgbClr val="00A8A4"/>
              </a:solidFill>
            </a:endParaRPr>
          </a:p>
          <a:p>
            <a:r>
              <a:rPr lang="es-ES" dirty="0">
                <a:solidFill>
                  <a:srgbClr val="00A8A4"/>
                </a:solidFill>
              </a:rPr>
              <a:t>Puede constituir una política sanitaria, pero no </a:t>
            </a:r>
            <a:r>
              <a:rPr lang="es-ES" dirty="0" smtClean="0">
                <a:solidFill>
                  <a:srgbClr val="00A8A4"/>
                </a:solidFill>
              </a:rPr>
              <a:t>la </a:t>
            </a:r>
            <a:r>
              <a:rPr lang="es-ES" dirty="0">
                <a:solidFill>
                  <a:srgbClr val="00A8A4"/>
                </a:solidFill>
              </a:rPr>
              <a:t>política sanitaria</a:t>
            </a:r>
            <a:r>
              <a:rPr lang="es-ES" dirty="0"/>
              <a:t>. Es decir, debe estar complementada con otras que favorezca la competencia y la eficiencia, por ejemplo a través de reducciones tributarias. </a:t>
            </a:r>
          </a:p>
        </p:txBody>
      </p:sp>
      <p:sp>
        <p:nvSpPr>
          <p:cNvPr id="2" name="Rectángulo 1"/>
          <p:cNvSpPr/>
          <p:nvPr/>
        </p:nvSpPr>
        <p:spPr>
          <a:xfrm>
            <a:off x="618698" y="4470609"/>
            <a:ext cx="10872717" cy="1877437"/>
          </a:xfrm>
          <a:prstGeom prst="rect">
            <a:avLst/>
          </a:prstGeom>
        </p:spPr>
        <p:txBody>
          <a:bodyPr wrap="square">
            <a:spAutoFit/>
          </a:bodyPr>
          <a:lstStyle/>
          <a:p>
            <a:r>
              <a:rPr lang="es-ES" b="1" dirty="0">
                <a:solidFill>
                  <a:srgbClr val="004442"/>
                </a:solidFill>
              </a:rPr>
              <a:t>John F. </a:t>
            </a:r>
            <a:r>
              <a:rPr lang="es-ES" b="1" dirty="0" err="1">
                <a:solidFill>
                  <a:srgbClr val="004442"/>
                </a:solidFill>
              </a:rPr>
              <a:t>Crowley</a:t>
            </a:r>
            <a:r>
              <a:rPr lang="es-ES" b="1" dirty="0">
                <a:solidFill>
                  <a:srgbClr val="004442"/>
                </a:solidFill>
              </a:rPr>
              <a:t>, presidente y director ejecutivo de la Organización de Innovación </a:t>
            </a:r>
            <a:r>
              <a:rPr lang="es-ES" b="1" dirty="0" smtClean="0">
                <a:solidFill>
                  <a:srgbClr val="004442"/>
                </a:solidFill>
              </a:rPr>
              <a:t>Biotecnológica de EE.UU.</a:t>
            </a:r>
          </a:p>
          <a:p>
            <a:endParaRPr lang="es-ES" b="1" i="1" dirty="0" smtClean="0">
              <a:solidFill>
                <a:srgbClr val="004442"/>
              </a:solidFill>
            </a:endParaRPr>
          </a:p>
          <a:p>
            <a:r>
              <a:rPr lang="es-ES" sz="2000" b="1" i="1" dirty="0" smtClean="0">
                <a:solidFill>
                  <a:srgbClr val="004442"/>
                </a:solidFill>
              </a:rPr>
              <a:t>“</a:t>
            </a:r>
            <a:r>
              <a:rPr lang="es-ES" sz="2000" b="1" i="1" dirty="0">
                <a:solidFill>
                  <a:srgbClr val="004442"/>
                </a:solidFill>
              </a:rPr>
              <a:t>Aplicar el enfoque anticuado de otros países sobre cómo valoran y pagan los medicamentos estancará la inversión en las empresas biotecnológicas estadounidenses, pondrá en riesgo el acceso a tratamientos y curas vitales para millones de pacientes estadounidenses y conducirá a menos empleos estadounidenses” </a:t>
            </a:r>
          </a:p>
        </p:txBody>
      </p:sp>
    </p:spTree>
    <p:extLst>
      <p:ext uri="{BB962C8B-B14F-4D97-AF65-F5344CB8AC3E}">
        <p14:creationId xmlns:p14="http://schemas.microsoft.com/office/powerpoint/2010/main" val="2937631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066" y="1789235"/>
            <a:ext cx="10071279" cy="2708434"/>
          </a:xfrm>
          <a:prstGeom prst="rect">
            <a:avLst/>
          </a:prstGeom>
          <a:noFill/>
        </p:spPr>
        <p:txBody>
          <a:bodyPr wrap="square" rtlCol="0">
            <a:spAutoFit/>
          </a:bodyPr>
          <a:lstStyle>
            <a:defPPr>
              <a:defRPr lang="es-ES"/>
            </a:defPPr>
            <a:lvl1pPr marL="342900" indent="-342900">
              <a:buFont typeface="Wingdings" panose="05000000000000000000" pitchFamily="2" charset="2"/>
              <a:buChar char="§"/>
              <a:defRPr sz="2000" b="1">
                <a:solidFill>
                  <a:schemeClr val="tx2">
                    <a:lumMod val="75000"/>
                  </a:schemeClr>
                </a:solidFill>
              </a:defRPr>
            </a:lvl1pPr>
          </a:lstStyle>
          <a:p>
            <a:pPr marL="457200" indent="-457200">
              <a:spcBef>
                <a:spcPts val="1200"/>
              </a:spcBef>
              <a:buFont typeface="+mj-lt"/>
              <a:buAutoNum type="arabicPeriod"/>
            </a:pPr>
            <a:r>
              <a:rPr lang="es-ES" dirty="0" smtClean="0"/>
              <a:t>Argumentos utilizados para justificar la regulación de los precios de los medicamentos</a:t>
            </a:r>
          </a:p>
          <a:p>
            <a:pPr marL="457200" indent="-457200">
              <a:spcBef>
                <a:spcPts val="1200"/>
              </a:spcBef>
              <a:buFont typeface="+mj-lt"/>
              <a:buAutoNum type="arabicPeriod"/>
            </a:pPr>
            <a:r>
              <a:rPr lang="es-ES" dirty="0" smtClean="0"/>
              <a:t>Modelos existentes de regulación y/o fijación de precios de los medicamentos</a:t>
            </a:r>
          </a:p>
          <a:p>
            <a:pPr marL="457200" indent="-457200">
              <a:spcBef>
                <a:spcPts val="1200"/>
              </a:spcBef>
              <a:buFont typeface="+mj-lt"/>
              <a:buAutoNum type="arabicPeriod"/>
            </a:pPr>
            <a:r>
              <a:rPr lang="es-ES" dirty="0" smtClean="0"/>
              <a:t>Los esquemas vigentes en Latinoamérica</a:t>
            </a:r>
          </a:p>
          <a:p>
            <a:pPr marL="457200" indent="-457200">
              <a:spcBef>
                <a:spcPts val="1200"/>
              </a:spcBef>
              <a:buFont typeface="+mj-lt"/>
              <a:buAutoNum type="arabicPeriod"/>
            </a:pPr>
            <a:r>
              <a:rPr lang="es-ES" dirty="0" smtClean="0"/>
              <a:t>Las consecuencias y los impactos sobre los distintos actores del sistema de salud</a:t>
            </a:r>
          </a:p>
          <a:p>
            <a:pPr marL="457200" indent="-457200">
              <a:spcBef>
                <a:spcPts val="1200"/>
              </a:spcBef>
              <a:buFont typeface="+mj-lt"/>
              <a:buAutoNum type="arabicPeriod"/>
            </a:pPr>
            <a:r>
              <a:rPr lang="es-ES" dirty="0" smtClean="0"/>
              <a:t>Modelo óptimo de regulación de precios</a:t>
            </a:r>
          </a:p>
          <a:p>
            <a:pPr marL="457200" indent="-457200">
              <a:spcBef>
                <a:spcPts val="1200"/>
              </a:spcBef>
              <a:buFont typeface="+mj-lt"/>
              <a:buAutoNum type="arabicPeriod"/>
            </a:pPr>
            <a:r>
              <a:rPr lang="es-ES" dirty="0" smtClean="0"/>
              <a:t>Conclusiones</a:t>
            </a:r>
          </a:p>
        </p:txBody>
      </p:sp>
      <p:sp>
        <p:nvSpPr>
          <p:cNvPr id="3" name="CuadroTexto 2"/>
          <p:cNvSpPr txBox="1"/>
          <p:nvPr/>
        </p:nvSpPr>
        <p:spPr>
          <a:xfrm>
            <a:off x="386365" y="231820"/>
            <a:ext cx="10637949"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CONTENIDOS</a:t>
            </a:r>
            <a:endParaRPr lang="es-ES" dirty="0"/>
          </a:p>
        </p:txBody>
      </p:sp>
      <p:sp>
        <p:nvSpPr>
          <p:cNvPr id="4" name="Marcador de número de diapositiva 3"/>
          <p:cNvSpPr>
            <a:spLocks noGrp="1"/>
          </p:cNvSpPr>
          <p:nvPr>
            <p:ph type="sldNum" sz="quarter" idx="12"/>
          </p:nvPr>
        </p:nvSpPr>
        <p:spPr/>
        <p:txBody>
          <a:bodyPr/>
          <a:lstStyle/>
          <a:p>
            <a:fld id="{2EAFD256-FAE6-4D3D-B4DC-67D534A036F5}" type="slidenum">
              <a:rPr lang="es-ES" smtClean="0"/>
              <a:t>2</a:t>
            </a:fld>
            <a:endParaRPr lang="es-ES"/>
          </a:p>
        </p:txBody>
      </p:sp>
    </p:spTree>
    <p:extLst>
      <p:ext uri="{BB962C8B-B14F-4D97-AF65-F5344CB8AC3E}">
        <p14:creationId xmlns:p14="http://schemas.microsoft.com/office/powerpoint/2010/main" val="358247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01535" y="1789229"/>
            <a:ext cx="8641722" cy="3647152"/>
          </a:xfrm>
          <a:prstGeom prst="rect">
            <a:avLst/>
          </a:prstGeom>
          <a:noFill/>
        </p:spPr>
        <p:txBody>
          <a:bodyPr wrap="square" rtlCol="0">
            <a:spAutoFit/>
          </a:bodyPr>
          <a:lstStyle>
            <a:defPPr>
              <a:defRPr lang="es-ES"/>
            </a:defPPr>
            <a:lvl1pPr marL="342900" indent="-342900">
              <a:buFont typeface="Wingdings" panose="05000000000000000000" pitchFamily="2" charset="2"/>
              <a:buChar char="§"/>
              <a:defRPr sz="2000" b="1">
                <a:solidFill>
                  <a:schemeClr val="tx2">
                    <a:lumMod val="75000"/>
                  </a:schemeClr>
                </a:solidFill>
              </a:defRPr>
            </a:lvl1pPr>
          </a:lstStyle>
          <a:p>
            <a:pPr marL="0" indent="0">
              <a:buNone/>
            </a:pPr>
            <a:r>
              <a:rPr lang="es-ES" sz="2100" dirty="0"/>
              <a:t>Mercado imperfectos: escasa </a:t>
            </a:r>
            <a:r>
              <a:rPr lang="es-ES" sz="2100" dirty="0" smtClean="0"/>
              <a:t>competencia o presencia de oligopolios</a:t>
            </a:r>
          </a:p>
          <a:p>
            <a:pPr marL="0" indent="0">
              <a:buNone/>
            </a:pPr>
            <a:endParaRPr lang="es-ES" sz="2100" dirty="0"/>
          </a:p>
          <a:p>
            <a:pPr marL="0" indent="0">
              <a:buNone/>
            </a:pPr>
            <a:endParaRPr lang="es-ES" sz="2100" dirty="0"/>
          </a:p>
          <a:p>
            <a:pPr marL="0" indent="0">
              <a:buNone/>
            </a:pPr>
            <a:r>
              <a:rPr lang="es-ES" sz="2100" dirty="0"/>
              <a:t>Presencia de monopolios debido a la protección de los derechos de propiedad </a:t>
            </a:r>
            <a:r>
              <a:rPr lang="es-ES" sz="2100" dirty="0" smtClean="0"/>
              <a:t>intelectual</a:t>
            </a:r>
          </a:p>
          <a:p>
            <a:pPr marL="0" indent="0">
              <a:buNone/>
            </a:pPr>
            <a:endParaRPr lang="es-ES" sz="2100" dirty="0"/>
          </a:p>
          <a:p>
            <a:pPr marL="0" indent="0">
              <a:buNone/>
            </a:pPr>
            <a:endParaRPr lang="es-ES" sz="2100" dirty="0"/>
          </a:p>
          <a:p>
            <a:pPr marL="0" indent="0">
              <a:buNone/>
            </a:pPr>
            <a:r>
              <a:rPr lang="es-ES" sz="2100" dirty="0"/>
              <a:t>Reducir los gastos en </a:t>
            </a:r>
            <a:r>
              <a:rPr lang="es-ES" sz="2100" dirty="0" smtClean="0"/>
              <a:t>medicamentos</a:t>
            </a:r>
          </a:p>
          <a:p>
            <a:pPr marL="0" indent="0">
              <a:buNone/>
            </a:pPr>
            <a:endParaRPr lang="es-ES" sz="2100" dirty="0"/>
          </a:p>
          <a:p>
            <a:pPr marL="0" indent="0">
              <a:buNone/>
            </a:pPr>
            <a:endParaRPr lang="es-ES" sz="2100" dirty="0"/>
          </a:p>
          <a:p>
            <a:pPr marL="0" indent="0">
              <a:buNone/>
            </a:pPr>
            <a:r>
              <a:rPr lang="es-ES" sz="2100" dirty="0"/>
              <a:t>Precios de medicamentos altos en la comparación regional o mundial</a:t>
            </a:r>
          </a:p>
        </p:txBody>
      </p:sp>
      <p:sp>
        <p:nvSpPr>
          <p:cNvPr id="3" name="CuadroTexto 2"/>
          <p:cNvSpPr txBox="1"/>
          <p:nvPr/>
        </p:nvSpPr>
        <p:spPr>
          <a:xfrm>
            <a:off x="386365" y="231820"/>
            <a:ext cx="10637949"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LAS RAZONES </a:t>
            </a:r>
            <a:r>
              <a:rPr lang="es-ES" dirty="0" smtClean="0"/>
              <a:t>UTILIZADAS PARA LA </a:t>
            </a:r>
            <a:r>
              <a:rPr lang="es-ES" dirty="0"/>
              <a:t>REGULACIÓN DE PRECIOS DE LOS MEDICAMENTOS</a:t>
            </a:r>
          </a:p>
        </p:txBody>
      </p:sp>
      <p:sp>
        <p:nvSpPr>
          <p:cNvPr id="4" name="Marcador de número de diapositiva 3"/>
          <p:cNvSpPr>
            <a:spLocks noGrp="1"/>
          </p:cNvSpPr>
          <p:nvPr>
            <p:ph type="sldNum" sz="quarter" idx="12"/>
          </p:nvPr>
        </p:nvSpPr>
        <p:spPr/>
        <p:txBody>
          <a:bodyPr/>
          <a:lstStyle/>
          <a:p>
            <a:fld id="{2EAFD256-FAE6-4D3D-B4DC-67D534A036F5}" type="slidenum">
              <a:rPr lang="es-ES" smtClean="0"/>
              <a:t>3</a:t>
            </a:fld>
            <a:endParaRPr lang="es-ES"/>
          </a:p>
        </p:txBody>
      </p:sp>
      <p:sp>
        <p:nvSpPr>
          <p:cNvPr id="5" name="Elipse 4"/>
          <p:cNvSpPr/>
          <p:nvPr/>
        </p:nvSpPr>
        <p:spPr>
          <a:xfrm>
            <a:off x="1725770" y="1635617"/>
            <a:ext cx="734096" cy="7212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A</a:t>
            </a:r>
            <a:endParaRPr lang="es-ES" sz="2800" dirty="0"/>
          </a:p>
        </p:txBody>
      </p:sp>
      <p:sp>
        <p:nvSpPr>
          <p:cNvPr id="6" name="Elipse 5"/>
          <p:cNvSpPr/>
          <p:nvPr/>
        </p:nvSpPr>
        <p:spPr>
          <a:xfrm>
            <a:off x="1723622" y="2766813"/>
            <a:ext cx="734096" cy="7212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B</a:t>
            </a:r>
            <a:endParaRPr lang="es-ES" sz="2800" dirty="0"/>
          </a:p>
        </p:txBody>
      </p:sp>
      <p:sp>
        <p:nvSpPr>
          <p:cNvPr id="7" name="Elipse 6"/>
          <p:cNvSpPr/>
          <p:nvPr/>
        </p:nvSpPr>
        <p:spPr>
          <a:xfrm>
            <a:off x="1723622" y="3887275"/>
            <a:ext cx="734096" cy="7212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C</a:t>
            </a:r>
          </a:p>
        </p:txBody>
      </p:sp>
      <p:sp>
        <p:nvSpPr>
          <p:cNvPr id="8" name="Elipse 7"/>
          <p:cNvSpPr/>
          <p:nvPr/>
        </p:nvSpPr>
        <p:spPr>
          <a:xfrm>
            <a:off x="1723622" y="4866072"/>
            <a:ext cx="734096" cy="72121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D</a:t>
            </a:r>
            <a:endParaRPr lang="es-ES" sz="2800" dirty="0"/>
          </a:p>
        </p:txBody>
      </p:sp>
    </p:spTree>
    <p:extLst>
      <p:ext uri="{BB962C8B-B14F-4D97-AF65-F5344CB8AC3E}">
        <p14:creationId xmlns:p14="http://schemas.microsoft.com/office/powerpoint/2010/main" val="2649591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6366" y="231820"/>
            <a:ext cx="10805376"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DISTINTOS MODELOS DE REGULACIÓN DE PRECIOS DE LOS MEDICAMENTOS</a:t>
            </a:r>
          </a:p>
        </p:txBody>
      </p:sp>
      <p:sp>
        <p:nvSpPr>
          <p:cNvPr id="4" name="Marcador de número de diapositiva 3"/>
          <p:cNvSpPr>
            <a:spLocks noGrp="1"/>
          </p:cNvSpPr>
          <p:nvPr>
            <p:ph type="sldNum" sz="quarter" idx="12"/>
          </p:nvPr>
        </p:nvSpPr>
        <p:spPr/>
        <p:txBody>
          <a:bodyPr/>
          <a:lstStyle/>
          <a:p>
            <a:fld id="{2EAFD256-FAE6-4D3D-B4DC-67D534A036F5}" type="slidenum">
              <a:rPr lang="es-ES" smtClean="0"/>
              <a:t>4</a:t>
            </a:fld>
            <a:endParaRPr lang="es-ES"/>
          </a:p>
        </p:txBody>
      </p:sp>
      <p:graphicFrame>
        <p:nvGraphicFramePr>
          <p:cNvPr id="7" name="Tabla 6"/>
          <p:cNvGraphicFramePr>
            <a:graphicFrameLocks noGrp="1"/>
          </p:cNvGraphicFramePr>
          <p:nvPr>
            <p:extLst>
              <p:ext uri="{D42A27DB-BD31-4B8C-83A1-F6EECF244321}">
                <p14:modId xmlns:p14="http://schemas.microsoft.com/office/powerpoint/2010/main" val="2098523565"/>
              </p:ext>
            </p:extLst>
          </p:nvPr>
        </p:nvGraphicFramePr>
        <p:xfrm>
          <a:off x="1422577" y="929612"/>
          <a:ext cx="9202494" cy="5619045"/>
        </p:xfrm>
        <a:graphic>
          <a:graphicData uri="http://schemas.openxmlformats.org/drawingml/2006/table">
            <a:tbl>
              <a:tblPr/>
              <a:tblGrid>
                <a:gridCol w="3146185"/>
                <a:gridCol w="4167824"/>
                <a:gridCol w="1888485"/>
              </a:tblGrid>
              <a:tr h="256381">
                <a:tc>
                  <a:txBody>
                    <a:bodyPr/>
                    <a:lstStyle/>
                    <a:p>
                      <a:pPr algn="ctr" fontAlgn="ctr"/>
                      <a:r>
                        <a:rPr lang="es-ES" sz="1400" b="1" i="0" u="none" strike="noStrike" dirty="0">
                          <a:solidFill>
                            <a:srgbClr val="333F4F"/>
                          </a:solidFill>
                          <a:effectLst/>
                          <a:latin typeface="Calibri" panose="020F0502020204030204" pitchFamily="34" charset="0"/>
                        </a:rPr>
                        <a:t>Tipo de regulación</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s-ES" sz="1400" b="1" i="0" u="none" strike="noStrike">
                          <a:solidFill>
                            <a:srgbClr val="333F4F"/>
                          </a:solidFill>
                          <a:effectLst/>
                          <a:latin typeface="Calibri" panose="020F0502020204030204" pitchFamily="34" charset="0"/>
                        </a:rPr>
                        <a:t>Concepto</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s-ES" sz="1400" b="1" i="0" u="none" strike="noStrike">
                          <a:solidFill>
                            <a:srgbClr val="333F4F"/>
                          </a:solidFill>
                          <a:effectLst/>
                          <a:latin typeface="Calibri" panose="020F0502020204030204" pitchFamily="34" charset="0"/>
                        </a:rPr>
                        <a:t>Ejemplos</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805769">
                <a:tc>
                  <a:txBody>
                    <a:bodyPr/>
                    <a:lstStyle/>
                    <a:p>
                      <a:pPr algn="l" fontAlgn="ctr"/>
                      <a:r>
                        <a:rPr lang="es-ES" sz="1500" b="1" i="0" u="none" strike="noStrike" dirty="0">
                          <a:solidFill>
                            <a:srgbClr val="0099CC"/>
                          </a:solidFill>
                          <a:effectLst/>
                          <a:latin typeface="Calibri" panose="020F0502020204030204" pitchFamily="34" charset="0"/>
                        </a:rPr>
                        <a:t>Regulación basada en el costo </a:t>
                      </a: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a:solidFill>
                            <a:srgbClr val="404040"/>
                          </a:solidFill>
                          <a:effectLst/>
                          <a:latin typeface="Calibri" panose="020F0502020204030204" pitchFamily="34" charset="0"/>
                        </a:rPr>
                        <a:t>Se fijan los precios totales en basándose en un cálculo de costos y margen de ganancia. </a:t>
                      </a: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smtClean="0">
                          <a:solidFill>
                            <a:srgbClr val="000000"/>
                          </a:solidFill>
                          <a:effectLst/>
                          <a:latin typeface="Calibri" panose="020F0502020204030204" pitchFamily="34" charset="0"/>
                        </a:rPr>
                        <a:t>España</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smtClean="0">
                          <a:solidFill>
                            <a:srgbClr val="000000"/>
                          </a:solidFill>
                          <a:effectLst/>
                          <a:latin typeface="Calibri" panose="020F0502020204030204" pitchFamily="34" charset="0"/>
                        </a:rPr>
                        <a:t>Bélgica</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Irlanda</a:t>
                      </a: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732517">
                <a:tc>
                  <a:txBody>
                    <a:bodyPr/>
                    <a:lstStyle/>
                    <a:p>
                      <a:pPr algn="l" fontAlgn="ctr"/>
                      <a:r>
                        <a:rPr lang="es-ES" sz="1500" b="1" i="0" u="none" strike="noStrike" dirty="0">
                          <a:solidFill>
                            <a:srgbClr val="0099CC"/>
                          </a:solidFill>
                          <a:effectLst/>
                          <a:latin typeface="Calibri" panose="020F0502020204030204" pitchFamily="34" charset="0"/>
                        </a:rPr>
                        <a:t>Regulación basada en el beneficio</a:t>
                      </a: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a:solidFill>
                            <a:srgbClr val="404040"/>
                          </a:solidFill>
                          <a:effectLst/>
                          <a:latin typeface="Calibri" panose="020F0502020204030204" pitchFamily="34" charset="0"/>
                        </a:rPr>
                        <a:t>Se controla el margen de ganancia en base a un análisis de rentabilidad de las empresas, de acuerdo con lo cual se permite o no la modificación del precio.</a:t>
                      </a: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Calibri" panose="020F0502020204030204" pitchFamily="34" charset="0"/>
                        </a:rPr>
                        <a:t>Reino </a:t>
                      </a:r>
                      <a:r>
                        <a:rPr lang="es-ES" sz="1200" b="0" i="0" u="none" strike="noStrike" dirty="0" smtClean="0">
                          <a:solidFill>
                            <a:srgbClr val="000000"/>
                          </a:solidFill>
                          <a:effectLst/>
                          <a:latin typeface="Calibri" panose="020F0502020204030204" pitchFamily="34" charset="0"/>
                        </a:rPr>
                        <a:t>Unido</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Portugal</a:t>
                      </a: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88345">
                <a:tc>
                  <a:txBody>
                    <a:bodyPr/>
                    <a:lstStyle/>
                    <a:p>
                      <a:pPr algn="l" fontAlgn="ctr"/>
                      <a:r>
                        <a:rPr lang="es-ES" sz="1500" b="1" i="0" u="none" strike="noStrike" dirty="0">
                          <a:solidFill>
                            <a:srgbClr val="0099CC"/>
                          </a:solidFill>
                          <a:effectLst/>
                          <a:latin typeface="Calibri" panose="020F0502020204030204" pitchFamily="34" charset="0"/>
                        </a:rPr>
                        <a:t>Precio </a:t>
                      </a:r>
                      <a:r>
                        <a:rPr lang="es-ES" sz="1500" b="1" i="0" u="none" strike="noStrike" dirty="0" smtClean="0">
                          <a:solidFill>
                            <a:srgbClr val="0099CC"/>
                          </a:solidFill>
                          <a:effectLst/>
                          <a:latin typeface="Calibri" panose="020F0502020204030204" pitchFamily="34" charset="0"/>
                        </a:rPr>
                        <a:t>basados</a:t>
                      </a:r>
                      <a:r>
                        <a:rPr lang="es-ES" sz="1500" b="1" i="0" u="none" strike="noStrike" baseline="0" dirty="0" smtClean="0">
                          <a:solidFill>
                            <a:srgbClr val="0099CC"/>
                          </a:solidFill>
                          <a:effectLst/>
                          <a:latin typeface="Calibri" panose="020F0502020204030204" pitchFamily="34" charset="0"/>
                        </a:rPr>
                        <a:t> en el valor terapéutico</a:t>
                      </a:r>
                      <a:endParaRPr lang="es-ES" sz="1500" b="1" i="0" u="none" strike="noStrike" dirty="0">
                        <a:solidFill>
                          <a:srgbClr val="0099CC"/>
                        </a:solidFill>
                        <a:effectLst/>
                        <a:latin typeface="Calibri" panose="020F0502020204030204" pitchFamily="34" charset="0"/>
                      </a:endParaRP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smtClean="0">
                          <a:solidFill>
                            <a:srgbClr val="404040"/>
                          </a:solidFill>
                          <a:effectLst/>
                          <a:latin typeface="Calibri" panose="020F0502020204030204" pitchFamily="34" charset="0"/>
                        </a:rPr>
                        <a:t>Valor terapéutico que el sistema sanitario le atribuye</a:t>
                      </a:r>
                      <a:r>
                        <a:rPr lang="es-ES" sz="1200" b="0" i="0" u="none" strike="noStrike" baseline="0" dirty="0" smtClean="0">
                          <a:solidFill>
                            <a:srgbClr val="404040"/>
                          </a:solidFill>
                          <a:effectLst/>
                          <a:latin typeface="Calibri" panose="020F0502020204030204" pitchFamily="34" charset="0"/>
                        </a:rPr>
                        <a:t> a un medicamento</a:t>
                      </a:r>
                      <a:r>
                        <a:rPr lang="es-ES" sz="1200" b="0" i="0" u="none" strike="noStrike" dirty="0" smtClean="0">
                          <a:solidFill>
                            <a:srgbClr val="404040"/>
                          </a:solidFill>
                          <a:effectLst/>
                          <a:latin typeface="Calibri" panose="020F0502020204030204" pitchFamily="34" charset="0"/>
                        </a:rPr>
                        <a:t>.</a:t>
                      </a:r>
                      <a:endParaRPr lang="es-ES" sz="1200" b="0" i="0" u="none" strike="noStrike" dirty="0">
                        <a:solidFill>
                          <a:srgbClr val="404040"/>
                        </a:solidFill>
                        <a:effectLst/>
                        <a:latin typeface="Calibri" panose="020F0502020204030204" pitchFamily="34" charset="0"/>
                      </a:endParaRP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smtClean="0">
                          <a:solidFill>
                            <a:srgbClr val="000000"/>
                          </a:solidFill>
                          <a:effectLst/>
                          <a:latin typeface="Calibri" panose="020F0502020204030204" pitchFamily="34" charset="0"/>
                        </a:rPr>
                        <a:t>Australia</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smtClean="0">
                          <a:solidFill>
                            <a:srgbClr val="000000"/>
                          </a:solidFill>
                          <a:effectLst/>
                          <a:latin typeface="Calibri" panose="020F0502020204030204" pitchFamily="34" charset="0"/>
                        </a:rPr>
                        <a:t>Reino Unido</a:t>
                      </a:r>
                      <a:endParaRPr lang="es-ES" sz="1200" b="0" i="0" u="none" strike="noStrike" dirty="0">
                        <a:solidFill>
                          <a:srgbClr val="000000"/>
                        </a:solidFill>
                        <a:effectLst/>
                        <a:latin typeface="Calibri" panose="020F0502020204030204" pitchFamily="34" charset="0"/>
                      </a:endParaRP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732517">
                <a:tc>
                  <a:txBody>
                    <a:bodyPr/>
                    <a:lstStyle/>
                    <a:p>
                      <a:pPr algn="l" fontAlgn="ctr"/>
                      <a:r>
                        <a:rPr lang="es-ES" sz="1500" b="1" i="0" u="none" strike="noStrike" dirty="0">
                          <a:solidFill>
                            <a:srgbClr val="0099CC"/>
                          </a:solidFill>
                          <a:effectLst/>
                          <a:latin typeface="Calibri" panose="020F0502020204030204" pitchFamily="34" charset="0"/>
                        </a:rPr>
                        <a:t>Regulación por precios de referencia </a:t>
                      </a: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a:solidFill>
                            <a:srgbClr val="404040"/>
                          </a:solidFill>
                          <a:effectLst/>
                          <a:latin typeface="Calibri" panose="020F0502020204030204" pitchFamily="34" charset="0"/>
                        </a:rPr>
                        <a:t>Se observan los precios en mercados de referencia y por un cálculo matemático se define para el mercado interno.</a:t>
                      </a: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1" i="0" u="none" strike="noStrike" dirty="0">
                          <a:solidFill>
                            <a:srgbClr val="000000"/>
                          </a:solidFill>
                          <a:effectLst/>
                          <a:latin typeface="Calibri" panose="020F0502020204030204" pitchFamily="34" charset="0"/>
                        </a:rPr>
                        <a:t>Mayoría de países europeos</a:t>
                      </a: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244172">
                <a:tc>
                  <a:txBody>
                    <a:bodyPr/>
                    <a:lstStyle/>
                    <a:p>
                      <a:pPr algn="l" fontAlgn="ctr"/>
                      <a:r>
                        <a:rPr lang="es-ES" sz="1500" b="1" i="0" u="none" strike="noStrike" dirty="0" smtClean="0">
                          <a:solidFill>
                            <a:srgbClr val="0099CC"/>
                          </a:solidFill>
                          <a:effectLst/>
                          <a:latin typeface="Calibri" panose="020F0502020204030204" pitchFamily="34" charset="0"/>
                        </a:rPr>
                        <a:t>Por </a:t>
                      </a:r>
                      <a:r>
                        <a:rPr lang="es-ES" sz="1500" b="1" i="1" u="none" strike="noStrike" dirty="0" err="1" smtClean="0">
                          <a:solidFill>
                            <a:srgbClr val="0099CC"/>
                          </a:solidFill>
                          <a:effectLst/>
                          <a:latin typeface="Calibri" panose="020F0502020204030204" pitchFamily="34" charset="0"/>
                        </a:rPr>
                        <a:t>mark</a:t>
                      </a:r>
                      <a:r>
                        <a:rPr lang="es-ES" sz="1500" b="1" i="1" u="none" strike="noStrike" dirty="0" smtClean="0">
                          <a:solidFill>
                            <a:srgbClr val="0099CC"/>
                          </a:solidFill>
                          <a:effectLst/>
                          <a:latin typeface="Calibri" panose="020F0502020204030204" pitchFamily="34" charset="0"/>
                        </a:rPr>
                        <a:t>-up</a:t>
                      </a:r>
                      <a:r>
                        <a:rPr lang="es-ES" sz="1500" b="1" i="0" u="none" strike="noStrike" dirty="0" smtClean="0">
                          <a:solidFill>
                            <a:srgbClr val="0099CC"/>
                          </a:solidFill>
                          <a:effectLst/>
                          <a:latin typeface="Calibri" panose="020F0502020204030204" pitchFamily="34" charset="0"/>
                        </a:rPr>
                        <a:t> de distribución</a:t>
                      </a:r>
                      <a:endParaRPr lang="es-ES" sz="1500" b="1" i="0" u="none" strike="noStrike" dirty="0">
                        <a:solidFill>
                          <a:srgbClr val="0099CC"/>
                        </a:solidFill>
                        <a:effectLst/>
                        <a:latin typeface="Calibri" panose="020F0502020204030204" pitchFamily="34" charset="0"/>
                      </a:endParaRP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smtClean="0">
                          <a:solidFill>
                            <a:srgbClr val="404040"/>
                          </a:solidFill>
                          <a:effectLst/>
                          <a:latin typeface="Calibri" panose="020F0502020204030204" pitchFamily="34" charset="0"/>
                        </a:rPr>
                        <a:t>Se determina un máximo margen para</a:t>
                      </a:r>
                      <a:r>
                        <a:rPr lang="es-ES" sz="1200" b="0" i="0" u="none" strike="noStrike" baseline="0" dirty="0" smtClean="0">
                          <a:solidFill>
                            <a:srgbClr val="404040"/>
                          </a:solidFill>
                          <a:effectLst/>
                          <a:latin typeface="Calibri" panose="020F0502020204030204" pitchFamily="34" charset="0"/>
                        </a:rPr>
                        <a:t> la </a:t>
                      </a:r>
                      <a:r>
                        <a:rPr lang="es-ES" sz="1200" b="0" i="0" u="none" strike="noStrike" dirty="0" smtClean="0">
                          <a:solidFill>
                            <a:srgbClr val="404040"/>
                          </a:solidFill>
                          <a:effectLst/>
                          <a:latin typeface="Calibri" panose="020F0502020204030204" pitchFamily="34" charset="0"/>
                        </a:rPr>
                        <a:t>distribución mayorista y el </a:t>
                      </a:r>
                      <a:r>
                        <a:rPr lang="es-ES" sz="1200" b="0" i="0" u="none" strike="noStrike" dirty="0" err="1" smtClean="0">
                          <a:solidFill>
                            <a:srgbClr val="404040"/>
                          </a:solidFill>
                          <a:effectLst/>
                          <a:latin typeface="Calibri" panose="020F0502020204030204" pitchFamily="34" charset="0"/>
                        </a:rPr>
                        <a:t>Retail</a:t>
                      </a:r>
                      <a:r>
                        <a:rPr lang="es-ES" sz="1200" b="0" i="0" u="none" strike="noStrike" dirty="0" smtClean="0">
                          <a:solidFill>
                            <a:srgbClr val="404040"/>
                          </a:solidFill>
                          <a:effectLst/>
                          <a:latin typeface="Calibri" panose="020F0502020204030204" pitchFamily="34" charset="0"/>
                        </a:rPr>
                        <a:t> </a:t>
                      </a:r>
                      <a:endParaRPr lang="es-ES" sz="1200" b="0" i="0" u="none" strike="noStrike" dirty="0">
                        <a:solidFill>
                          <a:srgbClr val="404040"/>
                        </a:solidFill>
                        <a:effectLst/>
                        <a:latin typeface="Calibri" panose="020F0502020204030204" pitchFamily="34" charset="0"/>
                      </a:endParaRP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smtClean="0">
                          <a:solidFill>
                            <a:srgbClr val="000000"/>
                          </a:solidFill>
                          <a:effectLst/>
                          <a:latin typeface="Calibri" panose="020F0502020204030204" pitchFamily="34" charset="0"/>
                        </a:rPr>
                        <a:t>Australia</a:t>
                      </a:r>
                      <a:endParaRPr lang="es-ES" sz="1200" b="0" i="0" u="none" strike="noStrike" dirty="0">
                        <a:solidFill>
                          <a:srgbClr val="000000"/>
                        </a:solidFill>
                        <a:effectLst/>
                        <a:latin typeface="Calibri" panose="020F0502020204030204" pitchFamily="34" charset="0"/>
                      </a:endParaRP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88345">
                <a:tc>
                  <a:txBody>
                    <a:bodyPr/>
                    <a:lstStyle/>
                    <a:p>
                      <a:pPr algn="l" fontAlgn="ctr"/>
                      <a:r>
                        <a:rPr lang="es-ES" sz="1500" b="1" i="0" u="none" strike="noStrike" dirty="0" smtClean="0">
                          <a:solidFill>
                            <a:srgbClr val="0099CC"/>
                          </a:solidFill>
                          <a:effectLst/>
                          <a:latin typeface="Calibri" panose="020F0502020204030204" pitchFamily="34" charset="0"/>
                        </a:rPr>
                        <a:t>Requisitos de actuación positiva </a:t>
                      </a:r>
                      <a:endParaRPr lang="es-ES" sz="1500" b="1" i="0" u="none" strike="noStrike" dirty="0">
                        <a:solidFill>
                          <a:srgbClr val="0099CC"/>
                        </a:solidFill>
                        <a:effectLst/>
                        <a:latin typeface="Calibri" panose="020F0502020204030204" pitchFamily="34" charset="0"/>
                      </a:endParaRP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a:solidFill>
                            <a:srgbClr val="404040"/>
                          </a:solidFill>
                          <a:effectLst/>
                          <a:latin typeface="Calibri" panose="020F0502020204030204" pitchFamily="34" charset="0"/>
                        </a:rPr>
                        <a:t>Permisos de incremento por niveles exportaciones, empleo, inversión en I&amp;D </a:t>
                      </a: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smtClean="0">
                          <a:solidFill>
                            <a:srgbClr val="000000"/>
                          </a:solidFill>
                          <a:effectLst/>
                          <a:latin typeface="Calibri" panose="020F0502020204030204" pitchFamily="34" charset="0"/>
                        </a:rPr>
                        <a:t>Inglaterra</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Canadá</a:t>
                      </a: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488345">
                <a:tc>
                  <a:txBody>
                    <a:bodyPr/>
                    <a:lstStyle/>
                    <a:p>
                      <a:pPr algn="l" fontAlgn="ctr"/>
                      <a:r>
                        <a:rPr lang="es-ES" sz="1500" b="1" i="0" u="none" strike="noStrike" dirty="0">
                          <a:solidFill>
                            <a:srgbClr val="0099CC"/>
                          </a:solidFill>
                          <a:effectLst/>
                          <a:latin typeface="Calibri" panose="020F0502020204030204" pitchFamily="34" charset="0"/>
                        </a:rPr>
                        <a:t>Congelamiento o compromisos</a:t>
                      </a: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a:solidFill>
                            <a:srgbClr val="404040"/>
                          </a:solidFill>
                          <a:effectLst/>
                          <a:latin typeface="Calibri" panose="020F0502020204030204" pitchFamily="34" charset="0"/>
                        </a:rPr>
                        <a:t>Fijar precios por determinados períodos o pedir reducciones</a:t>
                      </a: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smtClean="0">
                          <a:solidFill>
                            <a:srgbClr val="000000"/>
                          </a:solidFill>
                          <a:effectLst/>
                          <a:latin typeface="Calibri" panose="020F0502020204030204" pitchFamily="34" charset="0"/>
                        </a:rPr>
                        <a:t>Alemania</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Argentina</a:t>
                      </a: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732517">
                <a:tc>
                  <a:txBody>
                    <a:bodyPr/>
                    <a:lstStyle/>
                    <a:p>
                      <a:pPr algn="l" fontAlgn="ctr"/>
                      <a:r>
                        <a:rPr lang="es-ES" sz="1500" b="1" i="0" u="none" strike="noStrike" dirty="0">
                          <a:solidFill>
                            <a:srgbClr val="0099CC"/>
                          </a:solidFill>
                          <a:effectLst/>
                          <a:latin typeface="Calibri" panose="020F0502020204030204" pitchFamily="34" charset="0"/>
                        </a:rPr>
                        <a:t>Regulación por competencia</a:t>
                      </a:r>
                    </a:p>
                  </a:txBody>
                  <a:tcPr marL="108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s-ES" sz="1200" b="0" i="0" u="none" strike="noStrike" dirty="0">
                          <a:solidFill>
                            <a:srgbClr val="404040"/>
                          </a:solidFill>
                          <a:effectLst/>
                          <a:latin typeface="Calibri" panose="020F0502020204030204" pitchFamily="34" charset="0"/>
                        </a:rPr>
                        <a:t>Impulsar el aumento de oferentes en el mercado incrementando las alternativas disponibles.</a:t>
                      </a:r>
                    </a:p>
                  </a:txBody>
                  <a:tcPr marL="108000" marR="144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Calibri" panose="020F0502020204030204" pitchFamily="34" charset="0"/>
                        </a:rPr>
                        <a:t>Estados </a:t>
                      </a:r>
                      <a:r>
                        <a:rPr lang="es-ES" sz="1200" b="0" i="0" u="none" strike="noStrike" dirty="0" smtClean="0">
                          <a:solidFill>
                            <a:srgbClr val="000000"/>
                          </a:solidFill>
                          <a:effectLst/>
                          <a:latin typeface="Calibri" panose="020F0502020204030204" pitchFamily="34" charset="0"/>
                        </a:rPr>
                        <a:t>Unidos</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smtClean="0">
                          <a:solidFill>
                            <a:srgbClr val="000000"/>
                          </a:solidFill>
                          <a:effectLst/>
                          <a:latin typeface="Calibri" panose="020F0502020204030204" pitchFamily="34" charset="0"/>
                        </a:rPr>
                        <a:t>Alemania</a:t>
                      </a:r>
                    </a:p>
                    <a:p>
                      <a:pPr algn="l" fontAlgn="b"/>
                      <a:r>
                        <a:rPr lang="es-ES" sz="1200" b="0" i="0" u="none" strike="noStrike" dirty="0">
                          <a:solidFill>
                            <a:srgbClr val="000000"/>
                          </a:solidFill>
                          <a:effectLst/>
                          <a:latin typeface="Calibri" panose="020F0502020204030204" pitchFamily="34" charset="0"/>
                        </a:rPr>
                        <a:t/>
                      </a:r>
                      <a:br>
                        <a:rPr lang="es-ES" sz="1200" b="0" i="0" u="none" strike="noStrike" dirty="0">
                          <a:solidFill>
                            <a:srgbClr val="000000"/>
                          </a:solidFill>
                          <a:effectLst/>
                          <a:latin typeface="Calibri" panose="020F0502020204030204" pitchFamily="34" charset="0"/>
                        </a:rPr>
                      </a:br>
                      <a:r>
                        <a:rPr lang="es-ES" sz="1200" b="0" i="0" u="none" strike="noStrike" dirty="0">
                          <a:solidFill>
                            <a:srgbClr val="000000"/>
                          </a:solidFill>
                          <a:effectLst/>
                          <a:latin typeface="Calibri" panose="020F0502020204030204" pitchFamily="34" charset="0"/>
                        </a:rPr>
                        <a:t>Argentina</a:t>
                      </a:r>
                    </a:p>
                  </a:txBody>
                  <a:tcPr marL="576000"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bl>
          </a:graphicData>
        </a:graphic>
      </p:graphicFrame>
      <p:sp>
        <p:nvSpPr>
          <p:cNvPr id="8" name="CuadroTexto 7"/>
          <p:cNvSpPr txBox="1"/>
          <p:nvPr/>
        </p:nvSpPr>
        <p:spPr>
          <a:xfrm>
            <a:off x="4082600" y="6463895"/>
            <a:ext cx="3594446" cy="276999"/>
          </a:xfrm>
          <a:prstGeom prst="rect">
            <a:avLst/>
          </a:prstGeom>
          <a:noFill/>
        </p:spPr>
        <p:txBody>
          <a:bodyPr wrap="none" rtlCol="0">
            <a:spAutoFit/>
          </a:bodyPr>
          <a:lstStyle/>
          <a:p>
            <a:r>
              <a:rPr lang="es-ES" sz="1200" dirty="0" smtClean="0">
                <a:solidFill>
                  <a:schemeClr val="tx1">
                    <a:lumMod val="65000"/>
                    <a:lumOff val="35000"/>
                  </a:schemeClr>
                </a:solidFill>
              </a:rPr>
              <a:t>Fuente: elaboración propia en base a Tobar y Hamilton</a:t>
            </a:r>
            <a:endParaRPr lang="es-ES" sz="1200" dirty="0">
              <a:solidFill>
                <a:schemeClr val="tx1">
                  <a:lumMod val="65000"/>
                  <a:lumOff val="35000"/>
                </a:schemeClr>
              </a:solidFill>
            </a:endParaRPr>
          </a:p>
        </p:txBody>
      </p:sp>
      <p:pic>
        <p:nvPicPr>
          <p:cNvPr id="9" name="Imagen 8"/>
          <p:cNvPicPr>
            <a:picLocks noChangeAspect="1"/>
          </p:cNvPicPr>
          <p:nvPr/>
        </p:nvPicPr>
        <p:blipFill>
          <a:blip r:embed="rId2"/>
          <a:stretch>
            <a:fillRect/>
          </a:stretch>
        </p:blipFill>
        <p:spPr>
          <a:xfrm>
            <a:off x="8910383" y="1133338"/>
            <a:ext cx="316405" cy="323137"/>
          </a:xfrm>
          <a:prstGeom prst="rect">
            <a:avLst/>
          </a:prstGeom>
        </p:spPr>
      </p:pic>
      <p:pic>
        <p:nvPicPr>
          <p:cNvPr id="10" name="Imagen 9"/>
          <p:cNvPicPr>
            <a:picLocks noChangeAspect="1"/>
          </p:cNvPicPr>
          <p:nvPr/>
        </p:nvPicPr>
        <p:blipFill>
          <a:blip r:embed="rId3"/>
          <a:stretch>
            <a:fillRect/>
          </a:stretch>
        </p:blipFill>
        <p:spPr>
          <a:xfrm>
            <a:off x="8909142" y="1486043"/>
            <a:ext cx="330525" cy="344590"/>
          </a:xfrm>
          <a:prstGeom prst="rect">
            <a:avLst/>
          </a:prstGeom>
        </p:spPr>
      </p:pic>
      <p:pic>
        <p:nvPicPr>
          <p:cNvPr id="11" name="Imagen 10"/>
          <p:cNvPicPr>
            <a:picLocks noChangeAspect="1"/>
          </p:cNvPicPr>
          <p:nvPr/>
        </p:nvPicPr>
        <p:blipFill>
          <a:blip r:embed="rId4"/>
          <a:stretch>
            <a:fillRect/>
          </a:stretch>
        </p:blipFill>
        <p:spPr>
          <a:xfrm>
            <a:off x="8921451" y="1860201"/>
            <a:ext cx="292458" cy="294047"/>
          </a:xfrm>
          <a:prstGeom prst="rect">
            <a:avLst/>
          </a:prstGeom>
        </p:spPr>
      </p:pic>
      <p:pic>
        <p:nvPicPr>
          <p:cNvPr id="12" name="Imagen 11"/>
          <p:cNvPicPr>
            <a:picLocks noChangeAspect="1"/>
          </p:cNvPicPr>
          <p:nvPr/>
        </p:nvPicPr>
        <p:blipFill>
          <a:blip r:embed="rId5"/>
          <a:stretch>
            <a:fillRect/>
          </a:stretch>
        </p:blipFill>
        <p:spPr>
          <a:xfrm>
            <a:off x="8918409" y="2183816"/>
            <a:ext cx="298542" cy="296154"/>
          </a:xfrm>
          <a:prstGeom prst="rect">
            <a:avLst/>
          </a:prstGeom>
        </p:spPr>
      </p:pic>
      <p:pic>
        <p:nvPicPr>
          <p:cNvPr id="13" name="Imagen 12"/>
          <p:cNvPicPr>
            <a:picLocks noChangeAspect="1"/>
          </p:cNvPicPr>
          <p:nvPr/>
        </p:nvPicPr>
        <p:blipFill>
          <a:blip r:embed="rId6"/>
          <a:stretch>
            <a:fillRect/>
          </a:stretch>
        </p:blipFill>
        <p:spPr>
          <a:xfrm>
            <a:off x="8911809" y="2520171"/>
            <a:ext cx="311741" cy="303391"/>
          </a:xfrm>
          <a:prstGeom prst="rect">
            <a:avLst/>
          </a:prstGeom>
        </p:spPr>
      </p:pic>
      <p:pic>
        <p:nvPicPr>
          <p:cNvPr id="17" name="Imagen 16"/>
          <p:cNvPicPr>
            <a:picLocks noChangeAspect="1"/>
          </p:cNvPicPr>
          <p:nvPr/>
        </p:nvPicPr>
        <p:blipFill>
          <a:blip r:embed="rId7"/>
          <a:stretch>
            <a:fillRect/>
          </a:stretch>
        </p:blipFill>
        <p:spPr>
          <a:xfrm>
            <a:off x="8931288" y="4543093"/>
            <a:ext cx="287222" cy="283734"/>
          </a:xfrm>
          <a:prstGeom prst="rect">
            <a:avLst/>
          </a:prstGeom>
        </p:spPr>
      </p:pic>
      <p:pic>
        <p:nvPicPr>
          <p:cNvPr id="18" name="Imagen 17"/>
          <p:cNvPicPr>
            <a:picLocks noChangeAspect="1"/>
          </p:cNvPicPr>
          <p:nvPr/>
        </p:nvPicPr>
        <p:blipFill>
          <a:blip r:embed="rId8"/>
          <a:stretch>
            <a:fillRect/>
          </a:stretch>
        </p:blipFill>
        <p:spPr>
          <a:xfrm>
            <a:off x="8937113" y="4836829"/>
            <a:ext cx="276796" cy="279162"/>
          </a:xfrm>
          <a:prstGeom prst="rect">
            <a:avLst/>
          </a:prstGeom>
        </p:spPr>
      </p:pic>
      <p:pic>
        <p:nvPicPr>
          <p:cNvPr id="19" name="Imagen 18"/>
          <p:cNvPicPr>
            <a:picLocks noChangeAspect="1"/>
          </p:cNvPicPr>
          <p:nvPr/>
        </p:nvPicPr>
        <p:blipFill>
          <a:blip r:embed="rId9"/>
          <a:stretch>
            <a:fillRect/>
          </a:stretch>
        </p:blipFill>
        <p:spPr>
          <a:xfrm>
            <a:off x="8942019" y="5077354"/>
            <a:ext cx="265368" cy="273059"/>
          </a:xfrm>
          <a:prstGeom prst="rect">
            <a:avLst/>
          </a:prstGeom>
        </p:spPr>
      </p:pic>
      <p:pic>
        <p:nvPicPr>
          <p:cNvPr id="20" name="Imagen 19"/>
          <p:cNvPicPr>
            <a:picLocks noChangeAspect="1"/>
          </p:cNvPicPr>
          <p:nvPr/>
        </p:nvPicPr>
        <p:blipFill>
          <a:blip r:embed="rId9"/>
          <a:stretch>
            <a:fillRect/>
          </a:stretch>
        </p:blipFill>
        <p:spPr>
          <a:xfrm>
            <a:off x="8939871" y="5963849"/>
            <a:ext cx="265368" cy="273059"/>
          </a:xfrm>
          <a:prstGeom prst="rect">
            <a:avLst/>
          </a:prstGeom>
        </p:spPr>
      </p:pic>
      <p:pic>
        <p:nvPicPr>
          <p:cNvPr id="21" name="Imagen 20"/>
          <p:cNvPicPr>
            <a:picLocks noChangeAspect="1"/>
          </p:cNvPicPr>
          <p:nvPr/>
        </p:nvPicPr>
        <p:blipFill>
          <a:blip r:embed="rId10"/>
          <a:stretch>
            <a:fillRect/>
          </a:stretch>
        </p:blipFill>
        <p:spPr>
          <a:xfrm>
            <a:off x="8943184" y="5361853"/>
            <a:ext cx="277567" cy="276344"/>
          </a:xfrm>
          <a:prstGeom prst="rect">
            <a:avLst/>
          </a:prstGeom>
        </p:spPr>
      </p:pic>
      <p:pic>
        <p:nvPicPr>
          <p:cNvPr id="22" name="Imagen 21"/>
          <p:cNvPicPr>
            <a:picLocks noChangeAspect="1"/>
          </p:cNvPicPr>
          <p:nvPr/>
        </p:nvPicPr>
        <p:blipFill>
          <a:blip r:embed="rId10"/>
          <a:stretch>
            <a:fillRect/>
          </a:stretch>
        </p:blipFill>
        <p:spPr>
          <a:xfrm>
            <a:off x="8941036" y="6301001"/>
            <a:ext cx="277567" cy="276344"/>
          </a:xfrm>
          <a:prstGeom prst="rect">
            <a:avLst/>
          </a:prstGeom>
        </p:spPr>
      </p:pic>
      <p:pic>
        <p:nvPicPr>
          <p:cNvPr id="23" name="Imagen 22"/>
          <p:cNvPicPr>
            <a:picLocks noChangeAspect="1"/>
          </p:cNvPicPr>
          <p:nvPr/>
        </p:nvPicPr>
        <p:blipFill>
          <a:blip r:embed="rId11"/>
          <a:stretch>
            <a:fillRect/>
          </a:stretch>
        </p:blipFill>
        <p:spPr>
          <a:xfrm>
            <a:off x="8940920" y="5636017"/>
            <a:ext cx="279738" cy="278724"/>
          </a:xfrm>
          <a:prstGeom prst="rect">
            <a:avLst/>
          </a:prstGeom>
        </p:spPr>
      </p:pic>
      <p:pic>
        <p:nvPicPr>
          <p:cNvPr id="24" name="Imagen 23"/>
          <p:cNvPicPr>
            <a:picLocks noChangeAspect="1"/>
          </p:cNvPicPr>
          <p:nvPr/>
        </p:nvPicPr>
        <p:blipFill>
          <a:blip r:embed="rId5"/>
          <a:stretch>
            <a:fillRect/>
          </a:stretch>
        </p:blipFill>
        <p:spPr>
          <a:xfrm>
            <a:off x="8909445" y="3156483"/>
            <a:ext cx="298542" cy="296154"/>
          </a:xfrm>
          <a:prstGeom prst="rect">
            <a:avLst/>
          </a:prstGeom>
        </p:spPr>
      </p:pic>
      <p:pic>
        <p:nvPicPr>
          <p:cNvPr id="25" name="Gráfico 2">
            <a:extLst>
              <a:ext uri="{FF2B5EF4-FFF2-40B4-BE49-F238E27FC236}">
                <a16:creationId xmlns:a16="http://schemas.microsoft.com/office/drawing/2014/main" xmlns="" id="{170FF40C-DCEC-8E45-8C9E-DFCDE5D723FE}"/>
              </a:ext>
            </a:extLst>
          </p:cNvPr>
          <p:cNvPicPr>
            <a:picLocks noChangeAspect="1"/>
          </p:cNvPicPr>
          <p:nvPr/>
        </p:nvPicPr>
        <p:blipFill>
          <a:blip r:embed="rId12">
            <a:extLst>
              <a:ext uri="{96DAC541-7B7A-43D3-8B79-37D633B846F1}">
                <asvg:svgBlip xmlns:asvg="http://schemas.microsoft.com/office/drawing/2016/SVG/main" xmlns="" r:embed="rId15"/>
              </a:ext>
            </a:extLst>
          </a:blip>
          <a:stretch>
            <a:fillRect/>
          </a:stretch>
        </p:blipFill>
        <p:spPr>
          <a:xfrm>
            <a:off x="8928640" y="2857263"/>
            <a:ext cx="277984" cy="277984"/>
          </a:xfrm>
          <a:prstGeom prst="rect">
            <a:avLst/>
          </a:prstGeom>
        </p:spPr>
      </p:pic>
      <p:pic>
        <p:nvPicPr>
          <p:cNvPr id="26" name="Imagen 25"/>
          <p:cNvPicPr>
            <a:picLocks noChangeAspect="1"/>
          </p:cNvPicPr>
          <p:nvPr/>
        </p:nvPicPr>
        <p:blipFill>
          <a:blip r:embed="rId16"/>
          <a:stretch>
            <a:fillRect/>
          </a:stretch>
        </p:blipFill>
        <p:spPr>
          <a:xfrm>
            <a:off x="8903190" y="3606086"/>
            <a:ext cx="342428" cy="342428"/>
          </a:xfrm>
          <a:prstGeom prst="rect">
            <a:avLst/>
          </a:prstGeom>
        </p:spPr>
      </p:pic>
      <p:pic>
        <p:nvPicPr>
          <p:cNvPr id="2" name="Imagen 1"/>
          <p:cNvPicPr>
            <a:picLocks noChangeAspect="1"/>
          </p:cNvPicPr>
          <p:nvPr/>
        </p:nvPicPr>
        <p:blipFill>
          <a:blip r:embed="rId17"/>
          <a:stretch>
            <a:fillRect/>
          </a:stretch>
        </p:blipFill>
        <p:spPr>
          <a:xfrm>
            <a:off x="10170459" y="2816921"/>
            <a:ext cx="318396" cy="327715"/>
          </a:xfrm>
          <a:prstGeom prst="rect">
            <a:avLst/>
          </a:prstGeom>
        </p:spPr>
      </p:pic>
      <p:pic>
        <p:nvPicPr>
          <p:cNvPr id="5" name="Imagen 4"/>
          <p:cNvPicPr>
            <a:picLocks noChangeAspect="1"/>
          </p:cNvPicPr>
          <p:nvPr/>
        </p:nvPicPr>
        <p:blipFill>
          <a:blip r:embed="rId18"/>
          <a:stretch>
            <a:fillRect/>
          </a:stretch>
        </p:blipFill>
        <p:spPr>
          <a:xfrm>
            <a:off x="10195187" y="3135247"/>
            <a:ext cx="300878" cy="297776"/>
          </a:xfrm>
          <a:prstGeom prst="rect">
            <a:avLst/>
          </a:prstGeom>
        </p:spPr>
      </p:pic>
      <p:sp>
        <p:nvSpPr>
          <p:cNvPr id="6" name="CuadroTexto 5"/>
          <p:cNvSpPr txBox="1"/>
          <p:nvPr/>
        </p:nvSpPr>
        <p:spPr>
          <a:xfrm>
            <a:off x="10502154" y="2834891"/>
            <a:ext cx="1016176" cy="276999"/>
          </a:xfrm>
          <a:prstGeom prst="rect">
            <a:avLst/>
          </a:prstGeom>
          <a:noFill/>
        </p:spPr>
        <p:txBody>
          <a:bodyPr wrap="none" rtlCol="0">
            <a:spAutoFit/>
          </a:bodyPr>
          <a:lstStyle/>
          <a:p>
            <a:r>
              <a:rPr lang="es-AR" sz="1200" dirty="0" smtClean="0"/>
              <a:t>Corea del Sur</a:t>
            </a:r>
            <a:endParaRPr lang="es-ES" sz="1200" dirty="0"/>
          </a:p>
        </p:txBody>
      </p:sp>
      <p:sp>
        <p:nvSpPr>
          <p:cNvPr id="27" name="CuadroTexto 26"/>
          <p:cNvSpPr txBox="1"/>
          <p:nvPr/>
        </p:nvSpPr>
        <p:spPr>
          <a:xfrm>
            <a:off x="10506637" y="3108314"/>
            <a:ext cx="735266" cy="276999"/>
          </a:xfrm>
          <a:prstGeom prst="rect">
            <a:avLst/>
          </a:prstGeom>
          <a:noFill/>
        </p:spPr>
        <p:txBody>
          <a:bodyPr wrap="none" rtlCol="0">
            <a:spAutoFit/>
          </a:bodyPr>
          <a:lstStyle/>
          <a:p>
            <a:r>
              <a:rPr lang="es-AR" sz="1200" dirty="0" smtClean="0"/>
              <a:t>Tailandia</a:t>
            </a:r>
            <a:endParaRPr lang="es-ES" sz="1200" dirty="0"/>
          </a:p>
        </p:txBody>
      </p:sp>
      <p:pic>
        <p:nvPicPr>
          <p:cNvPr id="28" name="Gráfico 2">
            <a:extLst>
              <a:ext uri="{FF2B5EF4-FFF2-40B4-BE49-F238E27FC236}">
                <a16:creationId xmlns:a16="http://schemas.microsoft.com/office/drawing/2014/main" xmlns="" id="{170FF40C-DCEC-8E45-8C9E-DFCDE5D723FE}"/>
              </a:ext>
            </a:extLst>
          </p:cNvPr>
          <p:cNvPicPr>
            <a:picLocks noChangeAspect="1"/>
          </p:cNvPicPr>
          <p:nvPr/>
        </p:nvPicPr>
        <p:blipFill>
          <a:blip r:embed="rId12">
            <a:extLst>
              <a:ext uri="{96DAC541-7B7A-43D3-8B79-37D633B846F1}">
                <asvg:svgBlip xmlns:asvg="http://schemas.microsoft.com/office/drawing/2016/SVG/main" xmlns="" r:embed="rId15"/>
              </a:ext>
            </a:extLst>
          </a:blip>
          <a:stretch>
            <a:fillRect/>
          </a:stretch>
        </p:blipFill>
        <p:spPr>
          <a:xfrm>
            <a:off x="8935412" y="4180590"/>
            <a:ext cx="277984" cy="277984"/>
          </a:xfrm>
          <a:prstGeom prst="rect">
            <a:avLst/>
          </a:prstGeom>
        </p:spPr>
      </p:pic>
      <p:sp>
        <p:nvSpPr>
          <p:cNvPr id="30" name="CuadroTexto 29"/>
          <p:cNvSpPr txBox="1"/>
          <p:nvPr/>
        </p:nvSpPr>
        <p:spPr>
          <a:xfrm>
            <a:off x="10228733" y="4161663"/>
            <a:ext cx="761170" cy="276999"/>
          </a:xfrm>
          <a:prstGeom prst="rect">
            <a:avLst/>
          </a:prstGeom>
          <a:noFill/>
        </p:spPr>
        <p:txBody>
          <a:bodyPr wrap="none" rtlCol="0">
            <a:spAutoFit/>
          </a:bodyPr>
          <a:lstStyle/>
          <a:p>
            <a:r>
              <a:rPr lang="es-AR" sz="1200" dirty="0" smtClean="0"/>
              <a:t>Sudáfrica</a:t>
            </a:r>
            <a:endParaRPr lang="es-ES" sz="1200" dirty="0"/>
          </a:p>
        </p:txBody>
      </p:sp>
      <p:pic>
        <p:nvPicPr>
          <p:cNvPr id="31" name="Imagen 30"/>
          <p:cNvPicPr>
            <a:picLocks noChangeAspect="1"/>
          </p:cNvPicPr>
          <p:nvPr/>
        </p:nvPicPr>
        <p:blipFill>
          <a:blip r:embed="rId19"/>
          <a:stretch>
            <a:fillRect/>
          </a:stretch>
        </p:blipFill>
        <p:spPr>
          <a:xfrm>
            <a:off x="9950057" y="4153695"/>
            <a:ext cx="314224" cy="316779"/>
          </a:xfrm>
          <a:prstGeom prst="rect">
            <a:avLst/>
          </a:prstGeom>
        </p:spPr>
      </p:pic>
    </p:spTree>
    <p:extLst>
      <p:ext uri="{BB962C8B-B14F-4D97-AF65-F5344CB8AC3E}">
        <p14:creationId xmlns:p14="http://schemas.microsoft.com/office/powerpoint/2010/main" val="397835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Conector recto 89"/>
          <p:cNvCxnSpPr/>
          <p:nvPr/>
        </p:nvCxnSpPr>
        <p:spPr>
          <a:xfrm>
            <a:off x="2280724" y="2428791"/>
            <a:ext cx="6109120" cy="629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5</a:t>
            </a:fld>
            <a:endParaRPr lang="es-ES" dirty="0"/>
          </a:p>
        </p:txBody>
      </p:sp>
      <p:sp>
        <p:nvSpPr>
          <p:cNvPr id="20" name="CuadroTexto 19"/>
          <p:cNvSpPr txBox="1"/>
          <p:nvPr/>
        </p:nvSpPr>
        <p:spPr>
          <a:xfrm>
            <a:off x="386365" y="218941"/>
            <a:ext cx="8847784"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ESQUEMAS DE REGULACIÓN DE PRECIOS DE MEDICAMENTOS EN LA REGIÓN</a:t>
            </a:r>
            <a:endParaRPr lang="es-ES" dirty="0"/>
          </a:p>
        </p:txBody>
      </p:sp>
      <p:grpSp>
        <p:nvGrpSpPr>
          <p:cNvPr id="6" name="Grupo 5"/>
          <p:cNvGrpSpPr/>
          <p:nvPr/>
        </p:nvGrpSpPr>
        <p:grpSpPr>
          <a:xfrm>
            <a:off x="6890197" y="1025649"/>
            <a:ext cx="4266272" cy="5165532"/>
            <a:chOff x="6890197" y="1025649"/>
            <a:chExt cx="4266272" cy="5165532"/>
          </a:xfrm>
        </p:grpSpPr>
        <p:sp>
          <p:nvSpPr>
            <p:cNvPr id="30" name="Freeform 162">
              <a:extLst>
                <a:ext uri="{FF2B5EF4-FFF2-40B4-BE49-F238E27FC236}">
                  <a16:creationId xmlns:a16="http://schemas.microsoft.com/office/drawing/2014/main" xmlns="" id="{DC0E24CB-D4CD-622D-139F-99ED1B59F934}"/>
                </a:ext>
              </a:extLst>
            </p:cNvPr>
            <p:cNvSpPr>
              <a:spLocks/>
            </p:cNvSpPr>
            <p:nvPr/>
          </p:nvSpPr>
          <p:spPr bwMode="auto">
            <a:xfrm>
              <a:off x="8994476" y="2708782"/>
              <a:ext cx="2161993" cy="2270162"/>
            </a:xfrm>
            <a:custGeom>
              <a:avLst/>
              <a:gdLst/>
              <a:ahLst/>
              <a:cxnLst>
                <a:cxn ang="0">
                  <a:pos x="6464" y="1855"/>
                </a:cxn>
                <a:cxn ang="0">
                  <a:pos x="5685" y="1514"/>
                </a:cxn>
                <a:cxn ang="0">
                  <a:pos x="5320" y="1538"/>
                </a:cxn>
                <a:cxn ang="0">
                  <a:pos x="5300" y="1321"/>
                </a:cxn>
                <a:cxn ang="0">
                  <a:pos x="5115" y="1221"/>
                </a:cxn>
                <a:cxn ang="0">
                  <a:pos x="4828" y="1081"/>
                </a:cxn>
                <a:cxn ang="0">
                  <a:pos x="4409" y="1235"/>
                </a:cxn>
                <a:cxn ang="0">
                  <a:pos x="4618" y="999"/>
                </a:cxn>
                <a:cxn ang="0">
                  <a:pos x="4360" y="879"/>
                </a:cxn>
                <a:cxn ang="0">
                  <a:pos x="4234" y="605"/>
                </a:cxn>
                <a:cxn ang="0">
                  <a:pos x="4006" y="207"/>
                </a:cxn>
                <a:cxn ang="0">
                  <a:pos x="3698" y="524"/>
                </a:cxn>
                <a:cxn ang="0">
                  <a:pos x="3269" y="481"/>
                </a:cxn>
                <a:cxn ang="0">
                  <a:pos x="3050" y="567"/>
                </a:cxn>
                <a:cxn ang="0">
                  <a:pos x="2631" y="620"/>
                </a:cxn>
                <a:cxn ang="0">
                  <a:pos x="2631" y="211"/>
                </a:cxn>
                <a:cxn ang="0">
                  <a:pos x="2431" y="14"/>
                </a:cxn>
                <a:cxn ang="0">
                  <a:pos x="2173" y="202"/>
                </a:cxn>
                <a:cxn ang="0">
                  <a:pos x="1939" y="245"/>
                </a:cxn>
                <a:cxn ang="0">
                  <a:pos x="1779" y="284"/>
                </a:cxn>
                <a:cxn ang="0">
                  <a:pos x="1905" y="548"/>
                </a:cxn>
                <a:cxn ang="0">
                  <a:pos x="1540" y="793"/>
                </a:cxn>
                <a:cxn ang="0">
                  <a:pos x="1243" y="721"/>
                </a:cxn>
                <a:cxn ang="0">
                  <a:pos x="751" y="639"/>
                </a:cxn>
                <a:cxn ang="0">
                  <a:pos x="819" y="812"/>
                </a:cxn>
                <a:cxn ang="0">
                  <a:pos x="792" y="1109"/>
                </a:cxn>
                <a:cxn ang="0">
                  <a:pos x="508" y="1742"/>
                </a:cxn>
                <a:cxn ang="0">
                  <a:pos x="144" y="2121"/>
                </a:cxn>
                <a:cxn ang="0">
                  <a:pos x="28" y="2385"/>
                </a:cxn>
                <a:cxn ang="0">
                  <a:pos x="265" y="2710"/>
                </a:cxn>
                <a:cxn ang="0">
                  <a:pos x="595" y="2838"/>
                </a:cxn>
                <a:cxn ang="0">
                  <a:pos x="1033" y="2912"/>
                </a:cxn>
                <a:cxn ang="0">
                  <a:pos x="1518" y="2747"/>
                </a:cxn>
                <a:cxn ang="0">
                  <a:pos x="1756" y="3250"/>
                </a:cxn>
                <a:cxn ang="0">
                  <a:pos x="2313" y="3451"/>
                </a:cxn>
                <a:cxn ang="0">
                  <a:pos x="2597" y="3945"/>
                </a:cxn>
                <a:cxn ang="0">
                  <a:pos x="2854" y="4322"/>
                </a:cxn>
                <a:cxn ang="0">
                  <a:pos x="2743" y="4923"/>
                </a:cxn>
                <a:cxn ang="0">
                  <a:pos x="3118" y="5243"/>
                </a:cxn>
                <a:cxn ang="0">
                  <a:pos x="3219" y="5590"/>
                </a:cxn>
                <a:cxn ang="0">
                  <a:pos x="3109" y="6029"/>
                </a:cxn>
                <a:cxn ang="0">
                  <a:pos x="2624" y="6499"/>
                </a:cxn>
                <a:cxn ang="0">
                  <a:pos x="2918" y="6595"/>
                </a:cxn>
                <a:cxn ang="0">
                  <a:pos x="3194" y="7021"/>
                </a:cxn>
                <a:cxn ang="0">
                  <a:pos x="3422" y="6793"/>
                </a:cxn>
                <a:cxn ang="0">
                  <a:pos x="3668" y="6637"/>
                </a:cxn>
                <a:cxn ang="0">
                  <a:pos x="3734" y="6661"/>
                </a:cxn>
                <a:cxn ang="0">
                  <a:pos x="4136" y="6187"/>
                </a:cxn>
                <a:cxn ang="0">
                  <a:pos x="4352" y="5609"/>
                </a:cxn>
                <a:cxn ang="0">
                  <a:pos x="4919" y="5334"/>
                </a:cxn>
                <a:cxn ang="0">
                  <a:pos x="5395" y="5216"/>
                </a:cxn>
                <a:cxn ang="0">
                  <a:pos x="5670" y="4906"/>
                </a:cxn>
                <a:cxn ang="0">
                  <a:pos x="5834" y="4549"/>
                </a:cxn>
                <a:cxn ang="0">
                  <a:pos x="6046" y="4190"/>
                </a:cxn>
                <a:cxn ang="0">
                  <a:pos x="6086" y="3613"/>
                </a:cxn>
                <a:cxn ang="0">
                  <a:pos x="6372" y="3248"/>
                </a:cxn>
                <a:cxn ang="0">
                  <a:pos x="6885" y="2592"/>
                </a:cxn>
              </a:cxnLst>
              <a:rect l="0" t="0" r="r" b="b"/>
              <a:pathLst>
                <a:path w="6931" h="7135">
                  <a:moveTo>
                    <a:pt x="6896" y="2149"/>
                  </a:moveTo>
                  <a:lnTo>
                    <a:pt x="6830" y="1975"/>
                  </a:lnTo>
                  <a:lnTo>
                    <a:pt x="6620" y="1963"/>
                  </a:lnTo>
                  <a:lnTo>
                    <a:pt x="6464" y="1855"/>
                  </a:lnTo>
                  <a:lnTo>
                    <a:pt x="6270" y="1658"/>
                  </a:lnTo>
                  <a:lnTo>
                    <a:pt x="6025" y="1513"/>
                  </a:lnTo>
                  <a:lnTo>
                    <a:pt x="5860" y="1552"/>
                  </a:lnTo>
                  <a:lnTo>
                    <a:pt x="5685" y="1514"/>
                  </a:lnTo>
                  <a:lnTo>
                    <a:pt x="5534" y="1442"/>
                  </a:lnTo>
                  <a:lnTo>
                    <a:pt x="5437" y="1461"/>
                  </a:lnTo>
                  <a:lnTo>
                    <a:pt x="5383" y="1504"/>
                  </a:lnTo>
                  <a:lnTo>
                    <a:pt x="5320" y="1538"/>
                  </a:lnTo>
                  <a:lnTo>
                    <a:pt x="5252" y="1557"/>
                  </a:lnTo>
                  <a:lnTo>
                    <a:pt x="5271" y="1466"/>
                  </a:lnTo>
                  <a:lnTo>
                    <a:pt x="5354" y="1384"/>
                  </a:lnTo>
                  <a:lnTo>
                    <a:pt x="5300" y="1321"/>
                  </a:lnTo>
                  <a:lnTo>
                    <a:pt x="5237" y="1254"/>
                  </a:lnTo>
                  <a:lnTo>
                    <a:pt x="5198" y="1293"/>
                  </a:lnTo>
                  <a:lnTo>
                    <a:pt x="5149" y="1197"/>
                  </a:lnTo>
                  <a:lnTo>
                    <a:pt x="5115" y="1221"/>
                  </a:lnTo>
                  <a:lnTo>
                    <a:pt x="5037" y="1192"/>
                  </a:lnTo>
                  <a:lnTo>
                    <a:pt x="4993" y="1158"/>
                  </a:lnTo>
                  <a:lnTo>
                    <a:pt x="4920" y="1110"/>
                  </a:lnTo>
                  <a:lnTo>
                    <a:pt x="4828" y="1081"/>
                  </a:lnTo>
                  <a:lnTo>
                    <a:pt x="4682" y="1081"/>
                  </a:lnTo>
                  <a:lnTo>
                    <a:pt x="4628" y="1172"/>
                  </a:lnTo>
                  <a:lnTo>
                    <a:pt x="4492" y="1264"/>
                  </a:lnTo>
                  <a:lnTo>
                    <a:pt x="4409" y="1235"/>
                  </a:lnTo>
                  <a:lnTo>
                    <a:pt x="4462" y="1197"/>
                  </a:lnTo>
                  <a:lnTo>
                    <a:pt x="4536" y="1187"/>
                  </a:lnTo>
                  <a:lnTo>
                    <a:pt x="4613" y="1076"/>
                  </a:lnTo>
                  <a:lnTo>
                    <a:pt x="4618" y="999"/>
                  </a:lnTo>
                  <a:lnTo>
                    <a:pt x="4477" y="966"/>
                  </a:lnTo>
                  <a:lnTo>
                    <a:pt x="4414" y="927"/>
                  </a:lnTo>
                  <a:lnTo>
                    <a:pt x="4423" y="884"/>
                  </a:lnTo>
                  <a:lnTo>
                    <a:pt x="4360" y="879"/>
                  </a:lnTo>
                  <a:lnTo>
                    <a:pt x="4321" y="836"/>
                  </a:lnTo>
                  <a:lnTo>
                    <a:pt x="4365" y="754"/>
                  </a:lnTo>
                  <a:lnTo>
                    <a:pt x="4360" y="668"/>
                  </a:lnTo>
                  <a:lnTo>
                    <a:pt x="4234" y="605"/>
                  </a:lnTo>
                  <a:lnTo>
                    <a:pt x="4165" y="399"/>
                  </a:lnTo>
                  <a:lnTo>
                    <a:pt x="4114" y="268"/>
                  </a:lnTo>
                  <a:lnTo>
                    <a:pt x="4057" y="168"/>
                  </a:lnTo>
                  <a:lnTo>
                    <a:pt x="4006" y="207"/>
                  </a:lnTo>
                  <a:lnTo>
                    <a:pt x="3899" y="366"/>
                  </a:lnTo>
                  <a:lnTo>
                    <a:pt x="3869" y="493"/>
                  </a:lnTo>
                  <a:lnTo>
                    <a:pt x="3803" y="556"/>
                  </a:lnTo>
                  <a:lnTo>
                    <a:pt x="3698" y="524"/>
                  </a:lnTo>
                  <a:lnTo>
                    <a:pt x="3586" y="567"/>
                  </a:lnTo>
                  <a:lnTo>
                    <a:pt x="3444" y="481"/>
                  </a:lnTo>
                  <a:lnTo>
                    <a:pt x="3367" y="500"/>
                  </a:lnTo>
                  <a:lnTo>
                    <a:pt x="3269" y="481"/>
                  </a:lnTo>
                  <a:lnTo>
                    <a:pt x="3254" y="519"/>
                  </a:lnTo>
                  <a:lnTo>
                    <a:pt x="3279" y="591"/>
                  </a:lnTo>
                  <a:lnTo>
                    <a:pt x="3138" y="581"/>
                  </a:lnTo>
                  <a:lnTo>
                    <a:pt x="3050" y="567"/>
                  </a:lnTo>
                  <a:lnTo>
                    <a:pt x="2987" y="601"/>
                  </a:lnTo>
                  <a:lnTo>
                    <a:pt x="2875" y="615"/>
                  </a:lnTo>
                  <a:lnTo>
                    <a:pt x="2758" y="697"/>
                  </a:lnTo>
                  <a:lnTo>
                    <a:pt x="2631" y="620"/>
                  </a:lnTo>
                  <a:lnTo>
                    <a:pt x="2553" y="529"/>
                  </a:lnTo>
                  <a:lnTo>
                    <a:pt x="2543" y="399"/>
                  </a:lnTo>
                  <a:lnTo>
                    <a:pt x="2573" y="298"/>
                  </a:lnTo>
                  <a:lnTo>
                    <a:pt x="2631" y="211"/>
                  </a:lnTo>
                  <a:lnTo>
                    <a:pt x="2529" y="120"/>
                  </a:lnTo>
                  <a:lnTo>
                    <a:pt x="2543" y="38"/>
                  </a:lnTo>
                  <a:lnTo>
                    <a:pt x="2509" y="0"/>
                  </a:lnTo>
                  <a:lnTo>
                    <a:pt x="2431" y="14"/>
                  </a:lnTo>
                  <a:lnTo>
                    <a:pt x="2431" y="58"/>
                  </a:lnTo>
                  <a:lnTo>
                    <a:pt x="2363" y="130"/>
                  </a:lnTo>
                  <a:lnTo>
                    <a:pt x="2280" y="159"/>
                  </a:lnTo>
                  <a:lnTo>
                    <a:pt x="2173" y="202"/>
                  </a:lnTo>
                  <a:lnTo>
                    <a:pt x="2095" y="187"/>
                  </a:lnTo>
                  <a:lnTo>
                    <a:pt x="2027" y="221"/>
                  </a:lnTo>
                  <a:lnTo>
                    <a:pt x="2032" y="298"/>
                  </a:lnTo>
                  <a:lnTo>
                    <a:pt x="1939" y="245"/>
                  </a:lnTo>
                  <a:lnTo>
                    <a:pt x="1813" y="211"/>
                  </a:lnTo>
                  <a:lnTo>
                    <a:pt x="1667" y="178"/>
                  </a:lnTo>
                  <a:lnTo>
                    <a:pt x="1696" y="226"/>
                  </a:lnTo>
                  <a:lnTo>
                    <a:pt x="1779" y="284"/>
                  </a:lnTo>
                  <a:lnTo>
                    <a:pt x="1774" y="370"/>
                  </a:lnTo>
                  <a:lnTo>
                    <a:pt x="1832" y="461"/>
                  </a:lnTo>
                  <a:lnTo>
                    <a:pt x="1939" y="476"/>
                  </a:lnTo>
                  <a:lnTo>
                    <a:pt x="1905" y="548"/>
                  </a:lnTo>
                  <a:lnTo>
                    <a:pt x="1798" y="581"/>
                  </a:lnTo>
                  <a:lnTo>
                    <a:pt x="1798" y="634"/>
                  </a:lnTo>
                  <a:lnTo>
                    <a:pt x="1637" y="702"/>
                  </a:lnTo>
                  <a:lnTo>
                    <a:pt x="1540" y="793"/>
                  </a:lnTo>
                  <a:lnTo>
                    <a:pt x="1496" y="740"/>
                  </a:lnTo>
                  <a:lnTo>
                    <a:pt x="1418" y="798"/>
                  </a:lnTo>
                  <a:lnTo>
                    <a:pt x="1330" y="735"/>
                  </a:lnTo>
                  <a:lnTo>
                    <a:pt x="1243" y="721"/>
                  </a:lnTo>
                  <a:lnTo>
                    <a:pt x="1243" y="644"/>
                  </a:lnTo>
                  <a:lnTo>
                    <a:pt x="1189" y="562"/>
                  </a:lnTo>
                  <a:lnTo>
                    <a:pt x="1067" y="649"/>
                  </a:lnTo>
                  <a:lnTo>
                    <a:pt x="751" y="639"/>
                  </a:lnTo>
                  <a:lnTo>
                    <a:pt x="765" y="754"/>
                  </a:lnTo>
                  <a:lnTo>
                    <a:pt x="868" y="745"/>
                  </a:lnTo>
                  <a:lnTo>
                    <a:pt x="897" y="836"/>
                  </a:lnTo>
                  <a:lnTo>
                    <a:pt x="819" y="812"/>
                  </a:lnTo>
                  <a:lnTo>
                    <a:pt x="707" y="841"/>
                  </a:lnTo>
                  <a:lnTo>
                    <a:pt x="717" y="985"/>
                  </a:lnTo>
                  <a:lnTo>
                    <a:pt x="804" y="1028"/>
                  </a:lnTo>
                  <a:lnTo>
                    <a:pt x="792" y="1109"/>
                  </a:lnTo>
                  <a:lnTo>
                    <a:pt x="838" y="1201"/>
                  </a:lnTo>
                  <a:lnTo>
                    <a:pt x="705" y="1747"/>
                  </a:lnTo>
                  <a:lnTo>
                    <a:pt x="604" y="1718"/>
                  </a:lnTo>
                  <a:lnTo>
                    <a:pt x="508" y="1742"/>
                  </a:lnTo>
                  <a:lnTo>
                    <a:pt x="388" y="1766"/>
                  </a:lnTo>
                  <a:lnTo>
                    <a:pt x="244" y="1864"/>
                  </a:lnTo>
                  <a:lnTo>
                    <a:pt x="148" y="2025"/>
                  </a:lnTo>
                  <a:lnTo>
                    <a:pt x="144" y="2121"/>
                  </a:lnTo>
                  <a:lnTo>
                    <a:pt x="98" y="2158"/>
                  </a:lnTo>
                  <a:lnTo>
                    <a:pt x="14" y="2227"/>
                  </a:lnTo>
                  <a:lnTo>
                    <a:pt x="0" y="2313"/>
                  </a:lnTo>
                  <a:lnTo>
                    <a:pt x="28" y="2385"/>
                  </a:lnTo>
                  <a:lnTo>
                    <a:pt x="83" y="2454"/>
                  </a:lnTo>
                  <a:lnTo>
                    <a:pt x="137" y="2564"/>
                  </a:lnTo>
                  <a:lnTo>
                    <a:pt x="165" y="2656"/>
                  </a:lnTo>
                  <a:lnTo>
                    <a:pt x="265" y="2710"/>
                  </a:lnTo>
                  <a:lnTo>
                    <a:pt x="339" y="2802"/>
                  </a:lnTo>
                  <a:lnTo>
                    <a:pt x="460" y="2779"/>
                  </a:lnTo>
                  <a:lnTo>
                    <a:pt x="571" y="2681"/>
                  </a:lnTo>
                  <a:lnTo>
                    <a:pt x="595" y="2838"/>
                  </a:lnTo>
                  <a:lnTo>
                    <a:pt x="595" y="2966"/>
                  </a:lnTo>
                  <a:lnTo>
                    <a:pt x="750" y="2939"/>
                  </a:lnTo>
                  <a:lnTo>
                    <a:pt x="915" y="2966"/>
                  </a:lnTo>
                  <a:lnTo>
                    <a:pt x="1033" y="2912"/>
                  </a:lnTo>
                  <a:lnTo>
                    <a:pt x="1161" y="2848"/>
                  </a:lnTo>
                  <a:lnTo>
                    <a:pt x="1271" y="2784"/>
                  </a:lnTo>
                  <a:lnTo>
                    <a:pt x="1417" y="2756"/>
                  </a:lnTo>
                  <a:lnTo>
                    <a:pt x="1518" y="2747"/>
                  </a:lnTo>
                  <a:lnTo>
                    <a:pt x="1518" y="2893"/>
                  </a:lnTo>
                  <a:lnTo>
                    <a:pt x="1527" y="3049"/>
                  </a:lnTo>
                  <a:lnTo>
                    <a:pt x="1637" y="3168"/>
                  </a:lnTo>
                  <a:lnTo>
                    <a:pt x="1756" y="3250"/>
                  </a:lnTo>
                  <a:lnTo>
                    <a:pt x="1893" y="3268"/>
                  </a:lnTo>
                  <a:lnTo>
                    <a:pt x="2048" y="3350"/>
                  </a:lnTo>
                  <a:lnTo>
                    <a:pt x="2149" y="3424"/>
                  </a:lnTo>
                  <a:lnTo>
                    <a:pt x="2313" y="3451"/>
                  </a:lnTo>
                  <a:lnTo>
                    <a:pt x="2396" y="3570"/>
                  </a:lnTo>
                  <a:lnTo>
                    <a:pt x="2368" y="3734"/>
                  </a:lnTo>
                  <a:lnTo>
                    <a:pt x="2441" y="3926"/>
                  </a:lnTo>
                  <a:lnTo>
                    <a:pt x="2597" y="3945"/>
                  </a:lnTo>
                  <a:lnTo>
                    <a:pt x="2734" y="3963"/>
                  </a:lnTo>
                  <a:lnTo>
                    <a:pt x="2697" y="4082"/>
                  </a:lnTo>
                  <a:lnTo>
                    <a:pt x="2780" y="4173"/>
                  </a:lnTo>
                  <a:lnTo>
                    <a:pt x="2854" y="4322"/>
                  </a:lnTo>
                  <a:lnTo>
                    <a:pt x="2840" y="4432"/>
                  </a:lnTo>
                  <a:lnTo>
                    <a:pt x="2761" y="4576"/>
                  </a:lnTo>
                  <a:lnTo>
                    <a:pt x="2725" y="4758"/>
                  </a:lnTo>
                  <a:lnTo>
                    <a:pt x="2743" y="4923"/>
                  </a:lnTo>
                  <a:lnTo>
                    <a:pt x="2725" y="5024"/>
                  </a:lnTo>
                  <a:lnTo>
                    <a:pt x="2944" y="5042"/>
                  </a:lnTo>
                  <a:lnTo>
                    <a:pt x="3091" y="5097"/>
                  </a:lnTo>
                  <a:lnTo>
                    <a:pt x="3118" y="5243"/>
                  </a:lnTo>
                  <a:lnTo>
                    <a:pt x="3118" y="5380"/>
                  </a:lnTo>
                  <a:lnTo>
                    <a:pt x="3237" y="5344"/>
                  </a:lnTo>
                  <a:lnTo>
                    <a:pt x="3292" y="5435"/>
                  </a:lnTo>
                  <a:lnTo>
                    <a:pt x="3219" y="5590"/>
                  </a:lnTo>
                  <a:lnTo>
                    <a:pt x="3292" y="5682"/>
                  </a:lnTo>
                  <a:lnTo>
                    <a:pt x="3319" y="5837"/>
                  </a:lnTo>
                  <a:lnTo>
                    <a:pt x="3292" y="5965"/>
                  </a:lnTo>
                  <a:lnTo>
                    <a:pt x="3109" y="6029"/>
                  </a:lnTo>
                  <a:lnTo>
                    <a:pt x="2944" y="6121"/>
                  </a:lnTo>
                  <a:lnTo>
                    <a:pt x="2807" y="6267"/>
                  </a:lnTo>
                  <a:lnTo>
                    <a:pt x="2696" y="6391"/>
                  </a:lnTo>
                  <a:lnTo>
                    <a:pt x="2624" y="6499"/>
                  </a:lnTo>
                  <a:lnTo>
                    <a:pt x="2720" y="6463"/>
                  </a:lnTo>
                  <a:lnTo>
                    <a:pt x="2828" y="6577"/>
                  </a:lnTo>
                  <a:lnTo>
                    <a:pt x="2834" y="6643"/>
                  </a:lnTo>
                  <a:lnTo>
                    <a:pt x="2918" y="6595"/>
                  </a:lnTo>
                  <a:lnTo>
                    <a:pt x="2990" y="6709"/>
                  </a:lnTo>
                  <a:lnTo>
                    <a:pt x="3104" y="6799"/>
                  </a:lnTo>
                  <a:lnTo>
                    <a:pt x="3212" y="6901"/>
                  </a:lnTo>
                  <a:lnTo>
                    <a:pt x="3194" y="7021"/>
                  </a:lnTo>
                  <a:lnTo>
                    <a:pt x="3176" y="7135"/>
                  </a:lnTo>
                  <a:lnTo>
                    <a:pt x="3314" y="7033"/>
                  </a:lnTo>
                  <a:lnTo>
                    <a:pt x="3392" y="6895"/>
                  </a:lnTo>
                  <a:lnTo>
                    <a:pt x="3422" y="6793"/>
                  </a:lnTo>
                  <a:lnTo>
                    <a:pt x="3548" y="6691"/>
                  </a:lnTo>
                  <a:lnTo>
                    <a:pt x="3620" y="6547"/>
                  </a:lnTo>
                  <a:lnTo>
                    <a:pt x="3674" y="6571"/>
                  </a:lnTo>
                  <a:lnTo>
                    <a:pt x="3668" y="6637"/>
                  </a:lnTo>
                  <a:lnTo>
                    <a:pt x="3584" y="6733"/>
                  </a:lnTo>
                  <a:lnTo>
                    <a:pt x="3494" y="6853"/>
                  </a:lnTo>
                  <a:lnTo>
                    <a:pt x="3638" y="6757"/>
                  </a:lnTo>
                  <a:lnTo>
                    <a:pt x="3734" y="6661"/>
                  </a:lnTo>
                  <a:lnTo>
                    <a:pt x="3863" y="6425"/>
                  </a:lnTo>
                  <a:lnTo>
                    <a:pt x="3951" y="6362"/>
                  </a:lnTo>
                  <a:lnTo>
                    <a:pt x="4034" y="6295"/>
                  </a:lnTo>
                  <a:lnTo>
                    <a:pt x="4136" y="6187"/>
                  </a:lnTo>
                  <a:lnTo>
                    <a:pt x="4141" y="6031"/>
                  </a:lnTo>
                  <a:lnTo>
                    <a:pt x="4179" y="5810"/>
                  </a:lnTo>
                  <a:lnTo>
                    <a:pt x="4288" y="5673"/>
                  </a:lnTo>
                  <a:lnTo>
                    <a:pt x="4352" y="5609"/>
                  </a:lnTo>
                  <a:lnTo>
                    <a:pt x="4489" y="5536"/>
                  </a:lnTo>
                  <a:lnTo>
                    <a:pt x="4645" y="5462"/>
                  </a:lnTo>
                  <a:lnTo>
                    <a:pt x="4791" y="5426"/>
                  </a:lnTo>
                  <a:lnTo>
                    <a:pt x="4919" y="5334"/>
                  </a:lnTo>
                  <a:lnTo>
                    <a:pt x="5020" y="5344"/>
                  </a:lnTo>
                  <a:lnTo>
                    <a:pt x="5148" y="5280"/>
                  </a:lnTo>
                  <a:lnTo>
                    <a:pt x="5321" y="5298"/>
                  </a:lnTo>
                  <a:lnTo>
                    <a:pt x="5395" y="5216"/>
                  </a:lnTo>
                  <a:lnTo>
                    <a:pt x="5523" y="5152"/>
                  </a:lnTo>
                  <a:lnTo>
                    <a:pt x="5587" y="5051"/>
                  </a:lnTo>
                  <a:lnTo>
                    <a:pt x="5605" y="4960"/>
                  </a:lnTo>
                  <a:lnTo>
                    <a:pt x="5670" y="4906"/>
                  </a:lnTo>
                  <a:lnTo>
                    <a:pt x="5714" y="4825"/>
                  </a:lnTo>
                  <a:lnTo>
                    <a:pt x="5774" y="4735"/>
                  </a:lnTo>
                  <a:lnTo>
                    <a:pt x="5858" y="4675"/>
                  </a:lnTo>
                  <a:lnTo>
                    <a:pt x="5834" y="4549"/>
                  </a:lnTo>
                  <a:lnTo>
                    <a:pt x="5924" y="4423"/>
                  </a:lnTo>
                  <a:lnTo>
                    <a:pt x="5990" y="4339"/>
                  </a:lnTo>
                  <a:lnTo>
                    <a:pt x="5990" y="4219"/>
                  </a:lnTo>
                  <a:lnTo>
                    <a:pt x="6046" y="4190"/>
                  </a:lnTo>
                  <a:lnTo>
                    <a:pt x="6050" y="4060"/>
                  </a:lnTo>
                  <a:lnTo>
                    <a:pt x="6053" y="3844"/>
                  </a:lnTo>
                  <a:lnTo>
                    <a:pt x="6116" y="3685"/>
                  </a:lnTo>
                  <a:lnTo>
                    <a:pt x="6086" y="3613"/>
                  </a:lnTo>
                  <a:lnTo>
                    <a:pt x="6158" y="3493"/>
                  </a:lnTo>
                  <a:lnTo>
                    <a:pt x="6254" y="3463"/>
                  </a:lnTo>
                  <a:lnTo>
                    <a:pt x="6338" y="3367"/>
                  </a:lnTo>
                  <a:lnTo>
                    <a:pt x="6372" y="3248"/>
                  </a:lnTo>
                  <a:lnTo>
                    <a:pt x="6484" y="3071"/>
                  </a:lnTo>
                  <a:lnTo>
                    <a:pt x="6654" y="2950"/>
                  </a:lnTo>
                  <a:lnTo>
                    <a:pt x="6800" y="2809"/>
                  </a:lnTo>
                  <a:lnTo>
                    <a:pt x="6885" y="2592"/>
                  </a:lnTo>
                  <a:lnTo>
                    <a:pt x="6931" y="2372"/>
                  </a:lnTo>
                  <a:lnTo>
                    <a:pt x="6896" y="2149"/>
                  </a:lnTo>
                  <a:close/>
                </a:path>
              </a:pathLst>
            </a:custGeom>
            <a:solidFill>
              <a:srgbClr val="36B4FD"/>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1" name="Freeform 163">
              <a:extLst>
                <a:ext uri="{FF2B5EF4-FFF2-40B4-BE49-F238E27FC236}">
                  <a16:creationId xmlns:a16="http://schemas.microsoft.com/office/drawing/2014/main" xmlns="" id="{F96D6268-6AF5-F246-ACFF-FA9E3322AAC4}"/>
                </a:ext>
              </a:extLst>
            </p:cNvPr>
            <p:cNvSpPr>
              <a:spLocks/>
            </p:cNvSpPr>
            <p:nvPr/>
          </p:nvSpPr>
          <p:spPr bwMode="auto">
            <a:xfrm>
              <a:off x="9591909" y="4138968"/>
              <a:ext cx="427406" cy="475667"/>
            </a:xfrm>
            <a:custGeom>
              <a:avLst/>
              <a:gdLst/>
              <a:ahLst/>
              <a:cxnLst>
                <a:cxn ang="0">
                  <a:pos x="0" y="519"/>
                </a:cxn>
                <a:cxn ang="0">
                  <a:pos x="47" y="598"/>
                </a:cxn>
                <a:cxn ang="0">
                  <a:pos x="102" y="685"/>
                </a:cxn>
                <a:cxn ang="0">
                  <a:pos x="168" y="747"/>
                </a:cxn>
                <a:cxn ang="0">
                  <a:pos x="240" y="814"/>
                </a:cxn>
                <a:cxn ang="0">
                  <a:pos x="350" y="861"/>
                </a:cxn>
                <a:cxn ang="0">
                  <a:pos x="465" y="903"/>
                </a:cxn>
                <a:cxn ang="0">
                  <a:pos x="527" y="973"/>
                </a:cxn>
                <a:cxn ang="0">
                  <a:pos x="641" y="1026"/>
                </a:cxn>
                <a:cxn ang="0">
                  <a:pos x="725" y="1054"/>
                </a:cxn>
                <a:cxn ang="0">
                  <a:pos x="797" y="1086"/>
                </a:cxn>
                <a:cxn ang="0">
                  <a:pos x="732" y="1210"/>
                </a:cxn>
                <a:cxn ang="0">
                  <a:pos x="662" y="1311"/>
                </a:cxn>
                <a:cxn ang="0">
                  <a:pos x="584" y="1414"/>
                </a:cxn>
                <a:cxn ang="0">
                  <a:pos x="678" y="1482"/>
                </a:cxn>
                <a:cxn ang="0">
                  <a:pos x="863" y="1491"/>
                </a:cxn>
                <a:cxn ang="0">
                  <a:pos x="1056" y="1494"/>
                </a:cxn>
                <a:cxn ang="0">
                  <a:pos x="1096" y="1462"/>
                </a:cxn>
                <a:cxn ang="0">
                  <a:pos x="1131" y="1441"/>
                </a:cxn>
                <a:cxn ang="0">
                  <a:pos x="1194" y="1363"/>
                </a:cxn>
                <a:cxn ang="0">
                  <a:pos x="1254" y="1296"/>
                </a:cxn>
                <a:cxn ang="0">
                  <a:pos x="1293" y="1173"/>
                </a:cxn>
                <a:cxn ang="0">
                  <a:pos x="1301" y="1095"/>
                </a:cxn>
                <a:cxn ang="0">
                  <a:pos x="1340" y="1011"/>
                </a:cxn>
                <a:cxn ang="0">
                  <a:pos x="1371" y="942"/>
                </a:cxn>
                <a:cxn ang="0">
                  <a:pos x="1320" y="850"/>
                </a:cxn>
                <a:cxn ang="0">
                  <a:pos x="1200" y="883"/>
                </a:cxn>
                <a:cxn ang="0">
                  <a:pos x="1199" y="747"/>
                </a:cxn>
                <a:cxn ang="0">
                  <a:pos x="1172" y="604"/>
                </a:cxn>
                <a:cxn ang="0">
                  <a:pos x="1092" y="573"/>
                </a:cxn>
                <a:cxn ang="0">
                  <a:pos x="1028" y="549"/>
                </a:cxn>
                <a:cxn ang="0">
                  <a:pos x="807" y="529"/>
                </a:cxn>
                <a:cxn ang="0">
                  <a:pos x="824" y="432"/>
                </a:cxn>
                <a:cxn ang="0">
                  <a:pos x="807" y="261"/>
                </a:cxn>
                <a:cxn ang="0">
                  <a:pos x="842" y="82"/>
                </a:cxn>
                <a:cxn ang="0">
                  <a:pos x="725" y="64"/>
                </a:cxn>
                <a:cxn ang="0">
                  <a:pos x="623" y="36"/>
                </a:cxn>
                <a:cxn ang="0">
                  <a:pos x="470" y="28"/>
                </a:cxn>
                <a:cxn ang="0">
                  <a:pos x="309" y="27"/>
                </a:cxn>
                <a:cxn ang="0">
                  <a:pos x="200" y="0"/>
                </a:cxn>
                <a:cxn ang="0">
                  <a:pos x="138" y="136"/>
                </a:cxn>
                <a:cxn ang="0">
                  <a:pos x="65" y="237"/>
                </a:cxn>
                <a:cxn ang="0">
                  <a:pos x="47" y="363"/>
                </a:cxn>
                <a:cxn ang="0">
                  <a:pos x="0" y="519"/>
                </a:cxn>
              </a:cxnLst>
              <a:rect l="0" t="0" r="r" b="b"/>
              <a:pathLst>
                <a:path w="1371" h="1494">
                  <a:moveTo>
                    <a:pt x="0" y="519"/>
                  </a:moveTo>
                  <a:lnTo>
                    <a:pt x="47" y="598"/>
                  </a:lnTo>
                  <a:lnTo>
                    <a:pt x="102" y="685"/>
                  </a:lnTo>
                  <a:lnTo>
                    <a:pt x="168" y="747"/>
                  </a:lnTo>
                  <a:lnTo>
                    <a:pt x="240" y="814"/>
                  </a:lnTo>
                  <a:lnTo>
                    <a:pt x="350" y="861"/>
                  </a:lnTo>
                  <a:lnTo>
                    <a:pt x="465" y="903"/>
                  </a:lnTo>
                  <a:lnTo>
                    <a:pt x="527" y="973"/>
                  </a:lnTo>
                  <a:lnTo>
                    <a:pt x="641" y="1026"/>
                  </a:lnTo>
                  <a:lnTo>
                    <a:pt x="725" y="1054"/>
                  </a:lnTo>
                  <a:lnTo>
                    <a:pt x="797" y="1086"/>
                  </a:lnTo>
                  <a:lnTo>
                    <a:pt x="732" y="1210"/>
                  </a:lnTo>
                  <a:lnTo>
                    <a:pt x="662" y="1311"/>
                  </a:lnTo>
                  <a:lnTo>
                    <a:pt x="584" y="1414"/>
                  </a:lnTo>
                  <a:lnTo>
                    <a:pt x="678" y="1482"/>
                  </a:lnTo>
                  <a:lnTo>
                    <a:pt x="863" y="1491"/>
                  </a:lnTo>
                  <a:lnTo>
                    <a:pt x="1056" y="1494"/>
                  </a:lnTo>
                  <a:lnTo>
                    <a:pt x="1096" y="1462"/>
                  </a:lnTo>
                  <a:lnTo>
                    <a:pt x="1131" y="1441"/>
                  </a:lnTo>
                  <a:lnTo>
                    <a:pt x="1194" y="1363"/>
                  </a:lnTo>
                  <a:lnTo>
                    <a:pt x="1254" y="1296"/>
                  </a:lnTo>
                  <a:lnTo>
                    <a:pt x="1293" y="1173"/>
                  </a:lnTo>
                  <a:lnTo>
                    <a:pt x="1301" y="1095"/>
                  </a:lnTo>
                  <a:lnTo>
                    <a:pt x="1340" y="1011"/>
                  </a:lnTo>
                  <a:lnTo>
                    <a:pt x="1371" y="942"/>
                  </a:lnTo>
                  <a:lnTo>
                    <a:pt x="1320" y="850"/>
                  </a:lnTo>
                  <a:lnTo>
                    <a:pt x="1200" y="883"/>
                  </a:lnTo>
                  <a:lnTo>
                    <a:pt x="1199" y="747"/>
                  </a:lnTo>
                  <a:lnTo>
                    <a:pt x="1172" y="604"/>
                  </a:lnTo>
                  <a:lnTo>
                    <a:pt x="1092" y="573"/>
                  </a:lnTo>
                  <a:lnTo>
                    <a:pt x="1028" y="549"/>
                  </a:lnTo>
                  <a:lnTo>
                    <a:pt x="807" y="529"/>
                  </a:lnTo>
                  <a:lnTo>
                    <a:pt x="824" y="432"/>
                  </a:lnTo>
                  <a:lnTo>
                    <a:pt x="807" y="261"/>
                  </a:lnTo>
                  <a:lnTo>
                    <a:pt x="842" y="82"/>
                  </a:lnTo>
                  <a:lnTo>
                    <a:pt x="725" y="64"/>
                  </a:lnTo>
                  <a:lnTo>
                    <a:pt x="623" y="36"/>
                  </a:lnTo>
                  <a:lnTo>
                    <a:pt x="470" y="28"/>
                  </a:lnTo>
                  <a:lnTo>
                    <a:pt x="309" y="27"/>
                  </a:lnTo>
                  <a:lnTo>
                    <a:pt x="200" y="0"/>
                  </a:lnTo>
                  <a:lnTo>
                    <a:pt x="138" y="136"/>
                  </a:lnTo>
                  <a:lnTo>
                    <a:pt x="65" y="237"/>
                  </a:lnTo>
                  <a:lnTo>
                    <a:pt x="47" y="363"/>
                  </a:lnTo>
                  <a:lnTo>
                    <a:pt x="0" y="519"/>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2" name="Freeform 164">
              <a:extLst>
                <a:ext uri="{FF2B5EF4-FFF2-40B4-BE49-F238E27FC236}">
                  <a16:creationId xmlns:a16="http://schemas.microsoft.com/office/drawing/2014/main" xmlns="" id="{E37C00E8-66E8-F7C6-6EE0-507009948726}"/>
                </a:ext>
              </a:extLst>
            </p:cNvPr>
            <p:cNvSpPr>
              <a:spLocks/>
            </p:cNvSpPr>
            <p:nvPr/>
          </p:nvSpPr>
          <p:spPr bwMode="auto">
            <a:xfrm>
              <a:off x="8975757" y="4277373"/>
              <a:ext cx="1052919" cy="1675180"/>
            </a:xfrm>
            <a:custGeom>
              <a:avLst/>
              <a:gdLst/>
              <a:ahLst/>
              <a:cxnLst>
                <a:cxn ang="0">
                  <a:pos x="912" y="840"/>
                </a:cxn>
                <a:cxn ang="0">
                  <a:pos x="808" y="1032"/>
                </a:cxn>
                <a:cxn ang="0">
                  <a:pos x="664" y="1336"/>
                </a:cxn>
                <a:cxn ang="0">
                  <a:pos x="600" y="1624"/>
                </a:cxn>
                <a:cxn ang="0">
                  <a:pos x="632" y="2000"/>
                </a:cxn>
                <a:cxn ang="0">
                  <a:pos x="560" y="2304"/>
                </a:cxn>
                <a:cxn ang="0">
                  <a:pos x="424" y="2600"/>
                </a:cxn>
                <a:cxn ang="0">
                  <a:pos x="376" y="3024"/>
                </a:cxn>
                <a:cxn ang="0">
                  <a:pos x="296" y="3392"/>
                </a:cxn>
                <a:cxn ang="0">
                  <a:pos x="240" y="3696"/>
                </a:cxn>
                <a:cxn ang="0">
                  <a:pos x="255" y="3934"/>
                </a:cxn>
                <a:cxn ang="0">
                  <a:pos x="360" y="4112"/>
                </a:cxn>
                <a:cxn ang="0">
                  <a:pos x="280" y="4336"/>
                </a:cxn>
                <a:cxn ang="0">
                  <a:pos x="96" y="4712"/>
                </a:cxn>
                <a:cxn ang="0">
                  <a:pos x="56" y="4992"/>
                </a:cxn>
                <a:cxn ang="0">
                  <a:pos x="184" y="5152"/>
                </a:cxn>
                <a:cxn ang="0">
                  <a:pos x="624" y="5264"/>
                </a:cxn>
                <a:cxn ang="0">
                  <a:pos x="651" y="4922"/>
                </a:cxn>
                <a:cxn ang="0">
                  <a:pos x="888" y="4664"/>
                </a:cxn>
                <a:cxn ang="0">
                  <a:pos x="1056" y="4504"/>
                </a:cxn>
                <a:cxn ang="0">
                  <a:pos x="888" y="4328"/>
                </a:cxn>
                <a:cxn ang="0">
                  <a:pos x="968" y="4112"/>
                </a:cxn>
                <a:cxn ang="0">
                  <a:pos x="1160" y="3992"/>
                </a:cxn>
                <a:cxn ang="0">
                  <a:pos x="1344" y="3744"/>
                </a:cxn>
                <a:cxn ang="0">
                  <a:pos x="1280" y="3544"/>
                </a:cxn>
                <a:cxn ang="0">
                  <a:pos x="1384" y="3368"/>
                </a:cxn>
                <a:cxn ang="0">
                  <a:pos x="1696" y="3392"/>
                </a:cxn>
                <a:cxn ang="0">
                  <a:pos x="1776" y="3048"/>
                </a:cxn>
                <a:cxn ang="0">
                  <a:pos x="2184" y="3040"/>
                </a:cxn>
                <a:cxn ang="0">
                  <a:pos x="2544" y="2848"/>
                </a:cxn>
                <a:cxn ang="0">
                  <a:pos x="2568" y="2608"/>
                </a:cxn>
                <a:cxn ang="0">
                  <a:pos x="2536" y="2400"/>
                </a:cxn>
                <a:cxn ang="0">
                  <a:pos x="2448" y="2144"/>
                </a:cxn>
                <a:cxn ang="0">
                  <a:pos x="2544" y="1816"/>
                </a:cxn>
                <a:cxn ang="0">
                  <a:pos x="2684" y="1566"/>
                </a:cxn>
                <a:cxn ang="0">
                  <a:pos x="3000" y="1192"/>
                </a:cxn>
                <a:cxn ang="0">
                  <a:pos x="3368" y="964"/>
                </a:cxn>
                <a:cxn ang="0">
                  <a:pos x="3280" y="658"/>
                </a:cxn>
                <a:cxn ang="0">
                  <a:pos x="3104" y="1008"/>
                </a:cxn>
                <a:cxn ang="0">
                  <a:pos x="2560" y="976"/>
                </a:cxn>
                <a:cxn ang="0">
                  <a:pos x="2776" y="648"/>
                </a:cxn>
                <a:cxn ang="0">
                  <a:pos x="2440" y="464"/>
                </a:cxn>
                <a:cxn ang="0">
                  <a:pos x="2072" y="240"/>
                </a:cxn>
                <a:cxn ang="0">
                  <a:pos x="1728" y="64"/>
                </a:cxn>
                <a:cxn ang="0">
                  <a:pos x="1552" y="56"/>
                </a:cxn>
                <a:cxn ang="0">
                  <a:pos x="1336" y="56"/>
                </a:cxn>
                <a:cxn ang="0">
                  <a:pos x="1176" y="288"/>
                </a:cxn>
                <a:cxn ang="0">
                  <a:pos x="976" y="480"/>
                </a:cxn>
              </a:cxnLst>
              <a:rect l="0" t="0" r="r" b="b"/>
              <a:pathLst>
                <a:path w="3378" h="5264">
                  <a:moveTo>
                    <a:pt x="952" y="632"/>
                  </a:moveTo>
                  <a:lnTo>
                    <a:pt x="952" y="752"/>
                  </a:lnTo>
                  <a:lnTo>
                    <a:pt x="912" y="840"/>
                  </a:lnTo>
                  <a:lnTo>
                    <a:pt x="976" y="904"/>
                  </a:lnTo>
                  <a:lnTo>
                    <a:pt x="888" y="960"/>
                  </a:lnTo>
                  <a:lnTo>
                    <a:pt x="808" y="1032"/>
                  </a:lnTo>
                  <a:lnTo>
                    <a:pt x="760" y="1160"/>
                  </a:lnTo>
                  <a:lnTo>
                    <a:pt x="712" y="1240"/>
                  </a:lnTo>
                  <a:lnTo>
                    <a:pt x="664" y="1336"/>
                  </a:lnTo>
                  <a:lnTo>
                    <a:pt x="680" y="1440"/>
                  </a:lnTo>
                  <a:lnTo>
                    <a:pt x="656" y="1520"/>
                  </a:lnTo>
                  <a:lnTo>
                    <a:pt x="600" y="1624"/>
                  </a:lnTo>
                  <a:lnTo>
                    <a:pt x="560" y="1728"/>
                  </a:lnTo>
                  <a:lnTo>
                    <a:pt x="600" y="1848"/>
                  </a:lnTo>
                  <a:lnTo>
                    <a:pt x="632" y="2000"/>
                  </a:lnTo>
                  <a:lnTo>
                    <a:pt x="664" y="2104"/>
                  </a:lnTo>
                  <a:lnTo>
                    <a:pt x="656" y="2192"/>
                  </a:lnTo>
                  <a:lnTo>
                    <a:pt x="560" y="2304"/>
                  </a:lnTo>
                  <a:lnTo>
                    <a:pt x="544" y="2384"/>
                  </a:lnTo>
                  <a:lnTo>
                    <a:pt x="560" y="2488"/>
                  </a:lnTo>
                  <a:lnTo>
                    <a:pt x="424" y="2600"/>
                  </a:lnTo>
                  <a:lnTo>
                    <a:pt x="424" y="2768"/>
                  </a:lnTo>
                  <a:lnTo>
                    <a:pt x="464" y="2976"/>
                  </a:lnTo>
                  <a:lnTo>
                    <a:pt x="376" y="3024"/>
                  </a:lnTo>
                  <a:lnTo>
                    <a:pt x="352" y="3136"/>
                  </a:lnTo>
                  <a:lnTo>
                    <a:pt x="312" y="3272"/>
                  </a:lnTo>
                  <a:lnTo>
                    <a:pt x="296" y="3392"/>
                  </a:lnTo>
                  <a:lnTo>
                    <a:pt x="312" y="3520"/>
                  </a:lnTo>
                  <a:lnTo>
                    <a:pt x="256" y="3576"/>
                  </a:lnTo>
                  <a:lnTo>
                    <a:pt x="240" y="3696"/>
                  </a:lnTo>
                  <a:lnTo>
                    <a:pt x="296" y="3760"/>
                  </a:lnTo>
                  <a:lnTo>
                    <a:pt x="304" y="3856"/>
                  </a:lnTo>
                  <a:lnTo>
                    <a:pt x="255" y="3934"/>
                  </a:lnTo>
                  <a:lnTo>
                    <a:pt x="384" y="3936"/>
                  </a:lnTo>
                  <a:lnTo>
                    <a:pt x="296" y="4032"/>
                  </a:lnTo>
                  <a:lnTo>
                    <a:pt x="360" y="4112"/>
                  </a:lnTo>
                  <a:lnTo>
                    <a:pt x="288" y="4152"/>
                  </a:lnTo>
                  <a:lnTo>
                    <a:pt x="280" y="4240"/>
                  </a:lnTo>
                  <a:lnTo>
                    <a:pt x="280" y="4336"/>
                  </a:lnTo>
                  <a:lnTo>
                    <a:pt x="176" y="4512"/>
                  </a:lnTo>
                  <a:lnTo>
                    <a:pt x="176" y="4632"/>
                  </a:lnTo>
                  <a:lnTo>
                    <a:pt x="96" y="4712"/>
                  </a:lnTo>
                  <a:lnTo>
                    <a:pt x="0" y="4808"/>
                  </a:lnTo>
                  <a:lnTo>
                    <a:pt x="32" y="4904"/>
                  </a:lnTo>
                  <a:lnTo>
                    <a:pt x="56" y="4992"/>
                  </a:lnTo>
                  <a:lnTo>
                    <a:pt x="160" y="4992"/>
                  </a:lnTo>
                  <a:lnTo>
                    <a:pt x="176" y="5080"/>
                  </a:lnTo>
                  <a:lnTo>
                    <a:pt x="184" y="5152"/>
                  </a:lnTo>
                  <a:lnTo>
                    <a:pt x="272" y="5208"/>
                  </a:lnTo>
                  <a:lnTo>
                    <a:pt x="416" y="5192"/>
                  </a:lnTo>
                  <a:lnTo>
                    <a:pt x="624" y="5264"/>
                  </a:lnTo>
                  <a:lnTo>
                    <a:pt x="600" y="5128"/>
                  </a:lnTo>
                  <a:lnTo>
                    <a:pt x="560" y="5024"/>
                  </a:lnTo>
                  <a:lnTo>
                    <a:pt x="651" y="4922"/>
                  </a:lnTo>
                  <a:lnTo>
                    <a:pt x="781" y="4878"/>
                  </a:lnTo>
                  <a:lnTo>
                    <a:pt x="784" y="4768"/>
                  </a:lnTo>
                  <a:lnTo>
                    <a:pt x="888" y="4664"/>
                  </a:lnTo>
                  <a:lnTo>
                    <a:pt x="968" y="4632"/>
                  </a:lnTo>
                  <a:lnTo>
                    <a:pt x="1048" y="4584"/>
                  </a:lnTo>
                  <a:lnTo>
                    <a:pt x="1056" y="4504"/>
                  </a:lnTo>
                  <a:lnTo>
                    <a:pt x="1072" y="4440"/>
                  </a:lnTo>
                  <a:lnTo>
                    <a:pt x="968" y="4408"/>
                  </a:lnTo>
                  <a:lnTo>
                    <a:pt x="888" y="4328"/>
                  </a:lnTo>
                  <a:lnTo>
                    <a:pt x="840" y="4248"/>
                  </a:lnTo>
                  <a:lnTo>
                    <a:pt x="904" y="4168"/>
                  </a:lnTo>
                  <a:lnTo>
                    <a:pt x="968" y="4112"/>
                  </a:lnTo>
                  <a:lnTo>
                    <a:pt x="1024" y="4072"/>
                  </a:lnTo>
                  <a:lnTo>
                    <a:pt x="1104" y="4048"/>
                  </a:lnTo>
                  <a:lnTo>
                    <a:pt x="1160" y="3992"/>
                  </a:lnTo>
                  <a:lnTo>
                    <a:pt x="1216" y="3888"/>
                  </a:lnTo>
                  <a:lnTo>
                    <a:pt x="1232" y="3792"/>
                  </a:lnTo>
                  <a:lnTo>
                    <a:pt x="1344" y="3744"/>
                  </a:lnTo>
                  <a:lnTo>
                    <a:pt x="1272" y="3672"/>
                  </a:lnTo>
                  <a:lnTo>
                    <a:pt x="1352" y="3624"/>
                  </a:lnTo>
                  <a:lnTo>
                    <a:pt x="1280" y="3544"/>
                  </a:lnTo>
                  <a:lnTo>
                    <a:pt x="1280" y="3432"/>
                  </a:lnTo>
                  <a:lnTo>
                    <a:pt x="1281" y="3325"/>
                  </a:lnTo>
                  <a:lnTo>
                    <a:pt x="1384" y="3368"/>
                  </a:lnTo>
                  <a:lnTo>
                    <a:pt x="1456" y="3392"/>
                  </a:lnTo>
                  <a:lnTo>
                    <a:pt x="1552" y="3424"/>
                  </a:lnTo>
                  <a:lnTo>
                    <a:pt x="1696" y="3392"/>
                  </a:lnTo>
                  <a:lnTo>
                    <a:pt x="1688" y="3256"/>
                  </a:lnTo>
                  <a:lnTo>
                    <a:pt x="1760" y="3152"/>
                  </a:lnTo>
                  <a:lnTo>
                    <a:pt x="1776" y="3048"/>
                  </a:lnTo>
                  <a:lnTo>
                    <a:pt x="1880" y="3080"/>
                  </a:lnTo>
                  <a:lnTo>
                    <a:pt x="2000" y="3064"/>
                  </a:lnTo>
                  <a:lnTo>
                    <a:pt x="2184" y="3040"/>
                  </a:lnTo>
                  <a:lnTo>
                    <a:pt x="2352" y="2992"/>
                  </a:lnTo>
                  <a:lnTo>
                    <a:pt x="2456" y="2952"/>
                  </a:lnTo>
                  <a:lnTo>
                    <a:pt x="2544" y="2848"/>
                  </a:lnTo>
                  <a:lnTo>
                    <a:pt x="2632" y="2752"/>
                  </a:lnTo>
                  <a:lnTo>
                    <a:pt x="2640" y="2656"/>
                  </a:lnTo>
                  <a:lnTo>
                    <a:pt x="2568" y="2608"/>
                  </a:lnTo>
                  <a:lnTo>
                    <a:pt x="2560" y="2552"/>
                  </a:lnTo>
                  <a:lnTo>
                    <a:pt x="2592" y="2472"/>
                  </a:lnTo>
                  <a:lnTo>
                    <a:pt x="2536" y="2400"/>
                  </a:lnTo>
                  <a:lnTo>
                    <a:pt x="2424" y="2328"/>
                  </a:lnTo>
                  <a:lnTo>
                    <a:pt x="2448" y="2208"/>
                  </a:lnTo>
                  <a:lnTo>
                    <a:pt x="2448" y="2144"/>
                  </a:lnTo>
                  <a:lnTo>
                    <a:pt x="2488" y="2056"/>
                  </a:lnTo>
                  <a:lnTo>
                    <a:pt x="2504" y="1952"/>
                  </a:lnTo>
                  <a:lnTo>
                    <a:pt x="2544" y="1816"/>
                  </a:lnTo>
                  <a:lnTo>
                    <a:pt x="2592" y="1704"/>
                  </a:lnTo>
                  <a:lnTo>
                    <a:pt x="2616" y="1584"/>
                  </a:lnTo>
                  <a:lnTo>
                    <a:pt x="2684" y="1566"/>
                  </a:lnTo>
                  <a:lnTo>
                    <a:pt x="2754" y="1460"/>
                  </a:lnTo>
                  <a:lnTo>
                    <a:pt x="2886" y="1308"/>
                  </a:lnTo>
                  <a:lnTo>
                    <a:pt x="3000" y="1192"/>
                  </a:lnTo>
                  <a:lnTo>
                    <a:pt x="3168" y="1096"/>
                  </a:lnTo>
                  <a:lnTo>
                    <a:pt x="3352" y="1034"/>
                  </a:lnTo>
                  <a:lnTo>
                    <a:pt x="3368" y="964"/>
                  </a:lnTo>
                  <a:lnTo>
                    <a:pt x="3378" y="908"/>
                  </a:lnTo>
                  <a:lnTo>
                    <a:pt x="3354" y="754"/>
                  </a:lnTo>
                  <a:lnTo>
                    <a:pt x="3280" y="658"/>
                  </a:lnTo>
                  <a:lnTo>
                    <a:pt x="3272" y="728"/>
                  </a:lnTo>
                  <a:lnTo>
                    <a:pt x="3232" y="856"/>
                  </a:lnTo>
                  <a:lnTo>
                    <a:pt x="3104" y="1008"/>
                  </a:lnTo>
                  <a:lnTo>
                    <a:pt x="3032" y="1056"/>
                  </a:lnTo>
                  <a:lnTo>
                    <a:pt x="2656" y="1048"/>
                  </a:lnTo>
                  <a:lnTo>
                    <a:pt x="2560" y="976"/>
                  </a:lnTo>
                  <a:lnTo>
                    <a:pt x="2640" y="872"/>
                  </a:lnTo>
                  <a:lnTo>
                    <a:pt x="2712" y="768"/>
                  </a:lnTo>
                  <a:lnTo>
                    <a:pt x="2776" y="648"/>
                  </a:lnTo>
                  <a:lnTo>
                    <a:pt x="2608" y="584"/>
                  </a:lnTo>
                  <a:lnTo>
                    <a:pt x="2504" y="536"/>
                  </a:lnTo>
                  <a:lnTo>
                    <a:pt x="2440" y="464"/>
                  </a:lnTo>
                  <a:lnTo>
                    <a:pt x="2328" y="424"/>
                  </a:lnTo>
                  <a:lnTo>
                    <a:pt x="2216" y="376"/>
                  </a:lnTo>
                  <a:lnTo>
                    <a:pt x="2072" y="240"/>
                  </a:lnTo>
                  <a:lnTo>
                    <a:pt x="1976" y="80"/>
                  </a:lnTo>
                  <a:lnTo>
                    <a:pt x="1864" y="48"/>
                  </a:lnTo>
                  <a:lnTo>
                    <a:pt x="1728" y="64"/>
                  </a:lnTo>
                  <a:lnTo>
                    <a:pt x="1680" y="192"/>
                  </a:lnTo>
                  <a:lnTo>
                    <a:pt x="1640" y="104"/>
                  </a:lnTo>
                  <a:lnTo>
                    <a:pt x="1552" y="56"/>
                  </a:lnTo>
                  <a:lnTo>
                    <a:pt x="1440" y="64"/>
                  </a:lnTo>
                  <a:lnTo>
                    <a:pt x="1376" y="0"/>
                  </a:lnTo>
                  <a:lnTo>
                    <a:pt x="1336" y="56"/>
                  </a:lnTo>
                  <a:lnTo>
                    <a:pt x="1272" y="72"/>
                  </a:lnTo>
                  <a:lnTo>
                    <a:pt x="1208" y="176"/>
                  </a:lnTo>
                  <a:lnTo>
                    <a:pt x="1176" y="288"/>
                  </a:lnTo>
                  <a:lnTo>
                    <a:pt x="1168" y="400"/>
                  </a:lnTo>
                  <a:lnTo>
                    <a:pt x="1048" y="432"/>
                  </a:lnTo>
                  <a:lnTo>
                    <a:pt x="976" y="480"/>
                  </a:lnTo>
                  <a:lnTo>
                    <a:pt x="944" y="552"/>
                  </a:lnTo>
                  <a:lnTo>
                    <a:pt x="952" y="632"/>
                  </a:lnTo>
                  <a:close/>
                </a:path>
              </a:pathLst>
            </a:custGeom>
            <a:solidFill>
              <a:srgbClr val="051B35"/>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3" name="Freeform 165">
              <a:extLst>
                <a:ext uri="{FF2B5EF4-FFF2-40B4-BE49-F238E27FC236}">
                  <a16:creationId xmlns:a16="http://schemas.microsoft.com/office/drawing/2014/main" xmlns="" id="{70EEC11A-9D2D-812C-D9C2-9CF91D6852BF}"/>
                </a:ext>
              </a:extLst>
            </p:cNvPr>
            <p:cNvSpPr>
              <a:spLocks/>
            </p:cNvSpPr>
            <p:nvPr/>
          </p:nvSpPr>
          <p:spPr bwMode="auto">
            <a:xfrm>
              <a:off x="8581107" y="3015819"/>
              <a:ext cx="701946" cy="1059515"/>
            </a:xfrm>
            <a:custGeom>
              <a:avLst/>
              <a:gdLst/>
              <a:ahLst/>
              <a:cxnLst>
                <a:cxn ang="0">
                  <a:pos x="1094" y="165"/>
                </a:cxn>
                <a:cxn ang="0">
                  <a:pos x="974" y="352"/>
                </a:cxn>
                <a:cxn ang="0">
                  <a:pos x="651" y="518"/>
                </a:cxn>
                <a:cxn ang="0">
                  <a:pos x="456" y="857"/>
                </a:cxn>
                <a:cxn ang="0">
                  <a:pos x="346" y="876"/>
                </a:cxn>
                <a:cxn ang="0">
                  <a:pos x="229" y="800"/>
                </a:cxn>
                <a:cxn ang="0">
                  <a:pos x="151" y="768"/>
                </a:cxn>
                <a:cxn ang="0">
                  <a:pos x="99" y="664"/>
                </a:cxn>
                <a:cxn ang="0">
                  <a:pos x="3" y="881"/>
                </a:cxn>
                <a:cxn ang="0">
                  <a:pos x="67" y="1048"/>
                </a:cxn>
                <a:cxn ang="0">
                  <a:pos x="40" y="1122"/>
                </a:cxn>
                <a:cxn ang="0">
                  <a:pos x="288" y="1298"/>
                </a:cxn>
                <a:cxn ang="0">
                  <a:pos x="365" y="1466"/>
                </a:cxn>
                <a:cxn ang="0">
                  <a:pos x="489" y="1715"/>
                </a:cxn>
                <a:cxn ang="0">
                  <a:pos x="657" y="2070"/>
                </a:cxn>
                <a:cxn ang="0">
                  <a:pos x="763" y="2234"/>
                </a:cxn>
                <a:cxn ang="0">
                  <a:pos x="878" y="2392"/>
                </a:cxn>
                <a:cxn ang="0">
                  <a:pos x="873" y="2536"/>
                </a:cxn>
                <a:cxn ang="0">
                  <a:pos x="1142" y="2838"/>
                </a:cxn>
                <a:cxn ang="0">
                  <a:pos x="1569" y="3059"/>
                </a:cxn>
                <a:cxn ang="0">
                  <a:pos x="1766" y="3227"/>
                </a:cxn>
                <a:cxn ang="0">
                  <a:pos x="2035" y="3288"/>
                </a:cxn>
                <a:cxn ang="0">
                  <a:pos x="2094" y="3225"/>
                </a:cxn>
                <a:cxn ang="0">
                  <a:pos x="2126" y="3059"/>
                </a:cxn>
                <a:cxn ang="0">
                  <a:pos x="2126" y="2920"/>
                </a:cxn>
                <a:cxn ang="0">
                  <a:pos x="2141" y="2781"/>
                </a:cxn>
                <a:cxn ang="0">
                  <a:pos x="2145" y="2651"/>
                </a:cxn>
                <a:cxn ang="0">
                  <a:pos x="2188" y="2477"/>
                </a:cxn>
                <a:cxn ang="0">
                  <a:pos x="2251" y="2262"/>
                </a:cxn>
                <a:cxn ang="0">
                  <a:pos x="1923" y="2002"/>
                </a:cxn>
                <a:cxn ang="0">
                  <a:pos x="1896" y="1719"/>
                </a:cxn>
                <a:cxn ang="0">
                  <a:pos x="1663" y="1837"/>
                </a:cxn>
                <a:cxn ang="0">
                  <a:pos x="1491" y="1693"/>
                </a:cxn>
                <a:cxn ang="0">
                  <a:pos x="1411" y="1492"/>
                </a:cxn>
                <a:cxn ang="0">
                  <a:pos x="1323" y="1345"/>
                </a:cxn>
                <a:cxn ang="0">
                  <a:pos x="1386" y="1225"/>
                </a:cxn>
                <a:cxn ang="0">
                  <a:pos x="1474" y="1062"/>
                </a:cxn>
                <a:cxn ang="0">
                  <a:pos x="1566" y="903"/>
                </a:cxn>
                <a:cxn ang="0">
                  <a:pos x="1816" y="784"/>
                </a:cxn>
                <a:cxn ang="0">
                  <a:pos x="2031" y="784"/>
                </a:cxn>
                <a:cxn ang="0">
                  <a:pos x="1920" y="693"/>
                </a:cxn>
                <a:cxn ang="0">
                  <a:pos x="1949" y="453"/>
                </a:cxn>
                <a:cxn ang="0">
                  <a:pos x="1800" y="429"/>
                </a:cxn>
                <a:cxn ang="0">
                  <a:pos x="1637" y="429"/>
                </a:cxn>
                <a:cxn ang="0">
                  <a:pos x="1478" y="419"/>
                </a:cxn>
                <a:cxn ang="0">
                  <a:pos x="1387" y="304"/>
                </a:cxn>
                <a:cxn ang="0">
                  <a:pos x="1305" y="194"/>
                </a:cxn>
                <a:cxn ang="0">
                  <a:pos x="1209" y="38"/>
                </a:cxn>
                <a:cxn ang="0">
                  <a:pos x="1032" y="2"/>
                </a:cxn>
              </a:cxnLst>
              <a:rect l="0" t="0" r="r" b="b"/>
              <a:pathLst>
                <a:path w="2251" h="3334">
                  <a:moveTo>
                    <a:pt x="1032" y="2"/>
                  </a:moveTo>
                  <a:lnTo>
                    <a:pt x="1094" y="165"/>
                  </a:lnTo>
                  <a:lnTo>
                    <a:pt x="1037" y="227"/>
                  </a:lnTo>
                  <a:lnTo>
                    <a:pt x="974" y="352"/>
                  </a:lnTo>
                  <a:lnTo>
                    <a:pt x="820" y="441"/>
                  </a:lnTo>
                  <a:lnTo>
                    <a:pt x="651" y="518"/>
                  </a:lnTo>
                  <a:lnTo>
                    <a:pt x="549" y="581"/>
                  </a:lnTo>
                  <a:lnTo>
                    <a:pt x="456" y="857"/>
                  </a:lnTo>
                  <a:lnTo>
                    <a:pt x="398" y="921"/>
                  </a:lnTo>
                  <a:lnTo>
                    <a:pt x="346" y="876"/>
                  </a:lnTo>
                  <a:lnTo>
                    <a:pt x="307" y="819"/>
                  </a:lnTo>
                  <a:lnTo>
                    <a:pt x="229" y="800"/>
                  </a:lnTo>
                  <a:lnTo>
                    <a:pt x="144" y="834"/>
                  </a:lnTo>
                  <a:lnTo>
                    <a:pt x="151" y="768"/>
                  </a:lnTo>
                  <a:lnTo>
                    <a:pt x="171" y="609"/>
                  </a:lnTo>
                  <a:lnTo>
                    <a:pt x="99" y="664"/>
                  </a:lnTo>
                  <a:lnTo>
                    <a:pt x="3" y="792"/>
                  </a:lnTo>
                  <a:lnTo>
                    <a:pt x="3" y="881"/>
                  </a:lnTo>
                  <a:lnTo>
                    <a:pt x="5" y="976"/>
                  </a:lnTo>
                  <a:lnTo>
                    <a:pt x="67" y="1048"/>
                  </a:lnTo>
                  <a:lnTo>
                    <a:pt x="0" y="1067"/>
                  </a:lnTo>
                  <a:lnTo>
                    <a:pt x="40" y="1122"/>
                  </a:lnTo>
                  <a:lnTo>
                    <a:pt x="201" y="1226"/>
                  </a:lnTo>
                  <a:lnTo>
                    <a:pt x="288" y="1298"/>
                  </a:lnTo>
                  <a:lnTo>
                    <a:pt x="312" y="1384"/>
                  </a:lnTo>
                  <a:lnTo>
                    <a:pt x="365" y="1466"/>
                  </a:lnTo>
                  <a:lnTo>
                    <a:pt x="427" y="1547"/>
                  </a:lnTo>
                  <a:lnTo>
                    <a:pt x="489" y="1715"/>
                  </a:lnTo>
                  <a:lnTo>
                    <a:pt x="590" y="1917"/>
                  </a:lnTo>
                  <a:lnTo>
                    <a:pt x="657" y="2070"/>
                  </a:lnTo>
                  <a:lnTo>
                    <a:pt x="729" y="2142"/>
                  </a:lnTo>
                  <a:lnTo>
                    <a:pt x="763" y="2234"/>
                  </a:lnTo>
                  <a:lnTo>
                    <a:pt x="849" y="2339"/>
                  </a:lnTo>
                  <a:lnTo>
                    <a:pt x="878" y="2392"/>
                  </a:lnTo>
                  <a:lnTo>
                    <a:pt x="917" y="2464"/>
                  </a:lnTo>
                  <a:lnTo>
                    <a:pt x="873" y="2536"/>
                  </a:lnTo>
                  <a:lnTo>
                    <a:pt x="969" y="2670"/>
                  </a:lnTo>
                  <a:lnTo>
                    <a:pt x="1142" y="2838"/>
                  </a:lnTo>
                  <a:lnTo>
                    <a:pt x="1445" y="3011"/>
                  </a:lnTo>
                  <a:lnTo>
                    <a:pt x="1569" y="3059"/>
                  </a:lnTo>
                  <a:lnTo>
                    <a:pt x="1737" y="3170"/>
                  </a:lnTo>
                  <a:lnTo>
                    <a:pt x="1766" y="3227"/>
                  </a:lnTo>
                  <a:lnTo>
                    <a:pt x="1921" y="3334"/>
                  </a:lnTo>
                  <a:lnTo>
                    <a:pt x="2035" y="3288"/>
                  </a:lnTo>
                  <a:lnTo>
                    <a:pt x="2020" y="3208"/>
                  </a:lnTo>
                  <a:lnTo>
                    <a:pt x="2094" y="3225"/>
                  </a:lnTo>
                  <a:lnTo>
                    <a:pt x="2071" y="3126"/>
                  </a:lnTo>
                  <a:lnTo>
                    <a:pt x="2126" y="3059"/>
                  </a:lnTo>
                  <a:lnTo>
                    <a:pt x="2193" y="2963"/>
                  </a:lnTo>
                  <a:lnTo>
                    <a:pt x="2126" y="2920"/>
                  </a:lnTo>
                  <a:lnTo>
                    <a:pt x="2117" y="2853"/>
                  </a:lnTo>
                  <a:lnTo>
                    <a:pt x="2141" y="2781"/>
                  </a:lnTo>
                  <a:lnTo>
                    <a:pt x="2107" y="2723"/>
                  </a:lnTo>
                  <a:lnTo>
                    <a:pt x="2145" y="2651"/>
                  </a:lnTo>
                  <a:lnTo>
                    <a:pt x="2209" y="2593"/>
                  </a:lnTo>
                  <a:lnTo>
                    <a:pt x="2188" y="2477"/>
                  </a:lnTo>
                  <a:lnTo>
                    <a:pt x="2189" y="2358"/>
                  </a:lnTo>
                  <a:lnTo>
                    <a:pt x="2251" y="2262"/>
                  </a:lnTo>
                  <a:lnTo>
                    <a:pt x="2079" y="1978"/>
                  </a:lnTo>
                  <a:lnTo>
                    <a:pt x="1923" y="2002"/>
                  </a:lnTo>
                  <a:lnTo>
                    <a:pt x="1918" y="1869"/>
                  </a:lnTo>
                  <a:lnTo>
                    <a:pt x="1896" y="1719"/>
                  </a:lnTo>
                  <a:lnTo>
                    <a:pt x="1786" y="1816"/>
                  </a:lnTo>
                  <a:lnTo>
                    <a:pt x="1663" y="1837"/>
                  </a:lnTo>
                  <a:lnTo>
                    <a:pt x="1594" y="1750"/>
                  </a:lnTo>
                  <a:lnTo>
                    <a:pt x="1491" y="1693"/>
                  </a:lnTo>
                  <a:lnTo>
                    <a:pt x="1459" y="1602"/>
                  </a:lnTo>
                  <a:lnTo>
                    <a:pt x="1411" y="1492"/>
                  </a:lnTo>
                  <a:lnTo>
                    <a:pt x="1353" y="1423"/>
                  </a:lnTo>
                  <a:lnTo>
                    <a:pt x="1323" y="1345"/>
                  </a:lnTo>
                  <a:lnTo>
                    <a:pt x="1341" y="1261"/>
                  </a:lnTo>
                  <a:lnTo>
                    <a:pt x="1386" y="1225"/>
                  </a:lnTo>
                  <a:lnTo>
                    <a:pt x="1468" y="1161"/>
                  </a:lnTo>
                  <a:lnTo>
                    <a:pt x="1474" y="1062"/>
                  </a:lnTo>
                  <a:lnTo>
                    <a:pt x="1513" y="1000"/>
                  </a:lnTo>
                  <a:lnTo>
                    <a:pt x="1566" y="903"/>
                  </a:lnTo>
                  <a:lnTo>
                    <a:pt x="1716" y="802"/>
                  </a:lnTo>
                  <a:lnTo>
                    <a:pt x="1816" y="784"/>
                  </a:lnTo>
                  <a:lnTo>
                    <a:pt x="1927" y="754"/>
                  </a:lnTo>
                  <a:lnTo>
                    <a:pt x="2031" y="784"/>
                  </a:lnTo>
                  <a:lnTo>
                    <a:pt x="1992" y="712"/>
                  </a:lnTo>
                  <a:lnTo>
                    <a:pt x="1920" y="693"/>
                  </a:lnTo>
                  <a:lnTo>
                    <a:pt x="2021" y="486"/>
                  </a:lnTo>
                  <a:lnTo>
                    <a:pt x="1949" y="453"/>
                  </a:lnTo>
                  <a:lnTo>
                    <a:pt x="1857" y="400"/>
                  </a:lnTo>
                  <a:lnTo>
                    <a:pt x="1800" y="429"/>
                  </a:lnTo>
                  <a:lnTo>
                    <a:pt x="1718" y="405"/>
                  </a:lnTo>
                  <a:lnTo>
                    <a:pt x="1637" y="429"/>
                  </a:lnTo>
                  <a:lnTo>
                    <a:pt x="1565" y="424"/>
                  </a:lnTo>
                  <a:lnTo>
                    <a:pt x="1478" y="419"/>
                  </a:lnTo>
                  <a:lnTo>
                    <a:pt x="1442" y="358"/>
                  </a:lnTo>
                  <a:lnTo>
                    <a:pt x="1387" y="304"/>
                  </a:lnTo>
                  <a:lnTo>
                    <a:pt x="1387" y="246"/>
                  </a:lnTo>
                  <a:lnTo>
                    <a:pt x="1305" y="194"/>
                  </a:lnTo>
                  <a:lnTo>
                    <a:pt x="1241" y="128"/>
                  </a:lnTo>
                  <a:lnTo>
                    <a:pt x="1209" y="38"/>
                  </a:lnTo>
                  <a:lnTo>
                    <a:pt x="1100" y="0"/>
                  </a:lnTo>
                  <a:lnTo>
                    <a:pt x="1032" y="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4" name="Freeform 166">
              <a:extLst>
                <a:ext uri="{FF2B5EF4-FFF2-40B4-BE49-F238E27FC236}">
                  <a16:creationId xmlns:a16="http://schemas.microsoft.com/office/drawing/2014/main" xmlns="" id="{793552A7-46DC-055B-9C0E-69B3E633B471}"/>
                </a:ext>
              </a:extLst>
            </p:cNvPr>
            <p:cNvSpPr>
              <a:spLocks/>
            </p:cNvSpPr>
            <p:nvPr/>
          </p:nvSpPr>
          <p:spPr bwMode="auto">
            <a:xfrm>
              <a:off x="8698098" y="2301521"/>
              <a:ext cx="666068" cy="964064"/>
            </a:xfrm>
            <a:custGeom>
              <a:avLst/>
              <a:gdLst/>
              <a:ahLst/>
              <a:cxnLst>
                <a:cxn ang="0">
                  <a:pos x="1209" y="111"/>
                </a:cxn>
                <a:cxn ang="0">
                  <a:pos x="1002" y="221"/>
                </a:cxn>
                <a:cxn ang="0">
                  <a:pos x="831" y="309"/>
                </a:cxn>
                <a:cxn ang="0">
                  <a:pos x="705" y="295"/>
                </a:cxn>
                <a:cxn ang="0">
                  <a:pos x="601" y="551"/>
                </a:cxn>
                <a:cxn ang="0">
                  <a:pos x="416" y="712"/>
                </a:cxn>
                <a:cxn ang="0">
                  <a:pos x="430" y="802"/>
                </a:cxn>
                <a:cxn ang="0">
                  <a:pos x="361" y="769"/>
                </a:cxn>
                <a:cxn ang="0">
                  <a:pos x="290" y="838"/>
                </a:cxn>
                <a:cxn ang="0">
                  <a:pos x="259" y="820"/>
                </a:cxn>
                <a:cxn ang="0">
                  <a:pos x="263" y="854"/>
                </a:cxn>
                <a:cxn ang="0">
                  <a:pos x="238" y="880"/>
                </a:cxn>
                <a:cxn ang="0">
                  <a:pos x="289" y="985"/>
                </a:cxn>
                <a:cxn ang="0">
                  <a:pos x="282" y="1137"/>
                </a:cxn>
                <a:cxn ang="0">
                  <a:pos x="319" y="1408"/>
                </a:cxn>
                <a:cxn ang="0">
                  <a:pos x="290" y="1591"/>
                </a:cxn>
                <a:cxn ang="0">
                  <a:pos x="170" y="1760"/>
                </a:cxn>
                <a:cxn ang="0">
                  <a:pos x="82" y="1899"/>
                </a:cxn>
                <a:cxn ang="0">
                  <a:pos x="72" y="1999"/>
                </a:cxn>
                <a:cxn ang="0">
                  <a:pos x="319" y="2148"/>
                </a:cxn>
                <a:cxn ang="0">
                  <a:pos x="534" y="2104"/>
                </a:cxn>
                <a:cxn ang="0">
                  <a:pos x="656" y="2248"/>
                </a:cxn>
                <a:cxn ang="0">
                  <a:pos x="830" y="2282"/>
                </a:cxn>
                <a:cxn ang="0">
                  <a:pos x="932" y="2441"/>
                </a:cxn>
                <a:cxn ang="0">
                  <a:pos x="1010" y="2552"/>
                </a:cxn>
                <a:cxn ang="0">
                  <a:pos x="1100" y="2665"/>
                </a:cxn>
                <a:cxn ang="0">
                  <a:pos x="1342" y="2651"/>
                </a:cxn>
                <a:cxn ang="0">
                  <a:pos x="1481" y="2647"/>
                </a:cxn>
                <a:cxn ang="0">
                  <a:pos x="1645" y="2731"/>
                </a:cxn>
                <a:cxn ang="0">
                  <a:pos x="1616" y="2956"/>
                </a:cxn>
                <a:cxn ang="0">
                  <a:pos x="1786" y="2483"/>
                </a:cxn>
                <a:cxn ang="0">
                  <a:pos x="1753" y="2311"/>
                </a:cxn>
                <a:cxn ang="0">
                  <a:pos x="1657" y="2123"/>
                </a:cxn>
                <a:cxn ang="0">
                  <a:pos x="1843" y="2116"/>
                </a:cxn>
                <a:cxn ang="0">
                  <a:pos x="1715" y="2035"/>
                </a:cxn>
                <a:cxn ang="0">
                  <a:pos x="2014" y="1931"/>
                </a:cxn>
                <a:cxn ang="0">
                  <a:pos x="2089" y="1734"/>
                </a:cxn>
                <a:cxn ang="0">
                  <a:pos x="2115" y="1518"/>
                </a:cxn>
                <a:cxn ang="0">
                  <a:pos x="2011" y="1379"/>
                </a:cxn>
                <a:cxn ang="0">
                  <a:pos x="2011" y="1174"/>
                </a:cxn>
                <a:cxn ang="0">
                  <a:pos x="1803" y="1054"/>
                </a:cxn>
                <a:cxn ang="0">
                  <a:pos x="1596" y="910"/>
                </a:cxn>
                <a:cxn ang="0">
                  <a:pos x="1269" y="917"/>
                </a:cxn>
                <a:cxn ang="0">
                  <a:pos x="1187" y="698"/>
                </a:cxn>
                <a:cxn ang="0">
                  <a:pos x="1046" y="529"/>
                </a:cxn>
                <a:cxn ang="0">
                  <a:pos x="1180" y="244"/>
                </a:cxn>
                <a:cxn ang="0">
                  <a:pos x="1291" y="134"/>
                </a:cxn>
                <a:cxn ang="0">
                  <a:pos x="1434" y="37"/>
                </a:cxn>
              </a:cxnLst>
              <a:rect l="0" t="0" r="r" b="b"/>
              <a:pathLst>
                <a:path w="2135" h="3031">
                  <a:moveTo>
                    <a:pt x="1324" y="0"/>
                  </a:moveTo>
                  <a:lnTo>
                    <a:pt x="1209" y="111"/>
                  </a:lnTo>
                  <a:lnTo>
                    <a:pt x="1113" y="163"/>
                  </a:lnTo>
                  <a:lnTo>
                    <a:pt x="1002" y="221"/>
                  </a:lnTo>
                  <a:lnTo>
                    <a:pt x="876" y="207"/>
                  </a:lnTo>
                  <a:lnTo>
                    <a:pt x="831" y="309"/>
                  </a:lnTo>
                  <a:lnTo>
                    <a:pt x="765" y="251"/>
                  </a:lnTo>
                  <a:lnTo>
                    <a:pt x="705" y="295"/>
                  </a:lnTo>
                  <a:lnTo>
                    <a:pt x="601" y="397"/>
                  </a:lnTo>
                  <a:lnTo>
                    <a:pt x="601" y="551"/>
                  </a:lnTo>
                  <a:lnTo>
                    <a:pt x="519" y="587"/>
                  </a:lnTo>
                  <a:lnTo>
                    <a:pt x="416" y="712"/>
                  </a:lnTo>
                  <a:lnTo>
                    <a:pt x="452" y="772"/>
                  </a:lnTo>
                  <a:lnTo>
                    <a:pt x="430" y="802"/>
                  </a:lnTo>
                  <a:lnTo>
                    <a:pt x="400" y="751"/>
                  </a:lnTo>
                  <a:lnTo>
                    <a:pt x="361" y="769"/>
                  </a:lnTo>
                  <a:lnTo>
                    <a:pt x="331" y="820"/>
                  </a:lnTo>
                  <a:lnTo>
                    <a:pt x="290" y="838"/>
                  </a:lnTo>
                  <a:lnTo>
                    <a:pt x="274" y="820"/>
                  </a:lnTo>
                  <a:lnTo>
                    <a:pt x="259" y="820"/>
                  </a:lnTo>
                  <a:lnTo>
                    <a:pt x="259" y="835"/>
                  </a:lnTo>
                  <a:lnTo>
                    <a:pt x="263" y="854"/>
                  </a:lnTo>
                  <a:lnTo>
                    <a:pt x="249" y="865"/>
                  </a:lnTo>
                  <a:lnTo>
                    <a:pt x="238" y="880"/>
                  </a:lnTo>
                  <a:lnTo>
                    <a:pt x="235" y="907"/>
                  </a:lnTo>
                  <a:lnTo>
                    <a:pt x="289" y="985"/>
                  </a:lnTo>
                  <a:lnTo>
                    <a:pt x="290" y="1049"/>
                  </a:lnTo>
                  <a:lnTo>
                    <a:pt x="282" y="1137"/>
                  </a:lnTo>
                  <a:lnTo>
                    <a:pt x="334" y="1269"/>
                  </a:lnTo>
                  <a:lnTo>
                    <a:pt x="319" y="1408"/>
                  </a:lnTo>
                  <a:lnTo>
                    <a:pt x="356" y="1547"/>
                  </a:lnTo>
                  <a:lnTo>
                    <a:pt x="290" y="1591"/>
                  </a:lnTo>
                  <a:lnTo>
                    <a:pt x="238" y="1724"/>
                  </a:lnTo>
                  <a:lnTo>
                    <a:pt x="170" y="1760"/>
                  </a:lnTo>
                  <a:lnTo>
                    <a:pt x="75" y="1782"/>
                  </a:lnTo>
                  <a:lnTo>
                    <a:pt x="82" y="1899"/>
                  </a:lnTo>
                  <a:lnTo>
                    <a:pt x="0" y="1929"/>
                  </a:lnTo>
                  <a:lnTo>
                    <a:pt x="72" y="1999"/>
                  </a:lnTo>
                  <a:lnTo>
                    <a:pt x="245" y="2075"/>
                  </a:lnTo>
                  <a:lnTo>
                    <a:pt x="319" y="2148"/>
                  </a:lnTo>
                  <a:lnTo>
                    <a:pt x="423" y="2155"/>
                  </a:lnTo>
                  <a:lnTo>
                    <a:pt x="534" y="2104"/>
                  </a:lnTo>
                  <a:lnTo>
                    <a:pt x="624" y="2181"/>
                  </a:lnTo>
                  <a:lnTo>
                    <a:pt x="656" y="2248"/>
                  </a:lnTo>
                  <a:lnTo>
                    <a:pt x="719" y="2246"/>
                  </a:lnTo>
                  <a:lnTo>
                    <a:pt x="830" y="2282"/>
                  </a:lnTo>
                  <a:lnTo>
                    <a:pt x="863" y="2374"/>
                  </a:lnTo>
                  <a:lnTo>
                    <a:pt x="932" y="2441"/>
                  </a:lnTo>
                  <a:lnTo>
                    <a:pt x="1010" y="2494"/>
                  </a:lnTo>
                  <a:lnTo>
                    <a:pt x="1010" y="2552"/>
                  </a:lnTo>
                  <a:lnTo>
                    <a:pt x="1069" y="2606"/>
                  </a:lnTo>
                  <a:lnTo>
                    <a:pt x="1100" y="2665"/>
                  </a:lnTo>
                  <a:lnTo>
                    <a:pt x="1259" y="2672"/>
                  </a:lnTo>
                  <a:lnTo>
                    <a:pt x="1342" y="2651"/>
                  </a:lnTo>
                  <a:lnTo>
                    <a:pt x="1423" y="2674"/>
                  </a:lnTo>
                  <a:lnTo>
                    <a:pt x="1481" y="2647"/>
                  </a:lnTo>
                  <a:lnTo>
                    <a:pt x="1559" y="2690"/>
                  </a:lnTo>
                  <a:lnTo>
                    <a:pt x="1645" y="2731"/>
                  </a:lnTo>
                  <a:lnTo>
                    <a:pt x="1544" y="2939"/>
                  </a:lnTo>
                  <a:lnTo>
                    <a:pt x="1616" y="2956"/>
                  </a:lnTo>
                  <a:lnTo>
                    <a:pt x="1654" y="3031"/>
                  </a:lnTo>
                  <a:lnTo>
                    <a:pt x="1786" y="2483"/>
                  </a:lnTo>
                  <a:lnTo>
                    <a:pt x="1739" y="2389"/>
                  </a:lnTo>
                  <a:lnTo>
                    <a:pt x="1753" y="2311"/>
                  </a:lnTo>
                  <a:lnTo>
                    <a:pt x="1664" y="2267"/>
                  </a:lnTo>
                  <a:lnTo>
                    <a:pt x="1657" y="2123"/>
                  </a:lnTo>
                  <a:lnTo>
                    <a:pt x="1765" y="2095"/>
                  </a:lnTo>
                  <a:lnTo>
                    <a:pt x="1843" y="2116"/>
                  </a:lnTo>
                  <a:lnTo>
                    <a:pt x="1819" y="2029"/>
                  </a:lnTo>
                  <a:lnTo>
                    <a:pt x="1715" y="2035"/>
                  </a:lnTo>
                  <a:lnTo>
                    <a:pt x="1700" y="1922"/>
                  </a:lnTo>
                  <a:lnTo>
                    <a:pt x="2014" y="1931"/>
                  </a:lnTo>
                  <a:lnTo>
                    <a:pt x="2135" y="1844"/>
                  </a:lnTo>
                  <a:lnTo>
                    <a:pt x="2089" y="1734"/>
                  </a:lnTo>
                  <a:lnTo>
                    <a:pt x="2060" y="1599"/>
                  </a:lnTo>
                  <a:lnTo>
                    <a:pt x="2115" y="1518"/>
                  </a:lnTo>
                  <a:lnTo>
                    <a:pt x="2078" y="1459"/>
                  </a:lnTo>
                  <a:lnTo>
                    <a:pt x="2011" y="1379"/>
                  </a:lnTo>
                  <a:lnTo>
                    <a:pt x="1988" y="1276"/>
                  </a:lnTo>
                  <a:lnTo>
                    <a:pt x="2011" y="1174"/>
                  </a:lnTo>
                  <a:lnTo>
                    <a:pt x="2070" y="1013"/>
                  </a:lnTo>
                  <a:lnTo>
                    <a:pt x="1803" y="1054"/>
                  </a:lnTo>
                  <a:lnTo>
                    <a:pt x="1685" y="1034"/>
                  </a:lnTo>
                  <a:lnTo>
                    <a:pt x="1596" y="910"/>
                  </a:lnTo>
                  <a:lnTo>
                    <a:pt x="1388" y="917"/>
                  </a:lnTo>
                  <a:lnTo>
                    <a:pt x="1269" y="917"/>
                  </a:lnTo>
                  <a:lnTo>
                    <a:pt x="1180" y="844"/>
                  </a:lnTo>
                  <a:lnTo>
                    <a:pt x="1187" y="698"/>
                  </a:lnTo>
                  <a:lnTo>
                    <a:pt x="1128" y="587"/>
                  </a:lnTo>
                  <a:lnTo>
                    <a:pt x="1046" y="529"/>
                  </a:lnTo>
                  <a:lnTo>
                    <a:pt x="1105" y="353"/>
                  </a:lnTo>
                  <a:lnTo>
                    <a:pt x="1180" y="244"/>
                  </a:lnTo>
                  <a:lnTo>
                    <a:pt x="1250" y="182"/>
                  </a:lnTo>
                  <a:lnTo>
                    <a:pt x="1291" y="134"/>
                  </a:lnTo>
                  <a:lnTo>
                    <a:pt x="1381" y="119"/>
                  </a:lnTo>
                  <a:lnTo>
                    <a:pt x="1434" y="37"/>
                  </a:lnTo>
                  <a:lnTo>
                    <a:pt x="1324" y="0"/>
                  </a:lnTo>
                  <a:close/>
                </a:path>
              </a:pathLst>
            </a:custGeom>
            <a:solidFill>
              <a:srgbClr val="2E8FAB"/>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5" name="Freeform 167">
              <a:extLst>
                <a:ext uri="{FF2B5EF4-FFF2-40B4-BE49-F238E27FC236}">
                  <a16:creationId xmlns:a16="http://schemas.microsoft.com/office/drawing/2014/main" xmlns="" id="{4D85F31D-5F4B-78CF-5179-3861773632F9}"/>
                </a:ext>
              </a:extLst>
            </p:cNvPr>
            <p:cNvSpPr>
              <a:spLocks/>
            </p:cNvSpPr>
            <p:nvPr/>
          </p:nvSpPr>
          <p:spPr bwMode="auto">
            <a:xfrm>
              <a:off x="9024113" y="2347656"/>
              <a:ext cx="775261" cy="615664"/>
            </a:xfrm>
            <a:custGeom>
              <a:avLst/>
              <a:gdLst/>
              <a:ahLst/>
              <a:cxnLst>
                <a:cxn ang="0">
                  <a:pos x="136" y="101"/>
                </a:cxn>
                <a:cxn ang="0">
                  <a:pos x="0" y="387"/>
                </a:cxn>
                <a:cxn ang="0">
                  <a:pos x="141" y="555"/>
                </a:cxn>
                <a:cxn ang="0">
                  <a:pos x="224" y="775"/>
                </a:cxn>
                <a:cxn ang="0">
                  <a:pos x="551" y="766"/>
                </a:cxn>
                <a:cxn ang="0">
                  <a:pos x="761" y="911"/>
                </a:cxn>
                <a:cxn ang="0">
                  <a:pos x="965" y="1035"/>
                </a:cxn>
                <a:cxn ang="0">
                  <a:pos x="967" y="1235"/>
                </a:cxn>
                <a:cxn ang="0">
                  <a:pos x="1070" y="1374"/>
                </a:cxn>
                <a:cxn ang="0">
                  <a:pos x="1046" y="1592"/>
                </a:cxn>
                <a:cxn ang="0">
                  <a:pos x="1148" y="1783"/>
                </a:cxn>
                <a:cxn ang="0">
                  <a:pos x="1237" y="1872"/>
                </a:cxn>
                <a:cxn ang="0">
                  <a:pos x="1399" y="1878"/>
                </a:cxn>
                <a:cxn ang="0">
                  <a:pos x="1541" y="1840"/>
                </a:cxn>
                <a:cxn ang="0">
                  <a:pos x="1703" y="1717"/>
                </a:cxn>
                <a:cxn ang="0">
                  <a:pos x="1840" y="1614"/>
                </a:cxn>
                <a:cxn ang="0">
                  <a:pos x="1679" y="1509"/>
                </a:cxn>
                <a:cxn ang="0">
                  <a:pos x="1600" y="1366"/>
                </a:cxn>
                <a:cxn ang="0">
                  <a:pos x="1711" y="1347"/>
                </a:cxn>
                <a:cxn ang="0">
                  <a:pos x="1939" y="1435"/>
                </a:cxn>
                <a:cxn ang="0">
                  <a:pos x="1996" y="1323"/>
                </a:cxn>
                <a:cxn ang="0">
                  <a:pos x="2176" y="1300"/>
                </a:cxn>
                <a:cxn ang="0">
                  <a:pos x="2333" y="1195"/>
                </a:cxn>
                <a:cxn ang="0">
                  <a:pos x="2273" y="1132"/>
                </a:cxn>
                <a:cxn ang="0">
                  <a:pos x="2206" y="964"/>
                </a:cxn>
                <a:cxn ang="0">
                  <a:pos x="2351" y="829"/>
                </a:cxn>
                <a:cxn ang="0">
                  <a:pos x="2300" y="780"/>
                </a:cxn>
                <a:cxn ang="0">
                  <a:pos x="2329" y="655"/>
                </a:cxn>
                <a:cxn ang="0">
                  <a:pos x="2438" y="585"/>
                </a:cxn>
                <a:cxn ang="0">
                  <a:pos x="2432" y="497"/>
                </a:cxn>
                <a:cxn ang="0">
                  <a:pos x="2304" y="485"/>
                </a:cxn>
                <a:cxn ang="0">
                  <a:pos x="2177" y="466"/>
                </a:cxn>
                <a:cxn ang="0">
                  <a:pos x="2260" y="356"/>
                </a:cxn>
                <a:cxn ang="0">
                  <a:pos x="2177" y="303"/>
                </a:cxn>
                <a:cxn ang="0">
                  <a:pos x="2079" y="298"/>
                </a:cxn>
                <a:cxn ang="0">
                  <a:pos x="2001" y="284"/>
                </a:cxn>
                <a:cxn ang="0">
                  <a:pos x="1928" y="178"/>
                </a:cxn>
                <a:cxn ang="0">
                  <a:pos x="2001" y="139"/>
                </a:cxn>
                <a:cxn ang="0">
                  <a:pos x="1972" y="111"/>
                </a:cxn>
                <a:cxn ang="0">
                  <a:pos x="1821" y="125"/>
                </a:cxn>
                <a:cxn ang="0">
                  <a:pos x="1704" y="139"/>
                </a:cxn>
                <a:cxn ang="0">
                  <a:pos x="1569" y="185"/>
                </a:cxn>
                <a:cxn ang="0">
                  <a:pos x="1421" y="226"/>
                </a:cxn>
                <a:cxn ang="0">
                  <a:pos x="1270" y="130"/>
                </a:cxn>
                <a:cxn ang="0">
                  <a:pos x="1026" y="173"/>
                </a:cxn>
                <a:cxn ang="0">
                  <a:pos x="895" y="130"/>
                </a:cxn>
                <a:cxn ang="0">
                  <a:pos x="802" y="14"/>
                </a:cxn>
                <a:cxn ang="0">
                  <a:pos x="573" y="29"/>
                </a:cxn>
                <a:cxn ang="0">
                  <a:pos x="441" y="62"/>
                </a:cxn>
                <a:cxn ang="0">
                  <a:pos x="319" y="111"/>
                </a:cxn>
                <a:cxn ang="0">
                  <a:pos x="329" y="226"/>
                </a:cxn>
                <a:cxn ang="0">
                  <a:pos x="397" y="312"/>
                </a:cxn>
                <a:cxn ang="0">
                  <a:pos x="344" y="437"/>
                </a:cxn>
                <a:cxn ang="0">
                  <a:pos x="261" y="384"/>
                </a:cxn>
                <a:cxn ang="0">
                  <a:pos x="193" y="288"/>
                </a:cxn>
                <a:cxn ang="0">
                  <a:pos x="280" y="120"/>
                </a:cxn>
              </a:cxnLst>
              <a:rect l="0" t="0" r="r" b="b"/>
              <a:pathLst>
                <a:path w="2485" h="1935">
                  <a:moveTo>
                    <a:pt x="207" y="38"/>
                  </a:moveTo>
                  <a:lnTo>
                    <a:pt x="136" y="101"/>
                  </a:lnTo>
                  <a:lnTo>
                    <a:pt x="63" y="207"/>
                  </a:lnTo>
                  <a:lnTo>
                    <a:pt x="0" y="387"/>
                  </a:lnTo>
                  <a:lnTo>
                    <a:pt x="85" y="447"/>
                  </a:lnTo>
                  <a:lnTo>
                    <a:pt x="141" y="555"/>
                  </a:lnTo>
                  <a:lnTo>
                    <a:pt x="136" y="703"/>
                  </a:lnTo>
                  <a:lnTo>
                    <a:pt x="224" y="775"/>
                  </a:lnTo>
                  <a:lnTo>
                    <a:pt x="332" y="774"/>
                  </a:lnTo>
                  <a:lnTo>
                    <a:pt x="551" y="766"/>
                  </a:lnTo>
                  <a:lnTo>
                    <a:pt x="640" y="888"/>
                  </a:lnTo>
                  <a:lnTo>
                    <a:pt x="761" y="911"/>
                  </a:lnTo>
                  <a:lnTo>
                    <a:pt x="1028" y="869"/>
                  </a:lnTo>
                  <a:lnTo>
                    <a:pt x="965" y="1035"/>
                  </a:lnTo>
                  <a:lnTo>
                    <a:pt x="943" y="1133"/>
                  </a:lnTo>
                  <a:lnTo>
                    <a:pt x="967" y="1235"/>
                  </a:lnTo>
                  <a:lnTo>
                    <a:pt x="1035" y="1316"/>
                  </a:lnTo>
                  <a:lnTo>
                    <a:pt x="1070" y="1374"/>
                  </a:lnTo>
                  <a:lnTo>
                    <a:pt x="1016" y="1455"/>
                  </a:lnTo>
                  <a:lnTo>
                    <a:pt x="1046" y="1592"/>
                  </a:lnTo>
                  <a:lnTo>
                    <a:pt x="1094" y="1702"/>
                  </a:lnTo>
                  <a:lnTo>
                    <a:pt x="1148" y="1783"/>
                  </a:lnTo>
                  <a:lnTo>
                    <a:pt x="1148" y="1857"/>
                  </a:lnTo>
                  <a:lnTo>
                    <a:pt x="1237" y="1872"/>
                  </a:lnTo>
                  <a:lnTo>
                    <a:pt x="1324" y="1935"/>
                  </a:lnTo>
                  <a:lnTo>
                    <a:pt x="1399" y="1878"/>
                  </a:lnTo>
                  <a:lnTo>
                    <a:pt x="1445" y="1929"/>
                  </a:lnTo>
                  <a:lnTo>
                    <a:pt x="1541" y="1840"/>
                  </a:lnTo>
                  <a:lnTo>
                    <a:pt x="1703" y="1771"/>
                  </a:lnTo>
                  <a:lnTo>
                    <a:pt x="1703" y="1717"/>
                  </a:lnTo>
                  <a:lnTo>
                    <a:pt x="1810" y="1684"/>
                  </a:lnTo>
                  <a:lnTo>
                    <a:pt x="1840" y="1614"/>
                  </a:lnTo>
                  <a:lnTo>
                    <a:pt x="1736" y="1597"/>
                  </a:lnTo>
                  <a:lnTo>
                    <a:pt x="1679" y="1509"/>
                  </a:lnTo>
                  <a:lnTo>
                    <a:pt x="1682" y="1420"/>
                  </a:lnTo>
                  <a:lnTo>
                    <a:pt x="1600" y="1366"/>
                  </a:lnTo>
                  <a:lnTo>
                    <a:pt x="1574" y="1318"/>
                  </a:lnTo>
                  <a:lnTo>
                    <a:pt x="1711" y="1347"/>
                  </a:lnTo>
                  <a:lnTo>
                    <a:pt x="1846" y="1384"/>
                  </a:lnTo>
                  <a:lnTo>
                    <a:pt x="1939" y="1435"/>
                  </a:lnTo>
                  <a:lnTo>
                    <a:pt x="1930" y="1357"/>
                  </a:lnTo>
                  <a:lnTo>
                    <a:pt x="1996" y="1323"/>
                  </a:lnTo>
                  <a:lnTo>
                    <a:pt x="2081" y="1338"/>
                  </a:lnTo>
                  <a:lnTo>
                    <a:pt x="2176" y="1300"/>
                  </a:lnTo>
                  <a:lnTo>
                    <a:pt x="2266" y="1267"/>
                  </a:lnTo>
                  <a:lnTo>
                    <a:pt x="2333" y="1195"/>
                  </a:lnTo>
                  <a:lnTo>
                    <a:pt x="2336" y="1152"/>
                  </a:lnTo>
                  <a:lnTo>
                    <a:pt x="2273" y="1132"/>
                  </a:lnTo>
                  <a:lnTo>
                    <a:pt x="2170" y="1009"/>
                  </a:lnTo>
                  <a:lnTo>
                    <a:pt x="2206" y="964"/>
                  </a:lnTo>
                  <a:lnTo>
                    <a:pt x="2194" y="871"/>
                  </a:lnTo>
                  <a:lnTo>
                    <a:pt x="2351" y="829"/>
                  </a:lnTo>
                  <a:lnTo>
                    <a:pt x="2366" y="787"/>
                  </a:lnTo>
                  <a:lnTo>
                    <a:pt x="2300" y="780"/>
                  </a:lnTo>
                  <a:lnTo>
                    <a:pt x="2284" y="706"/>
                  </a:lnTo>
                  <a:lnTo>
                    <a:pt x="2329" y="655"/>
                  </a:lnTo>
                  <a:lnTo>
                    <a:pt x="2368" y="636"/>
                  </a:lnTo>
                  <a:lnTo>
                    <a:pt x="2438" y="585"/>
                  </a:lnTo>
                  <a:lnTo>
                    <a:pt x="2485" y="583"/>
                  </a:lnTo>
                  <a:lnTo>
                    <a:pt x="2432" y="497"/>
                  </a:lnTo>
                  <a:lnTo>
                    <a:pt x="2382" y="461"/>
                  </a:lnTo>
                  <a:lnTo>
                    <a:pt x="2304" y="485"/>
                  </a:lnTo>
                  <a:lnTo>
                    <a:pt x="2232" y="475"/>
                  </a:lnTo>
                  <a:lnTo>
                    <a:pt x="2177" y="466"/>
                  </a:lnTo>
                  <a:lnTo>
                    <a:pt x="2191" y="394"/>
                  </a:lnTo>
                  <a:lnTo>
                    <a:pt x="2260" y="356"/>
                  </a:lnTo>
                  <a:lnTo>
                    <a:pt x="2232" y="294"/>
                  </a:lnTo>
                  <a:lnTo>
                    <a:pt x="2177" y="303"/>
                  </a:lnTo>
                  <a:lnTo>
                    <a:pt x="2113" y="259"/>
                  </a:lnTo>
                  <a:lnTo>
                    <a:pt x="2079" y="298"/>
                  </a:lnTo>
                  <a:lnTo>
                    <a:pt x="2035" y="255"/>
                  </a:lnTo>
                  <a:lnTo>
                    <a:pt x="2001" y="284"/>
                  </a:lnTo>
                  <a:lnTo>
                    <a:pt x="1953" y="226"/>
                  </a:lnTo>
                  <a:lnTo>
                    <a:pt x="1928" y="178"/>
                  </a:lnTo>
                  <a:lnTo>
                    <a:pt x="1884" y="149"/>
                  </a:lnTo>
                  <a:lnTo>
                    <a:pt x="2001" y="139"/>
                  </a:lnTo>
                  <a:lnTo>
                    <a:pt x="2045" y="101"/>
                  </a:lnTo>
                  <a:lnTo>
                    <a:pt x="1972" y="111"/>
                  </a:lnTo>
                  <a:lnTo>
                    <a:pt x="1904" y="101"/>
                  </a:lnTo>
                  <a:lnTo>
                    <a:pt x="1821" y="125"/>
                  </a:lnTo>
                  <a:lnTo>
                    <a:pt x="1777" y="106"/>
                  </a:lnTo>
                  <a:lnTo>
                    <a:pt x="1704" y="139"/>
                  </a:lnTo>
                  <a:lnTo>
                    <a:pt x="1660" y="178"/>
                  </a:lnTo>
                  <a:lnTo>
                    <a:pt x="1569" y="185"/>
                  </a:lnTo>
                  <a:lnTo>
                    <a:pt x="1509" y="231"/>
                  </a:lnTo>
                  <a:lnTo>
                    <a:pt x="1421" y="226"/>
                  </a:lnTo>
                  <a:lnTo>
                    <a:pt x="1329" y="187"/>
                  </a:lnTo>
                  <a:lnTo>
                    <a:pt x="1270" y="130"/>
                  </a:lnTo>
                  <a:lnTo>
                    <a:pt x="1163" y="139"/>
                  </a:lnTo>
                  <a:lnTo>
                    <a:pt x="1026" y="173"/>
                  </a:lnTo>
                  <a:lnTo>
                    <a:pt x="939" y="173"/>
                  </a:lnTo>
                  <a:lnTo>
                    <a:pt x="895" y="130"/>
                  </a:lnTo>
                  <a:lnTo>
                    <a:pt x="865" y="58"/>
                  </a:lnTo>
                  <a:lnTo>
                    <a:pt x="802" y="14"/>
                  </a:lnTo>
                  <a:lnTo>
                    <a:pt x="695" y="0"/>
                  </a:lnTo>
                  <a:lnTo>
                    <a:pt x="573" y="29"/>
                  </a:lnTo>
                  <a:lnTo>
                    <a:pt x="505" y="58"/>
                  </a:lnTo>
                  <a:lnTo>
                    <a:pt x="441" y="62"/>
                  </a:lnTo>
                  <a:lnTo>
                    <a:pt x="397" y="96"/>
                  </a:lnTo>
                  <a:lnTo>
                    <a:pt x="319" y="111"/>
                  </a:lnTo>
                  <a:lnTo>
                    <a:pt x="319" y="178"/>
                  </a:lnTo>
                  <a:lnTo>
                    <a:pt x="329" y="226"/>
                  </a:lnTo>
                  <a:lnTo>
                    <a:pt x="353" y="264"/>
                  </a:lnTo>
                  <a:lnTo>
                    <a:pt x="397" y="312"/>
                  </a:lnTo>
                  <a:lnTo>
                    <a:pt x="388" y="399"/>
                  </a:lnTo>
                  <a:lnTo>
                    <a:pt x="344" y="437"/>
                  </a:lnTo>
                  <a:lnTo>
                    <a:pt x="275" y="447"/>
                  </a:lnTo>
                  <a:lnTo>
                    <a:pt x="261" y="384"/>
                  </a:lnTo>
                  <a:lnTo>
                    <a:pt x="217" y="356"/>
                  </a:lnTo>
                  <a:lnTo>
                    <a:pt x="193" y="288"/>
                  </a:lnTo>
                  <a:lnTo>
                    <a:pt x="246" y="235"/>
                  </a:lnTo>
                  <a:lnTo>
                    <a:pt x="280" y="120"/>
                  </a:lnTo>
                  <a:lnTo>
                    <a:pt x="207" y="3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6" name="Freeform 168">
              <a:extLst>
                <a:ext uri="{FF2B5EF4-FFF2-40B4-BE49-F238E27FC236}">
                  <a16:creationId xmlns:a16="http://schemas.microsoft.com/office/drawing/2014/main" xmlns="" id="{1144A9B6-D238-2243-60C8-09EFBA6FA589}"/>
                </a:ext>
              </a:extLst>
            </p:cNvPr>
            <p:cNvSpPr>
              <a:spLocks/>
            </p:cNvSpPr>
            <p:nvPr/>
          </p:nvSpPr>
          <p:spPr bwMode="auto">
            <a:xfrm>
              <a:off x="8592027" y="2936277"/>
              <a:ext cx="329134" cy="372262"/>
            </a:xfrm>
            <a:custGeom>
              <a:avLst/>
              <a:gdLst/>
              <a:ahLst/>
              <a:cxnLst>
                <a:cxn ang="0">
                  <a:pos x="408" y="0"/>
                </a:cxn>
                <a:cxn ang="0">
                  <a:pos x="367" y="28"/>
                </a:cxn>
                <a:cxn ang="0">
                  <a:pos x="333" y="17"/>
                </a:cxn>
                <a:cxn ang="0">
                  <a:pos x="262" y="51"/>
                </a:cxn>
                <a:cxn ang="0">
                  <a:pos x="177" y="94"/>
                </a:cxn>
                <a:cxn ang="0">
                  <a:pos x="184" y="186"/>
                </a:cxn>
                <a:cxn ang="0">
                  <a:pos x="161" y="251"/>
                </a:cxn>
                <a:cxn ang="0">
                  <a:pos x="110" y="290"/>
                </a:cxn>
                <a:cxn ang="0">
                  <a:pos x="115" y="356"/>
                </a:cxn>
                <a:cxn ang="0">
                  <a:pos x="87" y="403"/>
                </a:cxn>
                <a:cxn ang="0">
                  <a:pos x="41" y="418"/>
                </a:cxn>
                <a:cxn ang="0">
                  <a:pos x="44" y="541"/>
                </a:cxn>
                <a:cxn ang="0">
                  <a:pos x="32" y="627"/>
                </a:cxn>
                <a:cxn ang="0">
                  <a:pos x="0" y="667"/>
                </a:cxn>
                <a:cxn ang="0">
                  <a:pos x="68" y="707"/>
                </a:cxn>
                <a:cxn ang="0">
                  <a:pos x="136" y="783"/>
                </a:cxn>
                <a:cxn ang="0">
                  <a:pos x="164" y="739"/>
                </a:cxn>
                <a:cxn ang="0">
                  <a:pos x="204" y="707"/>
                </a:cxn>
                <a:cxn ang="0">
                  <a:pos x="232" y="768"/>
                </a:cxn>
                <a:cxn ang="0">
                  <a:pos x="181" y="826"/>
                </a:cxn>
                <a:cxn ang="0">
                  <a:pos x="132" y="855"/>
                </a:cxn>
                <a:cxn ang="0">
                  <a:pos x="117" y="955"/>
                </a:cxn>
                <a:cxn ang="0">
                  <a:pos x="112" y="1021"/>
                </a:cxn>
                <a:cxn ang="0">
                  <a:pos x="103" y="1082"/>
                </a:cxn>
                <a:cxn ang="0">
                  <a:pos x="186" y="1046"/>
                </a:cxn>
                <a:cxn ang="0">
                  <a:pos x="270" y="1066"/>
                </a:cxn>
                <a:cxn ang="0">
                  <a:pos x="306" y="1123"/>
                </a:cxn>
                <a:cxn ang="0">
                  <a:pos x="358" y="1168"/>
                </a:cxn>
                <a:cxn ang="0">
                  <a:pos x="418" y="1103"/>
                </a:cxn>
                <a:cxn ang="0">
                  <a:pos x="507" y="832"/>
                </a:cxn>
                <a:cxn ang="0">
                  <a:pos x="609" y="766"/>
                </a:cxn>
                <a:cxn ang="0">
                  <a:pos x="781" y="688"/>
                </a:cxn>
                <a:cxn ang="0">
                  <a:pos x="933" y="601"/>
                </a:cxn>
                <a:cxn ang="0">
                  <a:pos x="996" y="473"/>
                </a:cxn>
                <a:cxn ang="0">
                  <a:pos x="1054" y="413"/>
                </a:cxn>
                <a:cxn ang="0">
                  <a:pos x="1030" y="349"/>
                </a:cxn>
                <a:cxn ang="0">
                  <a:pos x="997" y="251"/>
                </a:cxn>
                <a:cxn ang="0">
                  <a:pos x="961" y="183"/>
                </a:cxn>
                <a:cxn ang="0">
                  <a:pos x="873" y="106"/>
                </a:cxn>
                <a:cxn ang="0">
                  <a:pos x="764" y="157"/>
                </a:cxn>
                <a:cxn ang="0">
                  <a:pos x="658" y="151"/>
                </a:cxn>
                <a:cxn ang="0">
                  <a:pos x="585" y="77"/>
                </a:cxn>
                <a:cxn ang="0">
                  <a:pos x="408" y="0"/>
                </a:cxn>
              </a:cxnLst>
              <a:rect l="0" t="0" r="r" b="b"/>
              <a:pathLst>
                <a:path w="1054" h="1168">
                  <a:moveTo>
                    <a:pt x="408" y="0"/>
                  </a:moveTo>
                  <a:lnTo>
                    <a:pt x="367" y="28"/>
                  </a:lnTo>
                  <a:lnTo>
                    <a:pt x="333" y="17"/>
                  </a:lnTo>
                  <a:lnTo>
                    <a:pt x="262" y="51"/>
                  </a:lnTo>
                  <a:lnTo>
                    <a:pt x="177" y="94"/>
                  </a:lnTo>
                  <a:lnTo>
                    <a:pt x="184" y="186"/>
                  </a:lnTo>
                  <a:lnTo>
                    <a:pt x="161" y="251"/>
                  </a:lnTo>
                  <a:lnTo>
                    <a:pt x="110" y="290"/>
                  </a:lnTo>
                  <a:lnTo>
                    <a:pt x="115" y="356"/>
                  </a:lnTo>
                  <a:lnTo>
                    <a:pt x="87" y="403"/>
                  </a:lnTo>
                  <a:lnTo>
                    <a:pt x="41" y="418"/>
                  </a:lnTo>
                  <a:lnTo>
                    <a:pt x="44" y="541"/>
                  </a:lnTo>
                  <a:lnTo>
                    <a:pt x="32" y="627"/>
                  </a:lnTo>
                  <a:lnTo>
                    <a:pt x="0" y="667"/>
                  </a:lnTo>
                  <a:lnTo>
                    <a:pt x="68" y="707"/>
                  </a:lnTo>
                  <a:lnTo>
                    <a:pt x="136" y="783"/>
                  </a:lnTo>
                  <a:lnTo>
                    <a:pt x="164" y="739"/>
                  </a:lnTo>
                  <a:lnTo>
                    <a:pt x="204" y="707"/>
                  </a:lnTo>
                  <a:lnTo>
                    <a:pt x="232" y="768"/>
                  </a:lnTo>
                  <a:lnTo>
                    <a:pt x="181" y="826"/>
                  </a:lnTo>
                  <a:lnTo>
                    <a:pt x="132" y="855"/>
                  </a:lnTo>
                  <a:lnTo>
                    <a:pt x="117" y="955"/>
                  </a:lnTo>
                  <a:lnTo>
                    <a:pt x="112" y="1021"/>
                  </a:lnTo>
                  <a:lnTo>
                    <a:pt x="103" y="1082"/>
                  </a:lnTo>
                  <a:lnTo>
                    <a:pt x="186" y="1046"/>
                  </a:lnTo>
                  <a:lnTo>
                    <a:pt x="270" y="1066"/>
                  </a:lnTo>
                  <a:lnTo>
                    <a:pt x="306" y="1123"/>
                  </a:lnTo>
                  <a:lnTo>
                    <a:pt x="358" y="1168"/>
                  </a:lnTo>
                  <a:lnTo>
                    <a:pt x="418" y="1103"/>
                  </a:lnTo>
                  <a:lnTo>
                    <a:pt x="507" y="832"/>
                  </a:lnTo>
                  <a:lnTo>
                    <a:pt x="609" y="766"/>
                  </a:lnTo>
                  <a:lnTo>
                    <a:pt x="781" y="688"/>
                  </a:lnTo>
                  <a:lnTo>
                    <a:pt x="933" y="601"/>
                  </a:lnTo>
                  <a:lnTo>
                    <a:pt x="996" y="473"/>
                  </a:lnTo>
                  <a:lnTo>
                    <a:pt x="1054" y="413"/>
                  </a:lnTo>
                  <a:lnTo>
                    <a:pt x="1030" y="349"/>
                  </a:lnTo>
                  <a:lnTo>
                    <a:pt x="997" y="251"/>
                  </a:lnTo>
                  <a:lnTo>
                    <a:pt x="961" y="183"/>
                  </a:lnTo>
                  <a:lnTo>
                    <a:pt x="873" y="106"/>
                  </a:lnTo>
                  <a:lnTo>
                    <a:pt x="764" y="157"/>
                  </a:lnTo>
                  <a:lnTo>
                    <a:pt x="658" y="151"/>
                  </a:lnTo>
                  <a:lnTo>
                    <a:pt x="585" y="77"/>
                  </a:lnTo>
                  <a:lnTo>
                    <a:pt x="408"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7" name="Freeform 169">
              <a:extLst>
                <a:ext uri="{FF2B5EF4-FFF2-40B4-BE49-F238E27FC236}">
                  <a16:creationId xmlns:a16="http://schemas.microsoft.com/office/drawing/2014/main" xmlns="" id="{DF8B7E96-B769-A178-73FA-64D015D306D6}"/>
                </a:ext>
              </a:extLst>
            </p:cNvPr>
            <p:cNvSpPr>
              <a:spLocks/>
            </p:cNvSpPr>
            <p:nvPr/>
          </p:nvSpPr>
          <p:spPr bwMode="auto">
            <a:xfrm>
              <a:off x="9699541" y="2532196"/>
              <a:ext cx="266739" cy="399307"/>
            </a:xfrm>
            <a:custGeom>
              <a:avLst/>
              <a:gdLst/>
              <a:ahLst/>
              <a:cxnLst>
                <a:cxn ang="0">
                  <a:pos x="320" y="0"/>
                </a:cxn>
                <a:cxn ang="0">
                  <a:pos x="369" y="29"/>
                </a:cxn>
                <a:cxn ang="0">
                  <a:pos x="423" y="65"/>
                </a:cxn>
                <a:cxn ang="0">
                  <a:pos x="467" y="101"/>
                </a:cxn>
                <a:cxn ang="0">
                  <a:pos x="506" y="154"/>
                </a:cxn>
                <a:cxn ang="0">
                  <a:pos x="533" y="192"/>
                </a:cxn>
                <a:cxn ang="0">
                  <a:pos x="527" y="272"/>
                </a:cxn>
                <a:cxn ang="0">
                  <a:pos x="590" y="272"/>
                </a:cxn>
                <a:cxn ang="0">
                  <a:pos x="657" y="317"/>
                </a:cxn>
                <a:cxn ang="0">
                  <a:pos x="687" y="365"/>
                </a:cxn>
                <a:cxn ang="0">
                  <a:pos x="723" y="366"/>
                </a:cxn>
                <a:cxn ang="0">
                  <a:pos x="765" y="410"/>
                </a:cxn>
                <a:cxn ang="0">
                  <a:pos x="744" y="494"/>
                </a:cxn>
                <a:cxn ang="0">
                  <a:pos x="747" y="563"/>
                </a:cxn>
                <a:cxn ang="0">
                  <a:pos x="729" y="600"/>
                </a:cxn>
                <a:cxn ang="0">
                  <a:pos x="663" y="602"/>
                </a:cxn>
                <a:cxn ang="0">
                  <a:pos x="641" y="648"/>
                </a:cxn>
                <a:cxn ang="0">
                  <a:pos x="623" y="711"/>
                </a:cxn>
                <a:cxn ang="0">
                  <a:pos x="608" y="747"/>
                </a:cxn>
                <a:cxn ang="0">
                  <a:pos x="647" y="813"/>
                </a:cxn>
                <a:cxn ang="0">
                  <a:pos x="692" y="888"/>
                </a:cxn>
                <a:cxn ang="0">
                  <a:pos x="744" y="891"/>
                </a:cxn>
                <a:cxn ang="0">
                  <a:pos x="759" y="977"/>
                </a:cxn>
                <a:cxn ang="0">
                  <a:pos x="801" y="1037"/>
                </a:cxn>
                <a:cxn ang="0">
                  <a:pos x="854" y="1134"/>
                </a:cxn>
                <a:cxn ang="0">
                  <a:pos x="791" y="1118"/>
                </a:cxn>
                <a:cxn ang="0">
                  <a:pos x="723" y="1157"/>
                </a:cxn>
                <a:cxn ang="0">
                  <a:pos x="611" y="1170"/>
                </a:cxn>
                <a:cxn ang="0">
                  <a:pos x="492" y="1251"/>
                </a:cxn>
                <a:cxn ang="0">
                  <a:pos x="368" y="1175"/>
                </a:cxn>
                <a:cxn ang="0">
                  <a:pos x="290" y="1086"/>
                </a:cxn>
                <a:cxn ang="0">
                  <a:pos x="278" y="954"/>
                </a:cxn>
                <a:cxn ang="0">
                  <a:pos x="312" y="848"/>
                </a:cxn>
                <a:cxn ang="0">
                  <a:pos x="369" y="765"/>
                </a:cxn>
                <a:cxn ang="0">
                  <a:pos x="263" y="675"/>
                </a:cxn>
                <a:cxn ang="0">
                  <a:pos x="279" y="593"/>
                </a:cxn>
                <a:cxn ang="0">
                  <a:pos x="245" y="552"/>
                </a:cxn>
                <a:cxn ang="0">
                  <a:pos x="167" y="566"/>
                </a:cxn>
                <a:cxn ang="0">
                  <a:pos x="108" y="551"/>
                </a:cxn>
                <a:cxn ang="0">
                  <a:pos x="54" y="488"/>
                </a:cxn>
                <a:cxn ang="0">
                  <a:pos x="0" y="425"/>
                </a:cxn>
                <a:cxn ang="0">
                  <a:pos x="38" y="380"/>
                </a:cxn>
                <a:cxn ang="0">
                  <a:pos x="28" y="286"/>
                </a:cxn>
                <a:cxn ang="0">
                  <a:pos x="101" y="267"/>
                </a:cxn>
                <a:cxn ang="0">
                  <a:pos x="186" y="245"/>
                </a:cxn>
                <a:cxn ang="0">
                  <a:pos x="200" y="203"/>
                </a:cxn>
                <a:cxn ang="0">
                  <a:pos x="131" y="197"/>
                </a:cxn>
                <a:cxn ang="0">
                  <a:pos x="115" y="124"/>
                </a:cxn>
                <a:cxn ang="0">
                  <a:pos x="159" y="77"/>
                </a:cxn>
                <a:cxn ang="0">
                  <a:pos x="206" y="48"/>
                </a:cxn>
                <a:cxn ang="0">
                  <a:pos x="267" y="2"/>
                </a:cxn>
                <a:cxn ang="0">
                  <a:pos x="320" y="0"/>
                </a:cxn>
              </a:cxnLst>
              <a:rect l="0" t="0" r="r" b="b"/>
              <a:pathLst>
                <a:path w="854" h="1251">
                  <a:moveTo>
                    <a:pt x="320" y="0"/>
                  </a:moveTo>
                  <a:lnTo>
                    <a:pt x="369" y="29"/>
                  </a:lnTo>
                  <a:lnTo>
                    <a:pt x="423" y="65"/>
                  </a:lnTo>
                  <a:lnTo>
                    <a:pt x="467" y="101"/>
                  </a:lnTo>
                  <a:lnTo>
                    <a:pt x="506" y="154"/>
                  </a:lnTo>
                  <a:lnTo>
                    <a:pt x="533" y="192"/>
                  </a:lnTo>
                  <a:lnTo>
                    <a:pt x="527" y="272"/>
                  </a:lnTo>
                  <a:lnTo>
                    <a:pt x="590" y="272"/>
                  </a:lnTo>
                  <a:lnTo>
                    <a:pt x="657" y="317"/>
                  </a:lnTo>
                  <a:lnTo>
                    <a:pt x="687" y="365"/>
                  </a:lnTo>
                  <a:lnTo>
                    <a:pt x="723" y="366"/>
                  </a:lnTo>
                  <a:lnTo>
                    <a:pt x="765" y="410"/>
                  </a:lnTo>
                  <a:lnTo>
                    <a:pt x="744" y="494"/>
                  </a:lnTo>
                  <a:lnTo>
                    <a:pt x="747" y="563"/>
                  </a:lnTo>
                  <a:lnTo>
                    <a:pt x="729" y="600"/>
                  </a:lnTo>
                  <a:lnTo>
                    <a:pt x="663" y="602"/>
                  </a:lnTo>
                  <a:lnTo>
                    <a:pt x="641" y="648"/>
                  </a:lnTo>
                  <a:lnTo>
                    <a:pt x="623" y="711"/>
                  </a:lnTo>
                  <a:lnTo>
                    <a:pt x="608" y="747"/>
                  </a:lnTo>
                  <a:lnTo>
                    <a:pt x="647" y="813"/>
                  </a:lnTo>
                  <a:lnTo>
                    <a:pt x="692" y="888"/>
                  </a:lnTo>
                  <a:lnTo>
                    <a:pt x="744" y="891"/>
                  </a:lnTo>
                  <a:lnTo>
                    <a:pt x="759" y="977"/>
                  </a:lnTo>
                  <a:lnTo>
                    <a:pt x="801" y="1037"/>
                  </a:lnTo>
                  <a:lnTo>
                    <a:pt x="854" y="1134"/>
                  </a:lnTo>
                  <a:lnTo>
                    <a:pt x="791" y="1118"/>
                  </a:lnTo>
                  <a:lnTo>
                    <a:pt x="723" y="1157"/>
                  </a:lnTo>
                  <a:lnTo>
                    <a:pt x="611" y="1170"/>
                  </a:lnTo>
                  <a:lnTo>
                    <a:pt x="492" y="1251"/>
                  </a:lnTo>
                  <a:lnTo>
                    <a:pt x="368" y="1175"/>
                  </a:lnTo>
                  <a:lnTo>
                    <a:pt x="290" y="1086"/>
                  </a:lnTo>
                  <a:lnTo>
                    <a:pt x="278" y="954"/>
                  </a:lnTo>
                  <a:lnTo>
                    <a:pt x="312" y="848"/>
                  </a:lnTo>
                  <a:lnTo>
                    <a:pt x="369" y="765"/>
                  </a:lnTo>
                  <a:lnTo>
                    <a:pt x="263" y="675"/>
                  </a:lnTo>
                  <a:lnTo>
                    <a:pt x="279" y="593"/>
                  </a:lnTo>
                  <a:lnTo>
                    <a:pt x="245" y="552"/>
                  </a:lnTo>
                  <a:lnTo>
                    <a:pt x="167" y="566"/>
                  </a:lnTo>
                  <a:lnTo>
                    <a:pt x="108" y="551"/>
                  </a:lnTo>
                  <a:lnTo>
                    <a:pt x="54" y="488"/>
                  </a:lnTo>
                  <a:lnTo>
                    <a:pt x="0" y="425"/>
                  </a:lnTo>
                  <a:lnTo>
                    <a:pt x="38" y="380"/>
                  </a:lnTo>
                  <a:lnTo>
                    <a:pt x="28" y="286"/>
                  </a:lnTo>
                  <a:lnTo>
                    <a:pt x="101" y="267"/>
                  </a:lnTo>
                  <a:lnTo>
                    <a:pt x="186" y="245"/>
                  </a:lnTo>
                  <a:lnTo>
                    <a:pt x="200" y="203"/>
                  </a:lnTo>
                  <a:lnTo>
                    <a:pt x="131" y="197"/>
                  </a:lnTo>
                  <a:lnTo>
                    <a:pt x="115" y="124"/>
                  </a:lnTo>
                  <a:lnTo>
                    <a:pt x="159" y="77"/>
                  </a:lnTo>
                  <a:lnTo>
                    <a:pt x="206" y="48"/>
                  </a:lnTo>
                  <a:lnTo>
                    <a:pt x="267" y="2"/>
                  </a:lnTo>
                  <a:lnTo>
                    <a:pt x="320"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8" name="Freeform 170">
              <a:extLst>
                <a:ext uri="{FF2B5EF4-FFF2-40B4-BE49-F238E27FC236}">
                  <a16:creationId xmlns:a16="http://schemas.microsoft.com/office/drawing/2014/main" xmlns="" id="{7783FFE3-73EB-213D-7A4C-00C58EAB0A00}"/>
                </a:ext>
              </a:extLst>
            </p:cNvPr>
            <p:cNvSpPr>
              <a:spLocks/>
            </p:cNvSpPr>
            <p:nvPr/>
          </p:nvSpPr>
          <p:spPr bwMode="auto">
            <a:xfrm>
              <a:off x="9889846" y="2659466"/>
              <a:ext cx="227742" cy="237038"/>
            </a:xfrm>
            <a:custGeom>
              <a:avLst/>
              <a:gdLst/>
              <a:ahLst/>
              <a:cxnLst>
                <a:cxn ang="0">
                  <a:pos x="696" y="128"/>
                </a:cxn>
                <a:cxn ang="0">
                  <a:pos x="630" y="167"/>
                </a:cxn>
                <a:cxn ang="0">
                  <a:pos x="634" y="278"/>
                </a:cxn>
                <a:cxn ang="0">
                  <a:pos x="667" y="364"/>
                </a:cxn>
                <a:cxn ang="0">
                  <a:pos x="730" y="461"/>
                </a:cxn>
                <a:cxn ang="0">
                  <a:pos x="702" y="523"/>
                </a:cxn>
                <a:cxn ang="0">
                  <a:pos x="688" y="611"/>
                </a:cxn>
                <a:cxn ang="0">
                  <a:pos x="640" y="679"/>
                </a:cxn>
                <a:cxn ang="0">
                  <a:pos x="571" y="638"/>
                </a:cxn>
                <a:cxn ang="0">
                  <a:pos x="498" y="658"/>
                </a:cxn>
                <a:cxn ang="0">
                  <a:pos x="399" y="640"/>
                </a:cxn>
                <a:cxn ang="0">
                  <a:pos x="384" y="676"/>
                </a:cxn>
                <a:cxn ang="0">
                  <a:pos x="408" y="748"/>
                </a:cxn>
                <a:cxn ang="0">
                  <a:pos x="307" y="742"/>
                </a:cxn>
                <a:cxn ang="0">
                  <a:pos x="247" y="737"/>
                </a:cxn>
                <a:cxn ang="0">
                  <a:pos x="198" y="652"/>
                </a:cxn>
                <a:cxn ang="0">
                  <a:pos x="153" y="583"/>
                </a:cxn>
                <a:cxn ang="0">
                  <a:pos x="136" y="496"/>
                </a:cxn>
                <a:cxn ang="0">
                  <a:pos x="82" y="491"/>
                </a:cxn>
                <a:cxn ang="0">
                  <a:pos x="0" y="349"/>
                </a:cxn>
                <a:cxn ang="0">
                  <a:pos x="13" y="316"/>
                </a:cxn>
                <a:cxn ang="0">
                  <a:pos x="31" y="259"/>
                </a:cxn>
                <a:cxn ang="0">
                  <a:pos x="57" y="206"/>
                </a:cxn>
                <a:cxn ang="0">
                  <a:pos x="123" y="202"/>
                </a:cxn>
                <a:cxn ang="0">
                  <a:pos x="139" y="163"/>
                </a:cxn>
                <a:cxn ang="0">
                  <a:pos x="135" y="95"/>
                </a:cxn>
                <a:cxn ang="0">
                  <a:pos x="156" y="12"/>
                </a:cxn>
                <a:cxn ang="0">
                  <a:pos x="208" y="27"/>
                </a:cxn>
                <a:cxn ang="0">
                  <a:pos x="258" y="23"/>
                </a:cxn>
                <a:cxn ang="0">
                  <a:pos x="320" y="38"/>
                </a:cxn>
                <a:cxn ang="0">
                  <a:pos x="363" y="70"/>
                </a:cxn>
                <a:cxn ang="0">
                  <a:pos x="375" y="38"/>
                </a:cxn>
                <a:cxn ang="0">
                  <a:pos x="413" y="12"/>
                </a:cxn>
                <a:cxn ang="0">
                  <a:pos x="476" y="0"/>
                </a:cxn>
                <a:cxn ang="0">
                  <a:pos x="546" y="4"/>
                </a:cxn>
                <a:cxn ang="0">
                  <a:pos x="624" y="34"/>
                </a:cxn>
                <a:cxn ang="0">
                  <a:pos x="708" y="89"/>
                </a:cxn>
                <a:cxn ang="0">
                  <a:pos x="696" y="128"/>
                </a:cxn>
              </a:cxnLst>
              <a:rect l="0" t="0" r="r" b="b"/>
              <a:pathLst>
                <a:path w="730" h="748">
                  <a:moveTo>
                    <a:pt x="696" y="128"/>
                  </a:moveTo>
                  <a:lnTo>
                    <a:pt x="630" y="167"/>
                  </a:lnTo>
                  <a:lnTo>
                    <a:pt x="634" y="278"/>
                  </a:lnTo>
                  <a:lnTo>
                    <a:pt x="667" y="364"/>
                  </a:lnTo>
                  <a:lnTo>
                    <a:pt x="730" y="461"/>
                  </a:lnTo>
                  <a:lnTo>
                    <a:pt x="702" y="523"/>
                  </a:lnTo>
                  <a:lnTo>
                    <a:pt x="688" y="611"/>
                  </a:lnTo>
                  <a:lnTo>
                    <a:pt x="640" y="679"/>
                  </a:lnTo>
                  <a:lnTo>
                    <a:pt x="571" y="638"/>
                  </a:lnTo>
                  <a:lnTo>
                    <a:pt x="498" y="658"/>
                  </a:lnTo>
                  <a:lnTo>
                    <a:pt x="399" y="640"/>
                  </a:lnTo>
                  <a:lnTo>
                    <a:pt x="384" y="676"/>
                  </a:lnTo>
                  <a:lnTo>
                    <a:pt x="408" y="748"/>
                  </a:lnTo>
                  <a:lnTo>
                    <a:pt x="307" y="742"/>
                  </a:lnTo>
                  <a:lnTo>
                    <a:pt x="247" y="737"/>
                  </a:lnTo>
                  <a:lnTo>
                    <a:pt x="198" y="652"/>
                  </a:lnTo>
                  <a:lnTo>
                    <a:pt x="153" y="583"/>
                  </a:lnTo>
                  <a:lnTo>
                    <a:pt x="136" y="496"/>
                  </a:lnTo>
                  <a:lnTo>
                    <a:pt x="82" y="491"/>
                  </a:lnTo>
                  <a:lnTo>
                    <a:pt x="0" y="349"/>
                  </a:lnTo>
                  <a:lnTo>
                    <a:pt x="13" y="316"/>
                  </a:lnTo>
                  <a:lnTo>
                    <a:pt x="31" y="259"/>
                  </a:lnTo>
                  <a:lnTo>
                    <a:pt x="57" y="206"/>
                  </a:lnTo>
                  <a:lnTo>
                    <a:pt x="123" y="202"/>
                  </a:lnTo>
                  <a:lnTo>
                    <a:pt x="139" y="163"/>
                  </a:lnTo>
                  <a:lnTo>
                    <a:pt x="135" y="95"/>
                  </a:lnTo>
                  <a:lnTo>
                    <a:pt x="156" y="12"/>
                  </a:lnTo>
                  <a:lnTo>
                    <a:pt x="208" y="27"/>
                  </a:lnTo>
                  <a:lnTo>
                    <a:pt x="258" y="23"/>
                  </a:lnTo>
                  <a:lnTo>
                    <a:pt x="320" y="38"/>
                  </a:lnTo>
                  <a:lnTo>
                    <a:pt x="363" y="70"/>
                  </a:lnTo>
                  <a:lnTo>
                    <a:pt x="375" y="38"/>
                  </a:lnTo>
                  <a:lnTo>
                    <a:pt x="413" y="12"/>
                  </a:lnTo>
                  <a:lnTo>
                    <a:pt x="476" y="0"/>
                  </a:lnTo>
                  <a:lnTo>
                    <a:pt x="546" y="4"/>
                  </a:lnTo>
                  <a:lnTo>
                    <a:pt x="624" y="34"/>
                  </a:lnTo>
                  <a:lnTo>
                    <a:pt x="708" y="89"/>
                  </a:lnTo>
                  <a:lnTo>
                    <a:pt x="696" y="12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9" name="Freeform 171">
              <a:extLst>
                <a:ext uri="{FF2B5EF4-FFF2-40B4-BE49-F238E27FC236}">
                  <a16:creationId xmlns:a16="http://schemas.microsoft.com/office/drawing/2014/main" xmlns="" id="{A76B8AE4-3361-7CBF-6C71-AC7E1E2B7155}"/>
                </a:ext>
              </a:extLst>
            </p:cNvPr>
            <p:cNvSpPr>
              <a:spLocks/>
            </p:cNvSpPr>
            <p:nvPr/>
          </p:nvSpPr>
          <p:spPr bwMode="auto">
            <a:xfrm>
              <a:off x="10086392" y="2681738"/>
              <a:ext cx="155988" cy="208402"/>
            </a:xfrm>
            <a:custGeom>
              <a:avLst/>
              <a:gdLst/>
              <a:ahLst/>
              <a:cxnLst>
                <a:cxn ang="0">
                  <a:pos x="76" y="17"/>
                </a:cxn>
                <a:cxn ang="0">
                  <a:pos x="134" y="0"/>
                </a:cxn>
                <a:cxn ang="0">
                  <a:pos x="220" y="30"/>
                </a:cxn>
                <a:cxn ang="0">
                  <a:pos x="294" y="66"/>
                </a:cxn>
                <a:cxn ang="0">
                  <a:pos x="384" y="119"/>
                </a:cxn>
                <a:cxn ang="0">
                  <a:pos x="450" y="181"/>
                </a:cxn>
                <a:cxn ang="0">
                  <a:pos x="446" y="249"/>
                </a:cxn>
                <a:cxn ang="0">
                  <a:pos x="498" y="221"/>
                </a:cxn>
                <a:cxn ang="0">
                  <a:pos x="500" y="301"/>
                </a:cxn>
                <a:cxn ang="0">
                  <a:pos x="397" y="451"/>
                </a:cxn>
                <a:cxn ang="0">
                  <a:pos x="367" y="580"/>
                </a:cxn>
                <a:cxn ang="0">
                  <a:pos x="299" y="643"/>
                </a:cxn>
                <a:cxn ang="0">
                  <a:pos x="196" y="610"/>
                </a:cxn>
                <a:cxn ang="0">
                  <a:pos x="82" y="655"/>
                </a:cxn>
                <a:cxn ang="0">
                  <a:pos x="5" y="610"/>
                </a:cxn>
                <a:cxn ang="0">
                  <a:pos x="56" y="543"/>
                </a:cxn>
                <a:cxn ang="0">
                  <a:pos x="71" y="450"/>
                </a:cxn>
                <a:cxn ang="0">
                  <a:pos x="97" y="390"/>
                </a:cxn>
                <a:cxn ang="0">
                  <a:pos x="33" y="289"/>
                </a:cxn>
                <a:cxn ang="0">
                  <a:pos x="0" y="204"/>
                </a:cxn>
                <a:cxn ang="0">
                  <a:pos x="0" y="98"/>
                </a:cxn>
                <a:cxn ang="0">
                  <a:pos x="62" y="57"/>
                </a:cxn>
                <a:cxn ang="0">
                  <a:pos x="76" y="17"/>
                </a:cxn>
              </a:cxnLst>
              <a:rect l="0" t="0" r="r" b="b"/>
              <a:pathLst>
                <a:path w="500" h="655">
                  <a:moveTo>
                    <a:pt x="76" y="17"/>
                  </a:moveTo>
                  <a:lnTo>
                    <a:pt x="134" y="0"/>
                  </a:lnTo>
                  <a:lnTo>
                    <a:pt x="220" y="30"/>
                  </a:lnTo>
                  <a:lnTo>
                    <a:pt x="294" y="66"/>
                  </a:lnTo>
                  <a:lnTo>
                    <a:pt x="384" y="119"/>
                  </a:lnTo>
                  <a:lnTo>
                    <a:pt x="450" y="181"/>
                  </a:lnTo>
                  <a:lnTo>
                    <a:pt x="446" y="249"/>
                  </a:lnTo>
                  <a:lnTo>
                    <a:pt x="498" y="221"/>
                  </a:lnTo>
                  <a:lnTo>
                    <a:pt x="500" y="301"/>
                  </a:lnTo>
                  <a:lnTo>
                    <a:pt x="397" y="451"/>
                  </a:lnTo>
                  <a:lnTo>
                    <a:pt x="367" y="580"/>
                  </a:lnTo>
                  <a:lnTo>
                    <a:pt x="299" y="643"/>
                  </a:lnTo>
                  <a:lnTo>
                    <a:pt x="196" y="610"/>
                  </a:lnTo>
                  <a:lnTo>
                    <a:pt x="82" y="655"/>
                  </a:lnTo>
                  <a:lnTo>
                    <a:pt x="5" y="610"/>
                  </a:lnTo>
                  <a:lnTo>
                    <a:pt x="56" y="543"/>
                  </a:lnTo>
                  <a:lnTo>
                    <a:pt x="71" y="450"/>
                  </a:lnTo>
                  <a:lnTo>
                    <a:pt x="97" y="390"/>
                  </a:lnTo>
                  <a:lnTo>
                    <a:pt x="33" y="289"/>
                  </a:lnTo>
                  <a:lnTo>
                    <a:pt x="0" y="204"/>
                  </a:lnTo>
                  <a:lnTo>
                    <a:pt x="0" y="98"/>
                  </a:lnTo>
                  <a:lnTo>
                    <a:pt x="62" y="57"/>
                  </a:lnTo>
                  <a:lnTo>
                    <a:pt x="76" y="17"/>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0" name="Freeform 172">
              <a:extLst>
                <a:ext uri="{FF2B5EF4-FFF2-40B4-BE49-F238E27FC236}">
                  <a16:creationId xmlns:a16="http://schemas.microsoft.com/office/drawing/2014/main" xmlns="" id="{EEEDBC39-6DAB-3A4F-EEFF-E5EBAD2CA81B}"/>
                </a:ext>
              </a:extLst>
            </p:cNvPr>
            <p:cNvSpPr>
              <a:spLocks/>
            </p:cNvSpPr>
            <p:nvPr/>
          </p:nvSpPr>
          <p:spPr bwMode="auto">
            <a:xfrm>
              <a:off x="9159823" y="6003459"/>
              <a:ext cx="123230" cy="100224"/>
            </a:xfrm>
            <a:custGeom>
              <a:avLst/>
              <a:gdLst/>
              <a:ahLst/>
              <a:cxnLst>
                <a:cxn ang="0">
                  <a:pos x="396" y="232"/>
                </a:cxn>
                <a:cxn ang="0">
                  <a:pos x="300" y="229"/>
                </a:cxn>
                <a:cxn ang="0">
                  <a:pos x="240" y="181"/>
                </a:cxn>
                <a:cxn ang="0">
                  <a:pos x="183" y="139"/>
                </a:cxn>
                <a:cxn ang="0">
                  <a:pos x="125" y="81"/>
                </a:cxn>
                <a:cxn ang="0">
                  <a:pos x="63" y="14"/>
                </a:cxn>
                <a:cxn ang="0">
                  <a:pos x="14" y="0"/>
                </a:cxn>
                <a:cxn ang="0">
                  <a:pos x="9" y="145"/>
                </a:cxn>
                <a:cxn ang="0">
                  <a:pos x="0" y="265"/>
                </a:cxn>
                <a:cxn ang="0">
                  <a:pos x="151" y="260"/>
                </a:cxn>
                <a:cxn ang="0">
                  <a:pos x="258" y="313"/>
                </a:cxn>
                <a:cxn ang="0">
                  <a:pos x="291" y="276"/>
                </a:cxn>
                <a:cxn ang="0">
                  <a:pos x="339" y="280"/>
                </a:cxn>
                <a:cxn ang="0">
                  <a:pos x="393" y="277"/>
                </a:cxn>
                <a:cxn ang="0">
                  <a:pos x="396" y="232"/>
                </a:cxn>
              </a:cxnLst>
              <a:rect l="0" t="0" r="r" b="b"/>
              <a:pathLst>
                <a:path w="396" h="313">
                  <a:moveTo>
                    <a:pt x="396" y="232"/>
                  </a:moveTo>
                  <a:lnTo>
                    <a:pt x="300" y="229"/>
                  </a:lnTo>
                  <a:lnTo>
                    <a:pt x="240" y="181"/>
                  </a:lnTo>
                  <a:lnTo>
                    <a:pt x="183" y="139"/>
                  </a:lnTo>
                  <a:lnTo>
                    <a:pt x="125" y="81"/>
                  </a:lnTo>
                  <a:lnTo>
                    <a:pt x="63" y="14"/>
                  </a:lnTo>
                  <a:lnTo>
                    <a:pt x="14" y="0"/>
                  </a:lnTo>
                  <a:lnTo>
                    <a:pt x="9" y="145"/>
                  </a:lnTo>
                  <a:lnTo>
                    <a:pt x="0" y="265"/>
                  </a:lnTo>
                  <a:lnTo>
                    <a:pt x="151" y="260"/>
                  </a:lnTo>
                  <a:lnTo>
                    <a:pt x="258" y="313"/>
                  </a:lnTo>
                  <a:lnTo>
                    <a:pt x="291" y="276"/>
                  </a:lnTo>
                  <a:lnTo>
                    <a:pt x="339" y="280"/>
                  </a:lnTo>
                  <a:lnTo>
                    <a:pt x="393" y="277"/>
                  </a:lnTo>
                  <a:lnTo>
                    <a:pt x="396" y="232"/>
                  </a:lnTo>
                  <a:close/>
                </a:path>
              </a:pathLst>
            </a:custGeom>
            <a:solidFill>
              <a:schemeClr val="tx2"/>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1" name="Freeform 173">
              <a:extLst>
                <a:ext uri="{FF2B5EF4-FFF2-40B4-BE49-F238E27FC236}">
                  <a16:creationId xmlns:a16="http://schemas.microsoft.com/office/drawing/2014/main" xmlns="" id="{9E93D424-CD5D-350A-7F15-EF926DD0E759}"/>
                </a:ext>
              </a:extLst>
            </p:cNvPr>
            <p:cNvSpPr>
              <a:spLocks/>
            </p:cNvSpPr>
            <p:nvPr/>
          </p:nvSpPr>
          <p:spPr bwMode="auto">
            <a:xfrm>
              <a:off x="9671464" y="2374701"/>
              <a:ext cx="48356" cy="42953"/>
            </a:xfrm>
            <a:custGeom>
              <a:avLst/>
              <a:gdLst/>
              <a:ahLst/>
              <a:cxnLst>
                <a:cxn ang="0">
                  <a:pos x="192" y="12"/>
                </a:cxn>
                <a:cxn ang="0">
                  <a:pos x="126" y="0"/>
                </a:cxn>
                <a:cxn ang="0">
                  <a:pos x="54" y="12"/>
                </a:cxn>
                <a:cxn ang="0">
                  <a:pos x="60" y="72"/>
                </a:cxn>
                <a:cxn ang="0">
                  <a:pos x="54" y="120"/>
                </a:cxn>
                <a:cxn ang="0">
                  <a:pos x="0" y="168"/>
                </a:cxn>
                <a:cxn ang="0">
                  <a:pos x="144" y="150"/>
                </a:cxn>
                <a:cxn ang="0">
                  <a:pos x="162" y="78"/>
                </a:cxn>
                <a:cxn ang="0">
                  <a:pos x="192" y="12"/>
                </a:cxn>
              </a:cxnLst>
              <a:rect l="0" t="0" r="r" b="b"/>
              <a:pathLst>
                <a:path w="192" h="168">
                  <a:moveTo>
                    <a:pt x="192" y="12"/>
                  </a:moveTo>
                  <a:lnTo>
                    <a:pt x="126" y="0"/>
                  </a:lnTo>
                  <a:lnTo>
                    <a:pt x="54" y="12"/>
                  </a:lnTo>
                  <a:lnTo>
                    <a:pt x="60" y="72"/>
                  </a:lnTo>
                  <a:lnTo>
                    <a:pt x="54" y="120"/>
                  </a:lnTo>
                  <a:lnTo>
                    <a:pt x="0" y="168"/>
                  </a:lnTo>
                  <a:lnTo>
                    <a:pt x="144" y="150"/>
                  </a:lnTo>
                  <a:lnTo>
                    <a:pt x="162" y="78"/>
                  </a:lnTo>
                  <a:lnTo>
                    <a:pt x="192" y="1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2" name="Freeform 174">
              <a:extLst>
                <a:ext uri="{FF2B5EF4-FFF2-40B4-BE49-F238E27FC236}">
                  <a16:creationId xmlns:a16="http://schemas.microsoft.com/office/drawing/2014/main" xmlns="" id="{C6E9DE8C-81B2-D865-D9E8-DF210863A19C}"/>
                </a:ext>
              </a:extLst>
            </p:cNvPr>
            <p:cNvSpPr>
              <a:spLocks/>
            </p:cNvSpPr>
            <p:nvPr/>
          </p:nvSpPr>
          <p:spPr bwMode="auto">
            <a:xfrm>
              <a:off x="9189461" y="2312657"/>
              <a:ext cx="29639" cy="30226"/>
            </a:xfrm>
            <a:custGeom>
              <a:avLst/>
              <a:gdLst/>
              <a:ahLst/>
              <a:cxnLst>
                <a:cxn ang="0">
                  <a:pos x="110" y="101"/>
                </a:cxn>
                <a:cxn ang="0">
                  <a:pos x="67" y="129"/>
                </a:cxn>
                <a:cxn ang="0">
                  <a:pos x="19" y="105"/>
                </a:cxn>
                <a:cxn ang="0">
                  <a:pos x="0" y="53"/>
                </a:cxn>
                <a:cxn ang="0">
                  <a:pos x="72" y="0"/>
                </a:cxn>
                <a:cxn ang="0">
                  <a:pos x="120" y="33"/>
                </a:cxn>
                <a:cxn ang="0">
                  <a:pos x="110" y="101"/>
                </a:cxn>
              </a:cxnLst>
              <a:rect l="0" t="0" r="r" b="b"/>
              <a:pathLst>
                <a:path w="120" h="129">
                  <a:moveTo>
                    <a:pt x="110" y="101"/>
                  </a:moveTo>
                  <a:lnTo>
                    <a:pt x="67" y="129"/>
                  </a:lnTo>
                  <a:lnTo>
                    <a:pt x="19" y="105"/>
                  </a:lnTo>
                  <a:lnTo>
                    <a:pt x="0" y="53"/>
                  </a:lnTo>
                  <a:lnTo>
                    <a:pt x="72" y="0"/>
                  </a:lnTo>
                  <a:lnTo>
                    <a:pt x="120" y="33"/>
                  </a:lnTo>
                  <a:lnTo>
                    <a:pt x="110" y="10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3" name="Freeform 175">
              <a:extLst>
                <a:ext uri="{FF2B5EF4-FFF2-40B4-BE49-F238E27FC236}">
                  <a16:creationId xmlns:a16="http://schemas.microsoft.com/office/drawing/2014/main" xmlns="" id="{F4DC2696-DDB5-013B-9C7A-22C2AA8AFD74}"/>
                </a:ext>
              </a:extLst>
            </p:cNvPr>
            <p:cNvSpPr>
              <a:spLocks/>
            </p:cNvSpPr>
            <p:nvPr/>
          </p:nvSpPr>
          <p:spPr bwMode="auto">
            <a:xfrm>
              <a:off x="7978994" y="1973804"/>
              <a:ext cx="219944" cy="235448"/>
            </a:xfrm>
            <a:custGeom>
              <a:avLst/>
              <a:gdLst/>
              <a:ahLst/>
              <a:cxnLst>
                <a:cxn ang="0">
                  <a:pos x="0" y="3968"/>
                </a:cxn>
                <a:cxn ang="0">
                  <a:pos x="495" y="4415"/>
                </a:cxn>
                <a:cxn ang="0">
                  <a:pos x="875" y="4655"/>
                </a:cxn>
                <a:cxn ang="0">
                  <a:pos x="1250" y="4780"/>
                </a:cxn>
                <a:cxn ang="0">
                  <a:pos x="1640" y="4780"/>
                </a:cxn>
                <a:cxn ang="0">
                  <a:pos x="2085" y="4835"/>
                </a:cxn>
                <a:cxn ang="0">
                  <a:pos x="2490" y="5000"/>
                </a:cxn>
                <a:cxn ang="0">
                  <a:pos x="2550" y="4840"/>
                </a:cxn>
                <a:cxn ang="0">
                  <a:pos x="2760" y="4660"/>
                </a:cxn>
                <a:cxn ang="0">
                  <a:pos x="2925" y="4610"/>
                </a:cxn>
                <a:cxn ang="0">
                  <a:pos x="3045" y="4475"/>
                </a:cxn>
                <a:cxn ang="0">
                  <a:pos x="3195" y="4450"/>
                </a:cxn>
                <a:cxn ang="0">
                  <a:pos x="3210" y="4405"/>
                </a:cxn>
                <a:cxn ang="0">
                  <a:pos x="3120" y="4330"/>
                </a:cxn>
                <a:cxn ang="0">
                  <a:pos x="3135" y="4220"/>
                </a:cxn>
                <a:cxn ang="0">
                  <a:pos x="3275" y="4180"/>
                </a:cxn>
                <a:cxn ang="0">
                  <a:pos x="3418" y="4181"/>
                </a:cxn>
                <a:cxn ang="0">
                  <a:pos x="3540" y="4010"/>
                </a:cxn>
                <a:cxn ang="0">
                  <a:pos x="3665" y="4025"/>
                </a:cxn>
                <a:cxn ang="0">
                  <a:pos x="3680" y="3820"/>
                </a:cxn>
                <a:cxn ang="0">
                  <a:pos x="3560" y="3680"/>
                </a:cxn>
                <a:cxn ang="0">
                  <a:pos x="3635" y="3445"/>
                </a:cxn>
                <a:cxn ang="0">
                  <a:pos x="3875" y="3340"/>
                </a:cxn>
                <a:cxn ang="0">
                  <a:pos x="4175" y="3130"/>
                </a:cxn>
                <a:cxn ang="0">
                  <a:pos x="4755" y="2635"/>
                </a:cxn>
                <a:cxn ang="0">
                  <a:pos x="4440" y="2380"/>
                </a:cxn>
                <a:cxn ang="0">
                  <a:pos x="4385" y="2405"/>
                </a:cxn>
                <a:cxn ang="0">
                  <a:pos x="4470" y="2480"/>
                </a:cxn>
                <a:cxn ang="0">
                  <a:pos x="4400" y="2530"/>
                </a:cxn>
                <a:cxn ang="0">
                  <a:pos x="4310" y="2660"/>
                </a:cxn>
                <a:cxn ang="0">
                  <a:pos x="4130" y="2465"/>
                </a:cxn>
                <a:cxn ang="0">
                  <a:pos x="3979" y="2439"/>
                </a:cxn>
                <a:cxn ang="0">
                  <a:pos x="3817" y="2391"/>
                </a:cxn>
                <a:cxn ang="0">
                  <a:pos x="3612" y="2420"/>
                </a:cxn>
                <a:cxn ang="0">
                  <a:pos x="3730" y="867"/>
                </a:cxn>
                <a:cxn ang="0">
                  <a:pos x="3730" y="27"/>
                </a:cxn>
                <a:cxn ang="0">
                  <a:pos x="1600" y="0"/>
                </a:cxn>
                <a:cxn ang="0">
                  <a:pos x="1560" y="680"/>
                </a:cxn>
                <a:cxn ang="0">
                  <a:pos x="1060" y="680"/>
                </a:cxn>
                <a:cxn ang="0">
                  <a:pos x="1509" y="1109"/>
                </a:cxn>
                <a:cxn ang="0">
                  <a:pos x="1942" y="1379"/>
                </a:cxn>
                <a:cxn ang="0">
                  <a:pos x="1999" y="1608"/>
                </a:cxn>
                <a:cxn ang="0">
                  <a:pos x="2262" y="1760"/>
                </a:cxn>
                <a:cxn ang="0">
                  <a:pos x="2182" y="1925"/>
                </a:cxn>
                <a:cxn ang="0">
                  <a:pos x="2149" y="2139"/>
                </a:cxn>
                <a:cxn ang="0">
                  <a:pos x="678" y="2120"/>
                </a:cxn>
                <a:cxn ang="0">
                  <a:pos x="80" y="3070"/>
                </a:cxn>
                <a:cxn ang="0">
                  <a:pos x="219" y="3300"/>
                </a:cxn>
                <a:cxn ang="0">
                  <a:pos x="90" y="3450"/>
                </a:cxn>
                <a:cxn ang="0">
                  <a:pos x="130" y="3629"/>
                </a:cxn>
                <a:cxn ang="0">
                  <a:pos x="90" y="3869"/>
                </a:cxn>
                <a:cxn ang="0">
                  <a:pos x="0" y="3968"/>
                </a:cxn>
              </a:cxnLst>
              <a:rect l="0" t="0" r="r" b="b"/>
              <a:pathLst>
                <a:path w="4755" h="5000">
                  <a:moveTo>
                    <a:pt x="0" y="3968"/>
                  </a:moveTo>
                  <a:lnTo>
                    <a:pt x="495" y="4415"/>
                  </a:lnTo>
                  <a:lnTo>
                    <a:pt x="875" y="4655"/>
                  </a:lnTo>
                  <a:lnTo>
                    <a:pt x="1250" y="4780"/>
                  </a:lnTo>
                  <a:lnTo>
                    <a:pt x="1640" y="4780"/>
                  </a:lnTo>
                  <a:lnTo>
                    <a:pt x="2085" y="4835"/>
                  </a:lnTo>
                  <a:lnTo>
                    <a:pt x="2490" y="5000"/>
                  </a:lnTo>
                  <a:lnTo>
                    <a:pt x="2550" y="4840"/>
                  </a:lnTo>
                  <a:lnTo>
                    <a:pt x="2760" y="4660"/>
                  </a:lnTo>
                  <a:lnTo>
                    <a:pt x="2925" y="4610"/>
                  </a:lnTo>
                  <a:lnTo>
                    <a:pt x="3045" y="4475"/>
                  </a:lnTo>
                  <a:lnTo>
                    <a:pt x="3195" y="4450"/>
                  </a:lnTo>
                  <a:lnTo>
                    <a:pt x="3210" y="4405"/>
                  </a:lnTo>
                  <a:lnTo>
                    <a:pt x="3120" y="4330"/>
                  </a:lnTo>
                  <a:lnTo>
                    <a:pt x="3135" y="4220"/>
                  </a:lnTo>
                  <a:lnTo>
                    <a:pt x="3275" y="4180"/>
                  </a:lnTo>
                  <a:lnTo>
                    <a:pt x="3418" y="4181"/>
                  </a:lnTo>
                  <a:lnTo>
                    <a:pt x="3540" y="4010"/>
                  </a:lnTo>
                  <a:lnTo>
                    <a:pt x="3665" y="4025"/>
                  </a:lnTo>
                  <a:lnTo>
                    <a:pt x="3680" y="3820"/>
                  </a:lnTo>
                  <a:lnTo>
                    <a:pt x="3560" y="3680"/>
                  </a:lnTo>
                  <a:lnTo>
                    <a:pt x="3635" y="3445"/>
                  </a:lnTo>
                  <a:lnTo>
                    <a:pt x="3875" y="3340"/>
                  </a:lnTo>
                  <a:lnTo>
                    <a:pt x="4175" y="3130"/>
                  </a:lnTo>
                  <a:lnTo>
                    <a:pt x="4755" y="2635"/>
                  </a:lnTo>
                  <a:lnTo>
                    <a:pt x="4440" y="2380"/>
                  </a:lnTo>
                  <a:lnTo>
                    <a:pt x="4385" y="2405"/>
                  </a:lnTo>
                  <a:lnTo>
                    <a:pt x="4470" y="2480"/>
                  </a:lnTo>
                  <a:lnTo>
                    <a:pt x="4400" y="2530"/>
                  </a:lnTo>
                  <a:lnTo>
                    <a:pt x="4310" y="2660"/>
                  </a:lnTo>
                  <a:lnTo>
                    <a:pt x="4130" y="2465"/>
                  </a:lnTo>
                  <a:lnTo>
                    <a:pt x="3979" y="2439"/>
                  </a:lnTo>
                  <a:lnTo>
                    <a:pt x="3817" y="2391"/>
                  </a:lnTo>
                  <a:lnTo>
                    <a:pt x="3612" y="2420"/>
                  </a:lnTo>
                  <a:lnTo>
                    <a:pt x="3730" y="867"/>
                  </a:lnTo>
                  <a:lnTo>
                    <a:pt x="3730" y="27"/>
                  </a:lnTo>
                  <a:lnTo>
                    <a:pt x="1600" y="0"/>
                  </a:lnTo>
                  <a:lnTo>
                    <a:pt x="1560" y="680"/>
                  </a:lnTo>
                  <a:lnTo>
                    <a:pt x="1060" y="680"/>
                  </a:lnTo>
                  <a:lnTo>
                    <a:pt x="1509" y="1109"/>
                  </a:lnTo>
                  <a:lnTo>
                    <a:pt x="1942" y="1379"/>
                  </a:lnTo>
                  <a:lnTo>
                    <a:pt x="1999" y="1608"/>
                  </a:lnTo>
                  <a:lnTo>
                    <a:pt x="2262" y="1760"/>
                  </a:lnTo>
                  <a:lnTo>
                    <a:pt x="2182" y="1925"/>
                  </a:lnTo>
                  <a:lnTo>
                    <a:pt x="2149" y="2139"/>
                  </a:lnTo>
                  <a:lnTo>
                    <a:pt x="678" y="2120"/>
                  </a:lnTo>
                  <a:lnTo>
                    <a:pt x="80" y="3070"/>
                  </a:lnTo>
                  <a:lnTo>
                    <a:pt x="219" y="3300"/>
                  </a:lnTo>
                  <a:lnTo>
                    <a:pt x="90" y="3450"/>
                  </a:lnTo>
                  <a:lnTo>
                    <a:pt x="130" y="3629"/>
                  </a:lnTo>
                  <a:lnTo>
                    <a:pt x="90" y="3869"/>
                  </a:lnTo>
                  <a:lnTo>
                    <a:pt x="0" y="396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4" name="Freeform 176">
              <a:extLst>
                <a:ext uri="{FF2B5EF4-FFF2-40B4-BE49-F238E27FC236}">
                  <a16:creationId xmlns:a16="http://schemas.microsoft.com/office/drawing/2014/main" xmlns="" id="{6ECD8ECB-ADBC-7844-89A4-8C67FC9D9EE4}"/>
                </a:ext>
              </a:extLst>
            </p:cNvPr>
            <p:cNvSpPr>
              <a:spLocks/>
            </p:cNvSpPr>
            <p:nvPr/>
          </p:nvSpPr>
          <p:spPr bwMode="auto">
            <a:xfrm>
              <a:off x="8145901" y="1914942"/>
              <a:ext cx="98272" cy="174995"/>
            </a:xfrm>
            <a:custGeom>
              <a:avLst/>
              <a:gdLst/>
              <a:ahLst/>
              <a:cxnLst>
                <a:cxn ang="0">
                  <a:pos x="55" y="548"/>
                </a:cxn>
                <a:cxn ang="0">
                  <a:pos x="31" y="541"/>
                </a:cxn>
                <a:cxn ang="0">
                  <a:pos x="0" y="545"/>
                </a:cxn>
                <a:cxn ang="0">
                  <a:pos x="18" y="319"/>
                </a:cxn>
                <a:cxn ang="0">
                  <a:pos x="18" y="191"/>
                </a:cxn>
                <a:cxn ang="0">
                  <a:pos x="22" y="166"/>
                </a:cxn>
                <a:cxn ang="0">
                  <a:pos x="43" y="158"/>
                </a:cxn>
                <a:cxn ang="0">
                  <a:pos x="58" y="139"/>
                </a:cxn>
                <a:cxn ang="0">
                  <a:pos x="113" y="153"/>
                </a:cxn>
                <a:cxn ang="0">
                  <a:pos x="146" y="106"/>
                </a:cxn>
                <a:cxn ang="0">
                  <a:pos x="181" y="63"/>
                </a:cxn>
                <a:cxn ang="0">
                  <a:pos x="229" y="60"/>
                </a:cxn>
                <a:cxn ang="0">
                  <a:pos x="269" y="0"/>
                </a:cxn>
                <a:cxn ang="0">
                  <a:pos x="278" y="82"/>
                </a:cxn>
                <a:cxn ang="0">
                  <a:pos x="313" y="79"/>
                </a:cxn>
                <a:cxn ang="0">
                  <a:pos x="307" y="127"/>
                </a:cxn>
                <a:cxn ang="0">
                  <a:pos x="271" y="180"/>
                </a:cxn>
                <a:cxn ang="0">
                  <a:pos x="224" y="189"/>
                </a:cxn>
                <a:cxn ang="0">
                  <a:pos x="212" y="223"/>
                </a:cxn>
                <a:cxn ang="0">
                  <a:pos x="223" y="256"/>
                </a:cxn>
                <a:cxn ang="0">
                  <a:pos x="215" y="268"/>
                </a:cxn>
                <a:cxn ang="0">
                  <a:pos x="203" y="292"/>
                </a:cxn>
                <a:cxn ang="0">
                  <a:pos x="232" y="321"/>
                </a:cxn>
                <a:cxn ang="0">
                  <a:pos x="227" y="361"/>
                </a:cxn>
                <a:cxn ang="0">
                  <a:pos x="224" y="391"/>
                </a:cxn>
                <a:cxn ang="0">
                  <a:pos x="209" y="426"/>
                </a:cxn>
                <a:cxn ang="0">
                  <a:pos x="187" y="450"/>
                </a:cxn>
                <a:cxn ang="0">
                  <a:pos x="157" y="474"/>
                </a:cxn>
                <a:cxn ang="0">
                  <a:pos x="137" y="490"/>
                </a:cxn>
                <a:cxn ang="0">
                  <a:pos x="118" y="510"/>
                </a:cxn>
                <a:cxn ang="0">
                  <a:pos x="101" y="540"/>
                </a:cxn>
                <a:cxn ang="0">
                  <a:pos x="77" y="552"/>
                </a:cxn>
                <a:cxn ang="0">
                  <a:pos x="55" y="548"/>
                </a:cxn>
              </a:cxnLst>
              <a:rect l="0" t="0" r="r" b="b"/>
              <a:pathLst>
                <a:path w="313" h="552">
                  <a:moveTo>
                    <a:pt x="55" y="548"/>
                  </a:moveTo>
                  <a:lnTo>
                    <a:pt x="31" y="541"/>
                  </a:lnTo>
                  <a:lnTo>
                    <a:pt x="0" y="545"/>
                  </a:lnTo>
                  <a:lnTo>
                    <a:pt x="18" y="319"/>
                  </a:lnTo>
                  <a:lnTo>
                    <a:pt x="18" y="191"/>
                  </a:lnTo>
                  <a:lnTo>
                    <a:pt x="22" y="166"/>
                  </a:lnTo>
                  <a:lnTo>
                    <a:pt x="43" y="158"/>
                  </a:lnTo>
                  <a:lnTo>
                    <a:pt x="58" y="139"/>
                  </a:lnTo>
                  <a:lnTo>
                    <a:pt x="113" y="153"/>
                  </a:lnTo>
                  <a:lnTo>
                    <a:pt x="146" y="106"/>
                  </a:lnTo>
                  <a:lnTo>
                    <a:pt x="181" y="63"/>
                  </a:lnTo>
                  <a:lnTo>
                    <a:pt x="229" y="60"/>
                  </a:lnTo>
                  <a:lnTo>
                    <a:pt x="269" y="0"/>
                  </a:lnTo>
                  <a:lnTo>
                    <a:pt x="278" y="82"/>
                  </a:lnTo>
                  <a:lnTo>
                    <a:pt x="313" y="79"/>
                  </a:lnTo>
                  <a:lnTo>
                    <a:pt x="307" y="127"/>
                  </a:lnTo>
                  <a:lnTo>
                    <a:pt x="271" y="180"/>
                  </a:lnTo>
                  <a:lnTo>
                    <a:pt x="224" y="189"/>
                  </a:lnTo>
                  <a:lnTo>
                    <a:pt x="212" y="223"/>
                  </a:lnTo>
                  <a:lnTo>
                    <a:pt x="223" y="256"/>
                  </a:lnTo>
                  <a:lnTo>
                    <a:pt x="215" y="268"/>
                  </a:lnTo>
                  <a:lnTo>
                    <a:pt x="203" y="292"/>
                  </a:lnTo>
                  <a:lnTo>
                    <a:pt x="232" y="321"/>
                  </a:lnTo>
                  <a:lnTo>
                    <a:pt x="227" y="361"/>
                  </a:lnTo>
                  <a:lnTo>
                    <a:pt x="224" y="391"/>
                  </a:lnTo>
                  <a:lnTo>
                    <a:pt x="209" y="426"/>
                  </a:lnTo>
                  <a:lnTo>
                    <a:pt x="187" y="450"/>
                  </a:lnTo>
                  <a:lnTo>
                    <a:pt x="157" y="474"/>
                  </a:lnTo>
                  <a:lnTo>
                    <a:pt x="137" y="490"/>
                  </a:lnTo>
                  <a:lnTo>
                    <a:pt x="118" y="510"/>
                  </a:lnTo>
                  <a:lnTo>
                    <a:pt x="101" y="540"/>
                  </a:lnTo>
                  <a:lnTo>
                    <a:pt x="77" y="552"/>
                  </a:lnTo>
                  <a:lnTo>
                    <a:pt x="55" y="54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5" name="Freeform 177">
              <a:extLst>
                <a:ext uri="{FF2B5EF4-FFF2-40B4-BE49-F238E27FC236}">
                  <a16:creationId xmlns:a16="http://schemas.microsoft.com/office/drawing/2014/main" xmlns="" id="{1AEA9514-8245-35C2-377F-2D7B2C7E9DFB}"/>
                </a:ext>
              </a:extLst>
            </p:cNvPr>
            <p:cNvSpPr>
              <a:spLocks/>
            </p:cNvSpPr>
            <p:nvPr/>
          </p:nvSpPr>
          <p:spPr bwMode="auto">
            <a:xfrm>
              <a:off x="8136542" y="2083574"/>
              <a:ext cx="338493" cy="173404"/>
            </a:xfrm>
            <a:custGeom>
              <a:avLst/>
              <a:gdLst/>
              <a:ahLst/>
              <a:cxnLst>
                <a:cxn ang="0">
                  <a:pos x="2149" y="3361"/>
                </a:cxn>
                <a:cxn ang="0">
                  <a:pos x="2009" y="3221"/>
                </a:cxn>
                <a:cxn ang="0">
                  <a:pos x="1769" y="3159"/>
                </a:cxn>
                <a:cxn ang="0">
                  <a:pos x="1869" y="2971"/>
                </a:cxn>
                <a:cxn ang="0">
                  <a:pos x="1809" y="2591"/>
                </a:cxn>
                <a:cxn ang="0">
                  <a:pos x="1439" y="2451"/>
                </a:cxn>
                <a:cxn ang="0">
                  <a:pos x="1229" y="2591"/>
                </a:cxn>
                <a:cxn ang="0">
                  <a:pos x="869" y="2421"/>
                </a:cxn>
                <a:cxn ang="0">
                  <a:pos x="409" y="2041"/>
                </a:cxn>
                <a:cxn ang="0">
                  <a:pos x="119" y="1700"/>
                </a:cxn>
                <a:cxn ang="0">
                  <a:pos x="258" y="1511"/>
                </a:cxn>
                <a:cxn ang="0">
                  <a:pos x="215" y="1134"/>
                </a:cxn>
                <a:cxn ang="0">
                  <a:pos x="746" y="827"/>
                </a:cxn>
                <a:cxn ang="0">
                  <a:pos x="1489" y="350"/>
                </a:cxn>
                <a:cxn ang="0">
                  <a:pos x="1999" y="110"/>
                </a:cxn>
                <a:cxn ang="0">
                  <a:pos x="2409" y="210"/>
                </a:cxn>
                <a:cxn ang="0">
                  <a:pos x="3559" y="260"/>
                </a:cxn>
                <a:cxn ang="0">
                  <a:pos x="4010" y="150"/>
                </a:cxn>
                <a:cxn ang="0">
                  <a:pos x="4270" y="30"/>
                </a:cxn>
                <a:cxn ang="0">
                  <a:pos x="4730" y="150"/>
                </a:cxn>
                <a:cxn ang="0">
                  <a:pos x="5160" y="0"/>
                </a:cxn>
                <a:cxn ang="0">
                  <a:pos x="5620" y="310"/>
                </a:cxn>
                <a:cxn ang="0">
                  <a:pos x="6080" y="290"/>
                </a:cxn>
                <a:cxn ang="0">
                  <a:pos x="6090" y="590"/>
                </a:cxn>
                <a:cxn ang="0">
                  <a:pos x="6310" y="850"/>
                </a:cxn>
                <a:cxn ang="0">
                  <a:pos x="6550" y="920"/>
                </a:cxn>
                <a:cxn ang="0">
                  <a:pos x="6810" y="1010"/>
                </a:cxn>
                <a:cxn ang="0">
                  <a:pos x="7090" y="960"/>
                </a:cxn>
                <a:cxn ang="0">
                  <a:pos x="7310" y="1290"/>
                </a:cxn>
                <a:cxn ang="0">
                  <a:pos x="6900" y="1250"/>
                </a:cxn>
                <a:cxn ang="0">
                  <a:pos x="6200" y="1580"/>
                </a:cxn>
                <a:cxn ang="0">
                  <a:pos x="5510" y="1660"/>
                </a:cxn>
                <a:cxn ang="0">
                  <a:pos x="5130" y="1620"/>
                </a:cxn>
                <a:cxn ang="0">
                  <a:pos x="4980" y="1850"/>
                </a:cxn>
                <a:cxn ang="0">
                  <a:pos x="4940" y="2101"/>
                </a:cxn>
                <a:cxn ang="0">
                  <a:pos x="4590" y="2371"/>
                </a:cxn>
                <a:cxn ang="0">
                  <a:pos x="4230" y="2721"/>
                </a:cxn>
                <a:cxn ang="0">
                  <a:pos x="3589" y="2771"/>
                </a:cxn>
                <a:cxn ang="0">
                  <a:pos x="3049" y="2971"/>
                </a:cxn>
                <a:cxn ang="0">
                  <a:pos x="2909" y="3361"/>
                </a:cxn>
                <a:cxn ang="0">
                  <a:pos x="2739" y="3711"/>
                </a:cxn>
                <a:cxn ang="0">
                  <a:pos x="2389" y="3551"/>
                </a:cxn>
              </a:cxnLst>
              <a:rect l="0" t="0" r="r" b="b"/>
              <a:pathLst>
                <a:path w="7310" h="3711">
                  <a:moveTo>
                    <a:pt x="2389" y="3551"/>
                  </a:moveTo>
                  <a:lnTo>
                    <a:pt x="2149" y="3361"/>
                  </a:lnTo>
                  <a:lnTo>
                    <a:pt x="2129" y="3251"/>
                  </a:lnTo>
                  <a:lnTo>
                    <a:pt x="2009" y="3221"/>
                  </a:lnTo>
                  <a:lnTo>
                    <a:pt x="1909" y="3281"/>
                  </a:lnTo>
                  <a:lnTo>
                    <a:pt x="1769" y="3159"/>
                  </a:lnTo>
                  <a:lnTo>
                    <a:pt x="1939" y="3146"/>
                  </a:lnTo>
                  <a:lnTo>
                    <a:pt x="1869" y="2971"/>
                  </a:lnTo>
                  <a:lnTo>
                    <a:pt x="1949" y="2691"/>
                  </a:lnTo>
                  <a:lnTo>
                    <a:pt x="1809" y="2591"/>
                  </a:lnTo>
                  <a:lnTo>
                    <a:pt x="1599" y="2601"/>
                  </a:lnTo>
                  <a:lnTo>
                    <a:pt x="1439" y="2451"/>
                  </a:lnTo>
                  <a:lnTo>
                    <a:pt x="1309" y="2481"/>
                  </a:lnTo>
                  <a:lnTo>
                    <a:pt x="1229" y="2591"/>
                  </a:lnTo>
                  <a:lnTo>
                    <a:pt x="1039" y="2601"/>
                  </a:lnTo>
                  <a:lnTo>
                    <a:pt x="869" y="2421"/>
                  </a:lnTo>
                  <a:lnTo>
                    <a:pt x="429" y="2181"/>
                  </a:lnTo>
                  <a:lnTo>
                    <a:pt x="409" y="2041"/>
                  </a:lnTo>
                  <a:lnTo>
                    <a:pt x="0" y="1869"/>
                  </a:lnTo>
                  <a:lnTo>
                    <a:pt x="119" y="1700"/>
                  </a:lnTo>
                  <a:lnTo>
                    <a:pt x="243" y="1713"/>
                  </a:lnTo>
                  <a:lnTo>
                    <a:pt x="258" y="1511"/>
                  </a:lnTo>
                  <a:lnTo>
                    <a:pt x="140" y="1371"/>
                  </a:lnTo>
                  <a:lnTo>
                    <a:pt x="215" y="1134"/>
                  </a:lnTo>
                  <a:lnTo>
                    <a:pt x="456" y="1029"/>
                  </a:lnTo>
                  <a:lnTo>
                    <a:pt x="746" y="827"/>
                  </a:lnTo>
                  <a:lnTo>
                    <a:pt x="1334" y="326"/>
                  </a:lnTo>
                  <a:lnTo>
                    <a:pt x="1489" y="350"/>
                  </a:lnTo>
                  <a:lnTo>
                    <a:pt x="1789" y="120"/>
                  </a:lnTo>
                  <a:lnTo>
                    <a:pt x="1999" y="110"/>
                  </a:lnTo>
                  <a:lnTo>
                    <a:pt x="2229" y="250"/>
                  </a:lnTo>
                  <a:lnTo>
                    <a:pt x="2409" y="210"/>
                  </a:lnTo>
                  <a:lnTo>
                    <a:pt x="2959" y="290"/>
                  </a:lnTo>
                  <a:lnTo>
                    <a:pt x="3559" y="260"/>
                  </a:lnTo>
                  <a:lnTo>
                    <a:pt x="3810" y="150"/>
                  </a:lnTo>
                  <a:lnTo>
                    <a:pt x="4010" y="150"/>
                  </a:lnTo>
                  <a:lnTo>
                    <a:pt x="4080" y="10"/>
                  </a:lnTo>
                  <a:lnTo>
                    <a:pt x="4270" y="30"/>
                  </a:lnTo>
                  <a:lnTo>
                    <a:pt x="4430" y="130"/>
                  </a:lnTo>
                  <a:lnTo>
                    <a:pt x="4730" y="150"/>
                  </a:lnTo>
                  <a:lnTo>
                    <a:pt x="5020" y="110"/>
                  </a:lnTo>
                  <a:lnTo>
                    <a:pt x="5160" y="0"/>
                  </a:lnTo>
                  <a:lnTo>
                    <a:pt x="5540" y="170"/>
                  </a:lnTo>
                  <a:lnTo>
                    <a:pt x="5620" y="310"/>
                  </a:lnTo>
                  <a:lnTo>
                    <a:pt x="5930" y="210"/>
                  </a:lnTo>
                  <a:lnTo>
                    <a:pt x="6080" y="290"/>
                  </a:lnTo>
                  <a:lnTo>
                    <a:pt x="6430" y="610"/>
                  </a:lnTo>
                  <a:lnTo>
                    <a:pt x="6090" y="590"/>
                  </a:lnTo>
                  <a:lnTo>
                    <a:pt x="6200" y="750"/>
                  </a:lnTo>
                  <a:lnTo>
                    <a:pt x="6310" y="850"/>
                  </a:lnTo>
                  <a:lnTo>
                    <a:pt x="6420" y="930"/>
                  </a:lnTo>
                  <a:lnTo>
                    <a:pt x="6550" y="920"/>
                  </a:lnTo>
                  <a:lnTo>
                    <a:pt x="6750" y="880"/>
                  </a:lnTo>
                  <a:lnTo>
                    <a:pt x="6810" y="1010"/>
                  </a:lnTo>
                  <a:lnTo>
                    <a:pt x="6910" y="890"/>
                  </a:lnTo>
                  <a:lnTo>
                    <a:pt x="7090" y="960"/>
                  </a:lnTo>
                  <a:lnTo>
                    <a:pt x="7160" y="1150"/>
                  </a:lnTo>
                  <a:lnTo>
                    <a:pt x="7310" y="1290"/>
                  </a:lnTo>
                  <a:lnTo>
                    <a:pt x="7060" y="1220"/>
                  </a:lnTo>
                  <a:lnTo>
                    <a:pt x="6900" y="1250"/>
                  </a:lnTo>
                  <a:lnTo>
                    <a:pt x="6590" y="1500"/>
                  </a:lnTo>
                  <a:lnTo>
                    <a:pt x="6200" y="1580"/>
                  </a:lnTo>
                  <a:lnTo>
                    <a:pt x="5710" y="1720"/>
                  </a:lnTo>
                  <a:lnTo>
                    <a:pt x="5510" y="1660"/>
                  </a:lnTo>
                  <a:lnTo>
                    <a:pt x="5350" y="1450"/>
                  </a:lnTo>
                  <a:lnTo>
                    <a:pt x="5130" y="1620"/>
                  </a:lnTo>
                  <a:lnTo>
                    <a:pt x="5130" y="1760"/>
                  </a:lnTo>
                  <a:lnTo>
                    <a:pt x="4980" y="1850"/>
                  </a:lnTo>
                  <a:lnTo>
                    <a:pt x="4950" y="2011"/>
                  </a:lnTo>
                  <a:lnTo>
                    <a:pt x="4940" y="2101"/>
                  </a:lnTo>
                  <a:lnTo>
                    <a:pt x="4740" y="2161"/>
                  </a:lnTo>
                  <a:lnTo>
                    <a:pt x="4590" y="2371"/>
                  </a:lnTo>
                  <a:lnTo>
                    <a:pt x="4300" y="2541"/>
                  </a:lnTo>
                  <a:lnTo>
                    <a:pt x="4230" y="2721"/>
                  </a:lnTo>
                  <a:lnTo>
                    <a:pt x="3850" y="2451"/>
                  </a:lnTo>
                  <a:lnTo>
                    <a:pt x="3589" y="2771"/>
                  </a:lnTo>
                  <a:lnTo>
                    <a:pt x="3079" y="2791"/>
                  </a:lnTo>
                  <a:lnTo>
                    <a:pt x="3049" y="2971"/>
                  </a:lnTo>
                  <a:lnTo>
                    <a:pt x="3139" y="3311"/>
                  </a:lnTo>
                  <a:lnTo>
                    <a:pt x="2909" y="3361"/>
                  </a:lnTo>
                  <a:lnTo>
                    <a:pt x="2869" y="3541"/>
                  </a:lnTo>
                  <a:lnTo>
                    <a:pt x="2739" y="3711"/>
                  </a:lnTo>
                  <a:lnTo>
                    <a:pt x="2389" y="3701"/>
                  </a:lnTo>
                  <a:lnTo>
                    <a:pt x="2389" y="355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6" name="Freeform 178">
              <a:extLst>
                <a:ext uri="{FF2B5EF4-FFF2-40B4-BE49-F238E27FC236}">
                  <a16:creationId xmlns:a16="http://schemas.microsoft.com/office/drawing/2014/main" xmlns="" id="{166F91B2-AF35-CA99-F3C9-B906B9D5BD54}"/>
                </a:ext>
              </a:extLst>
            </p:cNvPr>
            <p:cNvSpPr>
              <a:spLocks/>
            </p:cNvSpPr>
            <p:nvPr/>
          </p:nvSpPr>
          <p:spPr bwMode="auto">
            <a:xfrm>
              <a:off x="8094424" y="2171071"/>
              <a:ext cx="132590" cy="76362"/>
            </a:xfrm>
            <a:custGeom>
              <a:avLst/>
              <a:gdLst/>
              <a:ahLst/>
              <a:cxnLst>
                <a:cxn ang="0">
                  <a:pos x="2620" y="1611"/>
                </a:cxn>
                <a:cxn ang="0">
                  <a:pos x="2000" y="1611"/>
                </a:cxn>
                <a:cxn ang="0">
                  <a:pos x="1800" y="1471"/>
                </a:cxn>
                <a:cxn ang="0">
                  <a:pos x="1505" y="1506"/>
                </a:cxn>
                <a:cxn ang="0">
                  <a:pos x="990" y="1191"/>
                </a:cxn>
                <a:cxn ang="0">
                  <a:pos x="400" y="1131"/>
                </a:cxn>
                <a:cxn ang="0">
                  <a:pos x="0" y="821"/>
                </a:cxn>
                <a:cxn ang="0">
                  <a:pos x="60" y="660"/>
                </a:cxn>
                <a:cxn ang="0">
                  <a:pos x="268" y="481"/>
                </a:cxn>
                <a:cxn ang="0">
                  <a:pos x="435" y="430"/>
                </a:cxn>
                <a:cxn ang="0">
                  <a:pos x="556" y="295"/>
                </a:cxn>
                <a:cxn ang="0">
                  <a:pos x="705" y="271"/>
                </a:cxn>
                <a:cxn ang="0">
                  <a:pos x="720" y="225"/>
                </a:cxn>
                <a:cxn ang="0">
                  <a:pos x="630" y="149"/>
                </a:cxn>
                <a:cxn ang="0">
                  <a:pos x="645" y="38"/>
                </a:cxn>
                <a:cxn ang="0">
                  <a:pos x="780" y="0"/>
                </a:cxn>
                <a:cxn ang="0">
                  <a:pos x="930" y="0"/>
                </a:cxn>
                <a:cxn ang="0">
                  <a:pos x="1340" y="170"/>
                </a:cxn>
                <a:cxn ang="0">
                  <a:pos x="1360" y="311"/>
                </a:cxn>
                <a:cxn ang="0">
                  <a:pos x="1804" y="553"/>
                </a:cxn>
                <a:cxn ang="0">
                  <a:pos x="1970" y="730"/>
                </a:cxn>
                <a:cxn ang="0">
                  <a:pos x="2158" y="722"/>
                </a:cxn>
                <a:cxn ang="0">
                  <a:pos x="2238" y="613"/>
                </a:cxn>
                <a:cxn ang="0">
                  <a:pos x="2370" y="581"/>
                </a:cxn>
                <a:cxn ang="0">
                  <a:pos x="2532" y="731"/>
                </a:cxn>
                <a:cxn ang="0">
                  <a:pos x="2742" y="722"/>
                </a:cxn>
                <a:cxn ang="0">
                  <a:pos x="2881" y="820"/>
                </a:cxn>
                <a:cxn ang="0">
                  <a:pos x="2800" y="1100"/>
                </a:cxn>
                <a:cxn ang="0">
                  <a:pos x="2869" y="1276"/>
                </a:cxn>
                <a:cxn ang="0">
                  <a:pos x="2701" y="1289"/>
                </a:cxn>
                <a:cxn ang="0">
                  <a:pos x="2660" y="1361"/>
                </a:cxn>
                <a:cxn ang="0">
                  <a:pos x="2750" y="1501"/>
                </a:cxn>
                <a:cxn ang="0">
                  <a:pos x="2620" y="1611"/>
                </a:cxn>
              </a:cxnLst>
              <a:rect l="0" t="0" r="r" b="b"/>
              <a:pathLst>
                <a:path w="2881" h="1611">
                  <a:moveTo>
                    <a:pt x="2620" y="1611"/>
                  </a:moveTo>
                  <a:lnTo>
                    <a:pt x="2000" y="1611"/>
                  </a:lnTo>
                  <a:lnTo>
                    <a:pt x="1800" y="1471"/>
                  </a:lnTo>
                  <a:lnTo>
                    <a:pt x="1505" y="1506"/>
                  </a:lnTo>
                  <a:lnTo>
                    <a:pt x="990" y="1191"/>
                  </a:lnTo>
                  <a:lnTo>
                    <a:pt x="400" y="1131"/>
                  </a:lnTo>
                  <a:lnTo>
                    <a:pt x="0" y="821"/>
                  </a:lnTo>
                  <a:lnTo>
                    <a:pt x="60" y="660"/>
                  </a:lnTo>
                  <a:lnTo>
                    <a:pt x="268" y="481"/>
                  </a:lnTo>
                  <a:lnTo>
                    <a:pt x="435" y="430"/>
                  </a:lnTo>
                  <a:lnTo>
                    <a:pt x="556" y="295"/>
                  </a:lnTo>
                  <a:lnTo>
                    <a:pt x="705" y="271"/>
                  </a:lnTo>
                  <a:lnTo>
                    <a:pt x="720" y="225"/>
                  </a:lnTo>
                  <a:lnTo>
                    <a:pt x="630" y="149"/>
                  </a:lnTo>
                  <a:lnTo>
                    <a:pt x="645" y="38"/>
                  </a:lnTo>
                  <a:lnTo>
                    <a:pt x="780" y="0"/>
                  </a:lnTo>
                  <a:lnTo>
                    <a:pt x="930" y="0"/>
                  </a:lnTo>
                  <a:lnTo>
                    <a:pt x="1340" y="170"/>
                  </a:lnTo>
                  <a:lnTo>
                    <a:pt x="1360" y="311"/>
                  </a:lnTo>
                  <a:lnTo>
                    <a:pt x="1804" y="553"/>
                  </a:lnTo>
                  <a:lnTo>
                    <a:pt x="1970" y="730"/>
                  </a:lnTo>
                  <a:lnTo>
                    <a:pt x="2158" y="722"/>
                  </a:lnTo>
                  <a:lnTo>
                    <a:pt x="2238" y="613"/>
                  </a:lnTo>
                  <a:lnTo>
                    <a:pt x="2370" y="581"/>
                  </a:lnTo>
                  <a:lnTo>
                    <a:pt x="2532" y="731"/>
                  </a:lnTo>
                  <a:lnTo>
                    <a:pt x="2742" y="722"/>
                  </a:lnTo>
                  <a:lnTo>
                    <a:pt x="2881" y="820"/>
                  </a:lnTo>
                  <a:lnTo>
                    <a:pt x="2800" y="1100"/>
                  </a:lnTo>
                  <a:lnTo>
                    <a:pt x="2869" y="1276"/>
                  </a:lnTo>
                  <a:lnTo>
                    <a:pt x="2701" y="1289"/>
                  </a:lnTo>
                  <a:lnTo>
                    <a:pt x="2660" y="1361"/>
                  </a:lnTo>
                  <a:lnTo>
                    <a:pt x="2750" y="1501"/>
                  </a:lnTo>
                  <a:lnTo>
                    <a:pt x="2620" y="161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7" name="Freeform 179">
              <a:extLst>
                <a:ext uri="{FF2B5EF4-FFF2-40B4-BE49-F238E27FC236}">
                  <a16:creationId xmlns:a16="http://schemas.microsoft.com/office/drawing/2014/main" xmlns="" id="{B8C2FEA8-1A44-E90D-1668-FE3DBC33492D}"/>
                </a:ext>
              </a:extLst>
            </p:cNvPr>
            <p:cNvSpPr>
              <a:spLocks/>
            </p:cNvSpPr>
            <p:nvPr/>
          </p:nvSpPr>
          <p:spPr bwMode="auto">
            <a:xfrm>
              <a:off x="8227015" y="2140844"/>
              <a:ext cx="248020" cy="249765"/>
            </a:xfrm>
            <a:custGeom>
              <a:avLst/>
              <a:gdLst/>
              <a:ahLst/>
              <a:cxnLst>
                <a:cxn ang="0">
                  <a:pos x="195" y="2731"/>
                </a:cxn>
                <a:cxn ang="0">
                  <a:pos x="745" y="3256"/>
                </a:cxn>
                <a:cxn ang="0">
                  <a:pos x="1410" y="4026"/>
                </a:cxn>
                <a:cxn ang="0">
                  <a:pos x="1770" y="4311"/>
                </a:cxn>
                <a:cxn ang="0">
                  <a:pos x="2175" y="4671"/>
                </a:cxn>
                <a:cxn ang="0">
                  <a:pos x="2365" y="4866"/>
                </a:cxn>
                <a:cxn ang="0">
                  <a:pos x="2320" y="4531"/>
                </a:cxn>
                <a:cxn ang="0">
                  <a:pos x="2085" y="4071"/>
                </a:cxn>
                <a:cxn ang="0">
                  <a:pos x="2145" y="3616"/>
                </a:cxn>
                <a:cxn ang="0">
                  <a:pos x="2520" y="3666"/>
                </a:cxn>
                <a:cxn ang="0">
                  <a:pos x="3026" y="4066"/>
                </a:cxn>
                <a:cxn ang="0">
                  <a:pos x="3526" y="4851"/>
                </a:cxn>
                <a:cxn ang="0">
                  <a:pos x="3856" y="4986"/>
                </a:cxn>
                <a:cxn ang="0">
                  <a:pos x="4001" y="5091"/>
                </a:cxn>
                <a:cxn ang="0">
                  <a:pos x="4361" y="5251"/>
                </a:cxn>
                <a:cxn ang="0">
                  <a:pos x="4796" y="5221"/>
                </a:cxn>
                <a:cxn ang="0">
                  <a:pos x="4661" y="4941"/>
                </a:cxn>
                <a:cxn ang="0">
                  <a:pos x="4541" y="4506"/>
                </a:cxn>
                <a:cxn ang="0">
                  <a:pos x="4661" y="4261"/>
                </a:cxn>
                <a:cxn ang="0">
                  <a:pos x="4721" y="3931"/>
                </a:cxn>
                <a:cxn ang="0">
                  <a:pos x="4591" y="3861"/>
                </a:cxn>
                <a:cxn ang="0">
                  <a:pos x="4786" y="3441"/>
                </a:cxn>
                <a:cxn ang="0">
                  <a:pos x="4636" y="3061"/>
                </a:cxn>
                <a:cxn ang="0">
                  <a:pos x="4856" y="2851"/>
                </a:cxn>
                <a:cxn ang="0">
                  <a:pos x="4846" y="2706"/>
                </a:cxn>
                <a:cxn ang="0">
                  <a:pos x="4966" y="2585"/>
                </a:cxn>
                <a:cxn ang="0">
                  <a:pos x="4876" y="2015"/>
                </a:cxn>
                <a:cxn ang="0">
                  <a:pos x="4841" y="1730"/>
                </a:cxn>
                <a:cxn ang="0">
                  <a:pos x="4961" y="1610"/>
                </a:cxn>
                <a:cxn ang="0">
                  <a:pos x="5216" y="1110"/>
                </a:cxn>
                <a:cxn ang="0">
                  <a:pos x="5176" y="980"/>
                </a:cxn>
                <a:cxn ang="0">
                  <a:pos x="5216" y="795"/>
                </a:cxn>
                <a:cxn ang="0">
                  <a:pos x="5351" y="845"/>
                </a:cxn>
                <a:cxn ang="0">
                  <a:pos x="5056" y="260"/>
                </a:cxn>
                <a:cxn ang="0">
                  <a:pos x="5369" y="69"/>
                </a:cxn>
                <a:cxn ang="0">
                  <a:pos x="4961" y="30"/>
                </a:cxn>
                <a:cxn ang="0">
                  <a:pos x="4258" y="361"/>
                </a:cxn>
                <a:cxn ang="0">
                  <a:pos x="3572" y="441"/>
                </a:cxn>
                <a:cxn ang="0">
                  <a:pos x="3190" y="399"/>
                </a:cxn>
                <a:cxn ang="0">
                  <a:pos x="3041" y="628"/>
                </a:cxn>
                <a:cxn ang="0">
                  <a:pos x="3002" y="880"/>
                </a:cxn>
                <a:cxn ang="0">
                  <a:pos x="2650" y="1152"/>
                </a:cxn>
                <a:cxn ang="0">
                  <a:pos x="2291" y="1500"/>
                </a:cxn>
                <a:cxn ang="0">
                  <a:pos x="1651" y="1551"/>
                </a:cxn>
                <a:cxn ang="0">
                  <a:pos x="1111" y="1750"/>
                </a:cxn>
                <a:cxn ang="0">
                  <a:pos x="971" y="2140"/>
                </a:cxn>
                <a:cxn ang="0">
                  <a:pos x="799" y="2490"/>
                </a:cxn>
                <a:cxn ang="0">
                  <a:pos x="450" y="2605"/>
                </a:cxn>
                <a:cxn ang="0">
                  <a:pos x="160" y="2400"/>
                </a:cxn>
                <a:cxn ang="0">
                  <a:pos x="0" y="2605"/>
                </a:cxn>
              </a:cxnLst>
              <a:rect l="0" t="0" r="r" b="b"/>
              <a:pathLst>
                <a:path w="5369" h="5311">
                  <a:moveTo>
                    <a:pt x="0" y="2605"/>
                  </a:moveTo>
                  <a:lnTo>
                    <a:pt x="195" y="2731"/>
                  </a:lnTo>
                  <a:lnTo>
                    <a:pt x="520" y="3031"/>
                  </a:lnTo>
                  <a:lnTo>
                    <a:pt x="745" y="3256"/>
                  </a:lnTo>
                  <a:lnTo>
                    <a:pt x="1060" y="3466"/>
                  </a:lnTo>
                  <a:lnTo>
                    <a:pt x="1410" y="4026"/>
                  </a:lnTo>
                  <a:lnTo>
                    <a:pt x="1590" y="4231"/>
                  </a:lnTo>
                  <a:lnTo>
                    <a:pt x="1770" y="4311"/>
                  </a:lnTo>
                  <a:lnTo>
                    <a:pt x="1995" y="4521"/>
                  </a:lnTo>
                  <a:lnTo>
                    <a:pt x="2175" y="4671"/>
                  </a:lnTo>
                  <a:lnTo>
                    <a:pt x="2245" y="4816"/>
                  </a:lnTo>
                  <a:lnTo>
                    <a:pt x="2365" y="4866"/>
                  </a:lnTo>
                  <a:lnTo>
                    <a:pt x="2490" y="4681"/>
                  </a:lnTo>
                  <a:lnTo>
                    <a:pt x="2320" y="4531"/>
                  </a:lnTo>
                  <a:lnTo>
                    <a:pt x="2250" y="4351"/>
                  </a:lnTo>
                  <a:lnTo>
                    <a:pt x="2085" y="4071"/>
                  </a:lnTo>
                  <a:lnTo>
                    <a:pt x="2065" y="3801"/>
                  </a:lnTo>
                  <a:lnTo>
                    <a:pt x="2145" y="3616"/>
                  </a:lnTo>
                  <a:lnTo>
                    <a:pt x="2295" y="3601"/>
                  </a:lnTo>
                  <a:lnTo>
                    <a:pt x="2520" y="3666"/>
                  </a:lnTo>
                  <a:lnTo>
                    <a:pt x="2791" y="3916"/>
                  </a:lnTo>
                  <a:lnTo>
                    <a:pt x="3026" y="4066"/>
                  </a:lnTo>
                  <a:lnTo>
                    <a:pt x="3346" y="4531"/>
                  </a:lnTo>
                  <a:lnTo>
                    <a:pt x="3526" y="4851"/>
                  </a:lnTo>
                  <a:lnTo>
                    <a:pt x="3721" y="4911"/>
                  </a:lnTo>
                  <a:lnTo>
                    <a:pt x="3856" y="4986"/>
                  </a:lnTo>
                  <a:lnTo>
                    <a:pt x="3956" y="4966"/>
                  </a:lnTo>
                  <a:lnTo>
                    <a:pt x="4001" y="5091"/>
                  </a:lnTo>
                  <a:lnTo>
                    <a:pt x="4156" y="5256"/>
                  </a:lnTo>
                  <a:lnTo>
                    <a:pt x="4361" y="5251"/>
                  </a:lnTo>
                  <a:lnTo>
                    <a:pt x="4466" y="5311"/>
                  </a:lnTo>
                  <a:lnTo>
                    <a:pt x="4796" y="5221"/>
                  </a:lnTo>
                  <a:lnTo>
                    <a:pt x="4796" y="5091"/>
                  </a:lnTo>
                  <a:lnTo>
                    <a:pt x="4661" y="4941"/>
                  </a:lnTo>
                  <a:lnTo>
                    <a:pt x="4561" y="4731"/>
                  </a:lnTo>
                  <a:lnTo>
                    <a:pt x="4541" y="4506"/>
                  </a:lnTo>
                  <a:lnTo>
                    <a:pt x="4646" y="4381"/>
                  </a:lnTo>
                  <a:lnTo>
                    <a:pt x="4661" y="4261"/>
                  </a:lnTo>
                  <a:lnTo>
                    <a:pt x="4816" y="4206"/>
                  </a:lnTo>
                  <a:lnTo>
                    <a:pt x="4721" y="3931"/>
                  </a:lnTo>
                  <a:lnTo>
                    <a:pt x="4621" y="3966"/>
                  </a:lnTo>
                  <a:lnTo>
                    <a:pt x="4591" y="3861"/>
                  </a:lnTo>
                  <a:lnTo>
                    <a:pt x="4741" y="3571"/>
                  </a:lnTo>
                  <a:lnTo>
                    <a:pt x="4786" y="3441"/>
                  </a:lnTo>
                  <a:lnTo>
                    <a:pt x="4651" y="3181"/>
                  </a:lnTo>
                  <a:lnTo>
                    <a:pt x="4636" y="3061"/>
                  </a:lnTo>
                  <a:lnTo>
                    <a:pt x="4861" y="2976"/>
                  </a:lnTo>
                  <a:lnTo>
                    <a:pt x="4856" y="2851"/>
                  </a:lnTo>
                  <a:lnTo>
                    <a:pt x="4771" y="2751"/>
                  </a:lnTo>
                  <a:lnTo>
                    <a:pt x="4846" y="2706"/>
                  </a:lnTo>
                  <a:lnTo>
                    <a:pt x="4946" y="2736"/>
                  </a:lnTo>
                  <a:lnTo>
                    <a:pt x="4966" y="2585"/>
                  </a:lnTo>
                  <a:lnTo>
                    <a:pt x="4916" y="2310"/>
                  </a:lnTo>
                  <a:lnTo>
                    <a:pt x="4876" y="2015"/>
                  </a:lnTo>
                  <a:lnTo>
                    <a:pt x="4936" y="1815"/>
                  </a:lnTo>
                  <a:lnTo>
                    <a:pt x="4841" y="1730"/>
                  </a:lnTo>
                  <a:lnTo>
                    <a:pt x="4841" y="1665"/>
                  </a:lnTo>
                  <a:lnTo>
                    <a:pt x="4961" y="1610"/>
                  </a:lnTo>
                  <a:lnTo>
                    <a:pt x="5036" y="1265"/>
                  </a:lnTo>
                  <a:lnTo>
                    <a:pt x="5216" y="1110"/>
                  </a:lnTo>
                  <a:lnTo>
                    <a:pt x="5246" y="1035"/>
                  </a:lnTo>
                  <a:lnTo>
                    <a:pt x="5176" y="980"/>
                  </a:lnTo>
                  <a:lnTo>
                    <a:pt x="5161" y="870"/>
                  </a:lnTo>
                  <a:lnTo>
                    <a:pt x="5216" y="795"/>
                  </a:lnTo>
                  <a:lnTo>
                    <a:pt x="5281" y="945"/>
                  </a:lnTo>
                  <a:lnTo>
                    <a:pt x="5351" y="845"/>
                  </a:lnTo>
                  <a:lnTo>
                    <a:pt x="5186" y="360"/>
                  </a:lnTo>
                  <a:lnTo>
                    <a:pt x="5056" y="260"/>
                  </a:lnTo>
                  <a:lnTo>
                    <a:pt x="5156" y="165"/>
                  </a:lnTo>
                  <a:lnTo>
                    <a:pt x="5369" y="69"/>
                  </a:lnTo>
                  <a:lnTo>
                    <a:pt x="5116" y="0"/>
                  </a:lnTo>
                  <a:lnTo>
                    <a:pt x="4961" y="30"/>
                  </a:lnTo>
                  <a:lnTo>
                    <a:pt x="4654" y="279"/>
                  </a:lnTo>
                  <a:lnTo>
                    <a:pt x="4258" y="361"/>
                  </a:lnTo>
                  <a:lnTo>
                    <a:pt x="3773" y="501"/>
                  </a:lnTo>
                  <a:lnTo>
                    <a:pt x="3572" y="441"/>
                  </a:lnTo>
                  <a:lnTo>
                    <a:pt x="3412" y="232"/>
                  </a:lnTo>
                  <a:lnTo>
                    <a:pt x="3190" y="399"/>
                  </a:lnTo>
                  <a:lnTo>
                    <a:pt x="3190" y="543"/>
                  </a:lnTo>
                  <a:lnTo>
                    <a:pt x="3041" y="628"/>
                  </a:lnTo>
                  <a:lnTo>
                    <a:pt x="3010" y="796"/>
                  </a:lnTo>
                  <a:lnTo>
                    <a:pt x="3002" y="880"/>
                  </a:lnTo>
                  <a:lnTo>
                    <a:pt x="2800" y="942"/>
                  </a:lnTo>
                  <a:lnTo>
                    <a:pt x="2650" y="1152"/>
                  </a:lnTo>
                  <a:lnTo>
                    <a:pt x="2360" y="1320"/>
                  </a:lnTo>
                  <a:lnTo>
                    <a:pt x="2291" y="1500"/>
                  </a:lnTo>
                  <a:lnTo>
                    <a:pt x="1910" y="1230"/>
                  </a:lnTo>
                  <a:lnTo>
                    <a:pt x="1651" y="1551"/>
                  </a:lnTo>
                  <a:lnTo>
                    <a:pt x="1139" y="1570"/>
                  </a:lnTo>
                  <a:lnTo>
                    <a:pt x="1111" y="1750"/>
                  </a:lnTo>
                  <a:lnTo>
                    <a:pt x="1201" y="2091"/>
                  </a:lnTo>
                  <a:lnTo>
                    <a:pt x="971" y="2140"/>
                  </a:lnTo>
                  <a:lnTo>
                    <a:pt x="932" y="2319"/>
                  </a:lnTo>
                  <a:lnTo>
                    <a:pt x="799" y="2490"/>
                  </a:lnTo>
                  <a:lnTo>
                    <a:pt x="451" y="2481"/>
                  </a:lnTo>
                  <a:lnTo>
                    <a:pt x="450" y="2605"/>
                  </a:lnTo>
                  <a:lnTo>
                    <a:pt x="295" y="2550"/>
                  </a:lnTo>
                  <a:lnTo>
                    <a:pt x="160" y="2400"/>
                  </a:lnTo>
                  <a:lnTo>
                    <a:pt x="30" y="2505"/>
                  </a:lnTo>
                  <a:lnTo>
                    <a:pt x="0" y="2605"/>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8" name="Freeform 180">
              <a:extLst>
                <a:ext uri="{FF2B5EF4-FFF2-40B4-BE49-F238E27FC236}">
                  <a16:creationId xmlns:a16="http://schemas.microsoft.com/office/drawing/2014/main" xmlns="" id="{49B27F58-207A-9235-33E7-43BEEFDE3D47}"/>
                </a:ext>
              </a:extLst>
            </p:cNvPr>
            <p:cNvSpPr>
              <a:spLocks/>
            </p:cNvSpPr>
            <p:nvPr/>
          </p:nvSpPr>
          <p:spPr bwMode="auto">
            <a:xfrm>
              <a:off x="8323727" y="2360383"/>
              <a:ext cx="185626" cy="170222"/>
            </a:xfrm>
            <a:custGeom>
              <a:avLst/>
              <a:gdLst/>
              <a:ahLst/>
              <a:cxnLst>
                <a:cxn ang="0">
                  <a:pos x="780" y="1845"/>
                </a:cxn>
                <a:cxn ang="0">
                  <a:pos x="480" y="1700"/>
                </a:cxn>
                <a:cxn ang="0">
                  <a:pos x="125" y="1430"/>
                </a:cxn>
                <a:cxn ang="0">
                  <a:pos x="60" y="1020"/>
                </a:cxn>
                <a:cxn ang="0">
                  <a:pos x="290" y="785"/>
                </a:cxn>
                <a:cxn ang="0">
                  <a:pos x="260" y="540"/>
                </a:cxn>
                <a:cxn ang="0">
                  <a:pos x="0" y="390"/>
                </a:cxn>
                <a:cxn ang="0">
                  <a:pos x="165" y="375"/>
                </a:cxn>
                <a:cxn ang="0">
                  <a:pos x="255" y="183"/>
                </a:cxn>
                <a:cxn ang="0">
                  <a:pos x="510" y="105"/>
                </a:cxn>
                <a:cxn ang="0">
                  <a:pos x="930" y="255"/>
                </a:cxn>
                <a:cxn ang="0">
                  <a:pos x="1415" y="170"/>
                </a:cxn>
                <a:cxn ang="0">
                  <a:pos x="1746" y="305"/>
                </a:cxn>
                <a:cxn ang="0">
                  <a:pos x="1890" y="411"/>
                </a:cxn>
                <a:cxn ang="0">
                  <a:pos x="2249" y="570"/>
                </a:cxn>
                <a:cxn ang="0">
                  <a:pos x="2684" y="539"/>
                </a:cxn>
                <a:cxn ang="0">
                  <a:pos x="2790" y="645"/>
                </a:cxn>
                <a:cxn ang="0">
                  <a:pos x="3245" y="1370"/>
                </a:cxn>
                <a:cxn ang="0">
                  <a:pos x="3770" y="1935"/>
                </a:cxn>
                <a:cxn ang="0">
                  <a:pos x="3890" y="2145"/>
                </a:cxn>
                <a:cxn ang="0">
                  <a:pos x="3692" y="2009"/>
                </a:cxn>
                <a:cxn ang="0">
                  <a:pos x="3666" y="2147"/>
                </a:cxn>
                <a:cxn ang="0">
                  <a:pos x="3545" y="2630"/>
                </a:cxn>
                <a:cxn ang="0">
                  <a:pos x="3831" y="2796"/>
                </a:cxn>
                <a:cxn ang="0">
                  <a:pos x="3620" y="2945"/>
                </a:cxn>
                <a:cxn ang="0">
                  <a:pos x="3650" y="3242"/>
                </a:cxn>
                <a:cxn ang="0">
                  <a:pos x="3515" y="3470"/>
                </a:cxn>
                <a:cxn ang="0">
                  <a:pos x="3300" y="3515"/>
                </a:cxn>
                <a:cxn ang="0">
                  <a:pos x="3245" y="3230"/>
                </a:cxn>
                <a:cxn ang="0">
                  <a:pos x="3075" y="3090"/>
                </a:cxn>
                <a:cxn ang="0">
                  <a:pos x="2900" y="3120"/>
                </a:cxn>
                <a:cxn ang="0">
                  <a:pos x="3105" y="3300"/>
                </a:cxn>
                <a:cxn ang="0">
                  <a:pos x="3140" y="3545"/>
                </a:cxn>
                <a:cxn ang="0">
                  <a:pos x="2795" y="3450"/>
                </a:cxn>
                <a:cxn ang="0">
                  <a:pos x="2730" y="3020"/>
                </a:cxn>
                <a:cxn ang="0">
                  <a:pos x="2760" y="2810"/>
                </a:cxn>
                <a:cxn ang="0">
                  <a:pos x="2460" y="2450"/>
                </a:cxn>
                <a:cxn ang="0">
                  <a:pos x="2085" y="2280"/>
                </a:cxn>
                <a:cxn ang="0">
                  <a:pos x="1950" y="2175"/>
                </a:cxn>
                <a:cxn ang="0">
                  <a:pos x="1580" y="2120"/>
                </a:cxn>
                <a:cxn ang="0">
                  <a:pos x="1445" y="1880"/>
                </a:cxn>
                <a:cxn ang="0">
                  <a:pos x="1430" y="1650"/>
                </a:cxn>
                <a:cxn ang="0">
                  <a:pos x="960" y="1320"/>
                </a:cxn>
                <a:cxn ang="0">
                  <a:pos x="795" y="1290"/>
                </a:cxn>
                <a:cxn ang="0">
                  <a:pos x="960" y="1520"/>
                </a:cxn>
                <a:cxn ang="0">
                  <a:pos x="1185" y="1755"/>
                </a:cxn>
                <a:cxn ang="0">
                  <a:pos x="1025" y="1865"/>
                </a:cxn>
                <a:cxn ang="0">
                  <a:pos x="875" y="2030"/>
                </a:cxn>
              </a:cxnLst>
              <a:rect l="0" t="0" r="r" b="b"/>
              <a:pathLst>
                <a:path w="4020" h="3620">
                  <a:moveTo>
                    <a:pt x="875" y="2030"/>
                  </a:moveTo>
                  <a:lnTo>
                    <a:pt x="780" y="1845"/>
                  </a:lnTo>
                  <a:lnTo>
                    <a:pt x="635" y="1725"/>
                  </a:lnTo>
                  <a:lnTo>
                    <a:pt x="480" y="1700"/>
                  </a:lnTo>
                  <a:lnTo>
                    <a:pt x="285" y="1640"/>
                  </a:lnTo>
                  <a:lnTo>
                    <a:pt x="125" y="1430"/>
                  </a:lnTo>
                  <a:lnTo>
                    <a:pt x="45" y="1175"/>
                  </a:lnTo>
                  <a:lnTo>
                    <a:pt x="60" y="1020"/>
                  </a:lnTo>
                  <a:lnTo>
                    <a:pt x="180" y="840"/>
                  </a:lnTo>
                  <a:lnTo>
                    <a:pt x="290" y="785"/>
                  </a:lnTo>
                  <a:lnTo>
                    <a:pt x="300" y="660"/>
                  </a:lnTo>
                  <a:lnTo>
                    <a:pt x="260" y="540"/>
                  </a:lnTo>
                  <a:lnTo>
                    <a:pt x="135" y="515"/>
                  </a:lnTo>
                  <a:lnTo>
                    <a:pt x="0" y="390"/>
                  </a:lnTo>
                  <a:lnTo>
                    <a:pt x="75" y="330"/>
                  </a:lnTo>
                  <a:lnTo>
                    <a:pt x="165" y="375"/>
                  </a:lnTo>
                  <a:lnTo>
                    <a:pt x="210" y="335"/>
                  </a:lnTo>
                  <a:lnTo>
                    <a:pt x="255" y="183"/>
                  </a:lnTo>
                  <a:lnTo>
                    <a:pt x="378" y="0"/>
                  </a:lnTo>
                  <a:lnTo>
                    <a:pt x="510" y="105"/>
                  </a:lnTo>
                  <a:lnTo>
                    <a:pt x="705" y="170"/>
                  </a:lnTo>
                  <a:lnTo>
                    <a:pt x="930" y="255"/>
                  </a:lnTo>
                  <a:lnTo>
                    <a:pt x="1175" y="335"/>
                  </a:lnTo>
                  <a:lnTo>
                    <a:pt x="1415" y="170"/>
                  </a:lnTo>
                  <a:lnTo>
                    <a:pt x="1613" y="230"/>
                  </a:lnTo>
                  <a:lnTo>
                    <a:pt x="1746" y="305"/>
                  </a:lnTo>
                  <a:lnTo>
                    <a:pt x="1844" y="285"/>
                  </a:lnTo>
                  <a:lnTo>
                    <a:pt x="1890" y="411"/>
                  </a:lnTo>
                  <a:lnTo>
                    <a:pt x="2046" y="575"/>
                  </a:lnTo>
                  <a:lnTo>
                    <a:pt x="2249" y="570"/>
                  </a:lnTo>
                  <a:lnTo>
                    <a:pt x="2357" y="630"/>
                  </a:lnTo>
                  <a:lnTo>
                    <a:pt x="2684" y="539"/>
                  </a:lnTo>
                  <a:lnTo>
                    <a:pt x="2685" y="413"/>
                  </a:lnTo>
                  <a:lnTo>
                    <a:pt x="2790" y="645"/>
                  </a:lnTo>
                  <a:lnTo>
                    <a:pt x="2945" y="1005"/>
                  </a:lnTo>
                  <a:lnTo>
                    <a:pt x="3245" y="1370"/>
                  </a:lnTo>
                  <a:lnTo>
                    <a:pt x="3435" y="1595"/>
                  </a:lnTo>
                  <a:lnTo>
                    <a:pt x="3770" y="1935"/>
                  </a:lnTo>
                  <a:lnTo>
                    <a:pt x="4020" y="2075"/>
                  </a:lnTo>
                  <a:lnTo>
                    <a:pt x="3890" y="2145"/>
                  </a:lnTo>
                  <a:lnTo>
                    <a:pt x="3780" y="2030"/>
                  </a:lnTo>
                  <a:lnTo>
                    <a:pt x="3692" y="2009"/>
                  </a:lnTo>
                  <a:lnTo>
                    <a:pt x="3645" y="2070"/>
                  </a:lnTo>
                  <a:lnTo>
                    <a:pt x="3666" y="2147"/>
                  </a:lnTo>
                  <a:lnTo>
                    <a:pt x="3555" y="2165"/>
                  </a:lnTo>
                  <a:lnTo>
                    <a:pt x="3545" y="2630"/>
                  </a:lnTo>
                  <a:lnTo>
                    <a:pt x="3665" y="2675"/>
                  </a:lnTo>
                  <a:lnTo>
                    <a:pt x="3831" y="2796"/>
                  </a:lnTo>
                  <a:lnTo>
                    <a:pt x="3732" y="2897"/>
                  </a:lnTo>
                  <a:lnTo>
                    <a:pt x="3620" y="2945"/>
                  </a:lnTo>
                  <a:lnTo>
                    <a:pt x="3590" y="3096"/>
                  </a:lnTo>
                  <a:lnTo>
                    <a:pt x="3650" y="3242"/>
                  </a:lnTo>
                  <a:lnTo>
                    <a:pt x="3675" y="3426"/>
                  </a:lnTo>
                  <a:lnTo>
                    <a:pt x="3515" y="3470"/>
                  </a:lnTo>
                  <a:lnTo>
                    <a:pt x="3435" y="3620"/>
                  </a:lnTo>
                  <a:lnTo>
                    <a:pt x="3300" y="3515"/>
                  </a:lnTo>
                  <a:lnTo>
                    <a:pt x="3320" y="3380"/>
                  </a:lnTo>
                  <a:lnTo>
                    <a:pt x="3245" y="3230"/>
                  </a:lnTo>
                  <a:lnTo>
                    <a:pt x="3110" y="3170"/>
                  </a:lnTo>
                  <a:lnTo>
                    <a:pt x="3075" y="3090"/>
                  </a:lnTo>
                  <a:lnTo>
                    <a:pt x="3000" y="3090"/>
                  </a:lnTo>
                  <a:lnTo>
                    <a:pt x="2900" y="3120"/>
                  </a:lnTo>
                  <a:lnTo>
                    <a:pt x="3000" y="3260"/>
                  </a:lnTo>
                  <a:lnTo>
                    <a:pt x="3105" y="3300"/>
                  </a:lnTo>
                  <a:lnTo>
                    <a:pt x="3135" y="3410"/>
                  </a:lnTo>
                  <a:lnTo>
                    <a:pt x="3140" y="3545"/>
                  </a:lnTo>
                  <a:lnTo>
                    <a:pt x="2975" y="3485"/>
                  </a:lnTo>
                  <a:lnTo>
                    <a:pt x="2795" y="3450"/>
                  </a:lnTo>
                  <a:lnTo>
                    <a:pt x="2580" y="3225"/>
                  </a:lnTo>
                  <a:lnTo>
                    <a:pt x="2730" y="3020"/>
                  </a:lnTo>
                  <a:lnTo>
                    <a:pt x="2780" y="2900"/>
                  </a:lnTo>
                  <a:lnTo>
                    <a:pt x="2760" y="2810"/>
                  </a:lnTo>
                  <a:lnTo>
                    <a:pt x="2685" y="2685"/>
                  </a:lnTo>
                  <a:lnTo>
                    <a:pt x="2460" y="2450"/>
                  </a:lnTo>
                  <a:lnTo>
                    <a:pt x="2250" y="2340"/>
                  </a:lnTo>
                  <a:lnTo>
                    <a:pt x="2085" y="2280"/>
                  </a:lnTo>
                  <a:lnTo>
                    <a:pt x="2040" y="2210"/>
                  </a:lnTo>
                  <a:lnTo>
                    <a:pt x="1950" y="2175"/>
                  </a:lnTo>
                  <a:lnTo>
                    <a:pt x="1745" y="2105"/>
                  </a:lnTo>
                  <a:lnTo>
                    <a:pt x="1580" y="2120"/>
                  </a:lnTo>
                  <a:lnTo>
                    <a:pt x="1485" y="1965"/>
                  </a:lnTo>
                  <a:lnTo>
                    <a:pt x="1445" y="1880"/>
                  </a:lnTo>
                  <a:lnTo>
                    <a:pt x="1515" y="1785"/>
                  </a:lnTo>
                  <a:lnTo>
                    <a:pt x="1430" y="1650"/>
                  </a:lnTo>
                  <a:lnTo>
                    <a:pt x="1290" y="1560"/>
                  </a:lnTo>
                  <a:lnTo>
                    <a:pt x="960" y="1320"/>
                  </a:lnTo>
                  <a:lnTo>
                    <a:pt x="885" y="1325"/>
                  </a:lnTo>
                  <a:lnTo>
                    <a:pt x="795" y="1290"/>
                  </a:lnTo>
                  <a:lnTo>
                    <a:pt x="765" y="1380"/>
                  </a:lnTo>
                  <a:lnTo>
                    <a:pt x="960" y="1520"/>
                  </a:lnTo>
                  <a:lnTo>
                    <a:pt x="1145" y="1650"/>
                  </a:lnTo>
                  <a:lnTo>
                    <a:pt x="1185" y="1755"/>
                  </a:lnTo>
                  <a:lnTo>
                    <a:pt x="1110" y="1815"/>
                  </a:lnTo>
                  <a:lnTo>
                    <a:pt x="1025" y="1865"/>
                  </a:lnTo>
                  <a:lnTo>
                    <a:pt x="950" y="2015"/>
                  </a:lnTo>
                  <a:lnTo>
                    <a:pt x="875" y="203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9" name="Freeform 181">
              <a:extLst>
                <a:ext uri="{FF2B5EF4-FFF2-40B4-BE49-F238E27FC236}">
                  <a16:creationId xmlns:a16="http://schemas.microsoft.com/office/drawing/2014/main" xmlns="" id="{161DB426-FF66-8849-5A90-20EE2606466D}"/>
                </a:ext>
              </a:extLst>
            </p:cNvPr>
            <p:cNvSpPr>
              <a:spLocks/>
            </p:cNvSpPr>
            <p:nvPr/>
          </p:nvSpPr>
          <p:spPr bwMode="auto">
            <a:xfrm>
              <a:off x="8482835" y="2451062"/>
              <a:ext cx="329134" cy="141587"/>
            </a:xfrm>
            <a:custGeom>
              <a:avLst/>
              <a:gdLst/>
              <a:ahLst/>
              <a:cxnLst>
                <a:cxn ang="0">
                  <a:pos x="0" y="1695"/>
                </a:cxn>
                <a:cxn ang="0">
                  <a:pos x="215" y="1315"/>
                </a:cxn>
                <a:cxn ang="0">
                  <a:pos x="300" y="970"/>
                </a:cxn>
                <a:cxn ang="0">
                  <a:pos x="110" y="705"/>
                </a:cxn>
                <a:cxn ang="0">
                  <a:pos x="210" y="145"/>
                </a:cxn>
                <a:cxn ang="0">
                  <a:pos x="455" y="220"/>
                </a:cxn>
                <a:cxn ang="0">
                  <a:pos x="780" y="300"/>
                </a:cxn>
                <a:cxn ang="0">
                  <a:pos x="920" y="790"/>
                </a:cxn>
                <a:cxn ang="0">
                  <a:pos x="1515" y="870"/>
                </a:cxn>
                <a:cxn ang="0">
                  <a:pos x="1385" y="600"/>
                </a:cxn>
                <a:cxn ang="0">
                  <a:pos x="1965" y="1080"/>
                </a:cxn>
                <a:cxn ang="0">
                  <a:pos x="2550" y="960"/>
                </a:cxn>
                <a:cxn ang="0">
                  <a:pos x="3065" y="880"/>
                </a:cxn>
                <a:cxn ang="0">
                  <a:pos x="3435" y="580"/>
                </a:cxn>
                <a:cxn ang="0">
                  <a:pos x="3886" y="330"/>
                </a:cxn>
                <a:cxn ang="0">
                  <a:pos x="4081" y="60"/>
                </a:cxn>
                <a:cxn ang="0">
                  <a:pos x="4651" y="75"/>
                </a:cxn>
                <a:cxn ang="0">
                  <a:pos x="4816" y="255"/>
                </a:cxn>
                <a:cxn ang="0">
                  <a:pos x="5791" y="420"/>
                </a:cxn>
                <a:cxn ang="0">
                  <a:pos x="6331" y="700"/>
                </a:cxn>
                <a:cxn ang="0">
                  <a:pos x="6616" y="1000"/>
                </a:cxn>
                <a:cxn ang="0">
                  <a:pos x="6721" y="1320"/>
                </a:cxn>
                <a:cxn ang="0">
                  <a:pos x="7051" y="1811"/>
                </a:cxn>
                <a:cxn ang="0">
                  <a:pos x="6876" y="2231"/>
                </a:cxn>
                <a:cxn ang="0">
                  <a:pos x="6501" y="2351"/>
                </a:cxn>
                <a:cxn ang="0">
                  <a:pos x="6456" y="2546"/>
                </a:cxn>
                <a:cxn ang="0">
                  <a:pos x="6261" y="2911"/>
                </a:cxn>
                <a:cxn ang="0">
                  <a:pos x="5646" y="2131"/>
                </a:cxn>
                <a:cxn ang="0">
                  <a:pos x="5821" y="1796"/>
                </a:cxn>
                <a:cxn ang="0">
                  <a:pos x="6036" y="1561"/>
                </a:cxn>
                <a:cxn ang="0">
                  <a:pos x="5731" y="1425"/>
                </a:cxn>
                <a:cxn ang="0">
                  <a:pos x="5641" y="1561"/>
                </a:cxn>
                <a:cxn ang="0">
                  <a:pos x="5211" y="1080"/>
                </a:cxn>
                <a:cxn ang="0">
                  <a:pos x="4756" y="780"/>
                </a:cxn>
                <a:cxn ang="0">
                  <a:pos x="4146" y="925"/>
                </a:cxn>
                <a:cxn ang="0">
                  <a:pos x="3931" y="1110"/>
                </a:cxn>
                <a:cxn ang="0">
                  <a:pos x="3796" y="1380"/>
                </a:cxn>
                <a:cxn ang="0">
                  <a:pos x="3080" y="1781"/>
                </a:cxn>
                <a:cxn ang="0">
                  <a:pos x="3345" y="2186"/>
                </a:cxn>
                <a:cxn ang="0">
                  <a:pos x="3540" y="2746"/>
                </a:cxn>
                <a:cxn ang="0">
                  <a:pos x="3245" y="2861"/>
                </a:cxn>
                <a:cxn ang="0">
                  <a:pos x="2565" y="2951"/>
                </a:cxn>
                <a:cxn ang="0">
                  <a:pos x="2385" y="2381"/>
                </a:cxn>
                <a:cxn ang="0">
                  <a:pos x="2240" y="2381"/>
                </a:cxn>
                <a:cxn ang="0">
                  <a:pos x="1580" y="1841"/>
                </a:cxn>
                <a:cxn ang="0">
                  <a:pos x="905" y="1636"/>
                </a:cxn>
                <a:cxn ang="0">
                  <a:pos x="680" y="1726"/>
                </a:cxn>
                <a:cxn ang="0">
                  <a:pos x="200" y="1826"/>
                </a:cxn>
              </a:cxnLst>
              <a:rect l="0" t="0" r="r" b="b"/>
              <a:pathLst>
                <a:path w="7116" h="3001">
                  <a:moveTo>
                    <a:pt x="140" y="1996"/>
                  </a:moveTo>
                  <a:lnTo>
                    <a:pt x="110" y="1826"/>
                  </a:lnTo>
                  <a:lnTo>
                    <a:pt x="0" y="1695"/>
                  </a:lnTo>
                  <a:lnTo>
                    <a:pt x="81" y="1545"/>
                  </a:lnTo>
                  <a:lnTo>
                    <a:pt x="240" y="1501"/>
                  </a:lnTo>
                  <a:lnTo>
                    <a:pt x="215" y="1315"/>
                  </a:lnTo>
                  <a:lnTo>
                    <a:pt x="155" y="1170"/>
                  </a:lnTo>
                  <a:lnTo>
                    <a:pt x="185" y="1020"/>
                  </a:lnTo>
                  <a:lnTo>
                    <a:pt x="300" y="970"/>
                  </a:lnTo>
                  <a:lnTo>
                    <a:pt x="395" y="870"/>
                  </a:lnTo>
                  <a:lnTo>
                    <a:pt x="230" y="750"/>
                  </a:lnTo>
                  <a:lnTo>
                    <a:pt x="110" y="705"/>
                  </a:lnTo>
                  <a:lnTo>
                    <a:pt x="120" y="240"/>
                  </a:lnTo>
                  <a:lnTo>
                    <a:pt x="230" y="220"/>
                  </a:lnTo>
                  <a:lnTo>
                    <a:pt x="210" y="145"/>
                  </a:lnTo>
                  <a:lnTo>
                    <a:pt x="255" y="85"/>
                  </a:lnTo>
                  <a:lnTo>
                    <a:pt x="345" y="105"/>
                  </a:lnTo>
                  <a:lnTo>
                    <a:pt x="455" y="220"/>
                  </a:lnTo>
                  <a:lnTo>
                    <a:pt x="585" y="150"/>
                  </a:lnTo>
                  <a:lnTo>
                    <a:pt x="710" y="240"/>
                  </a:lnTo>
                  <a:lnTo>
                    <a:pt x="780" y="300"/>
                  </a:lnTo>
                  <a:lnTo>
                    <a:pt x="780" y="520"/>
                  </a:lnTo>
                  <a:lnTo>
                    <a:pt x="905" y="670"/>
                  </a:lnTo>
                  <a:lnTo>
                    <a:pt x="920" y="790"/>
                  </a:lnTo>
                  <a:lnTo>
                    <a:pt x="1035" y="835"/>
                  </a:lnTo>
                  <a:lnTo>
                    <a:pt x="1275" y="900"/>
                  </a:lnTo>
                  <a:lnTo>
                    <a:pt x="1515" y="870"/>
                  </a:lnTo>
                  <a:lnTo>
                    <a:pt x="1485" y="775"/>
                  </a:lnTo>
                  <a:lnTo>
                    <a:pt x="1355" y="690"/>
                  </a:lnTo>
                  <a:lnTo>
                    <a:pt x="1385" y="600"/>
                  </a:lnTo>
                  <a:lnTo>
                    <a:pt x="1605" y="835"/>
                  </a:lnTo>
                  <a:lnTo>
                    <a:pt x="1820" y="1060"/>
                  </a:lnTo>
                  <a:lnTo>
                    <a:pt x="1965" y="1080"/>
                  </a:lnTo>
                  <a:lnTo>
                    <a:pt x="2250" y="1075"/>
                  </a:lnTo>
                  <a:lnTo>
                    <a:pt x="2445" y="1045"/>
                  </a:lnTo>
                  <a:lnTo>
                    <a:pt x="2550" y="960"/>
                  </a:lnTo>
                  <a:lnTo>
                    <a:pt x="2685" y="955"/>
                  </a:lnTo>
                  <a:lnTo>
                    <a:pt x="2775" y="855"/>
                  </a:lnTo>
                  <a:lnTo>
                    <a:pt x="3065" y="880"/>
                  </a:lnTo>
                  <a:lnTo>
                    <a:pt x="2970" y="720"/>
                  </a:lnTo>
                  <a:lnTo>
                    <a:pt x="3185" y="625"/>
                  </a:lnTo>
                  <a:lnTo>
                    <a:pt x="3435" y="580"/>
                  </a:lnTo>
                  <a:lnTo>
                    <a:pt x="3561" y="525"/>
                  </a:lnTo>
                  <a:lnTo>
                    <a:pt x="3721" y="370"/>
                  </a:lnTo>
                  <a:lnTo>
                    <a:pt x="3886" y="330"/>
                  </a:lnTo>
                  <a:lnTo>
                    <a:pt x="3991" y="250"/>
                  </a:lnTo>
                  <a:lnTo>
                    <a:pt x="4036" y="150"/>
                  </a:lnTo>
                  <a:lnTo>
                    <a:pt x="4081" y="60"/>
                  </a:lnTo>
                  <a:lnTo>
                    <a:pt x="4216" y="0"/>
                  </a:lnTo>
                  <a:lnTo>
                    <a:pt x="4251" y="100"/>
                  </a:lnTo>
                  <a:lnTo>
                    <a:pt x="4651" y="75"/>
                  </a:lnTo>
                  <a:lnTo>
                    <a:pt x="4876" y="100"/>
                  </a:lnTo>
                  <a:lnTo>
                    <a:pt x="4786" y="180"/>
                  </a:lnTo>
                  <a:lnTo>
                    <a:pt x="4816" y="255"/>
                  </a:lnTo>
                  <a:lnTo>
                    <a:pt x="5176" y="270"/>
                  </a:lnTo>
                  <a:lnTo>
                    <a:pt x="5436" y="265"/>
                  </a:lnTo>
                  <a:lnTo>
                    <a:pt x="5791" y="420"/>
                  </a:lnTo>
                  <a:lnTo>
                    <a:pt x="6076" y="475"/>
                  </a:lnTo>
                  <a:lnTo>
                    <a:pt x="6171" y="615"/>
                  </a:lnTo>
                  <a:lnTo>
                    <a:pt x="6331" y="700"/>
                  </a:lnTo>
                  <a:lnTo>
                    <a:pt x="6411" y="850"/>
                  </a:lnTo>
                  <a:lnTo>
                    <a:pt x="6496" y="945"/>
                  </a:lnTo>
                  <a:lnTo>
                    <a:pt x="6616" y="1000"/>
                  </a:lnTo>
                  <a:lnTo>
                    <a:pt x="6691" y="1140"/>
                  </a:lnTo>
                  <a:lnTo>
                    <a:pt x="6906" y="1180"/>
                  </a:lnTo>
                  <a:lnTo>
                    <a:pt x="6721" y="1320"/>
                  </a:lnTo>
                  <a:lnTo>
                    <a:pt x="6841" y="1435"/>
                  </a:lnTo>
                  <a:lnTo>
                    <a:pt x="6961" y="1676"/>
                  </a:lnTo>
                  <a:lnTo>
                    <a:pt x="7051" y="1811"/>
                  </a:lnTo>
                  <a:lnTo>
                    <a:pt x="7116" y="1991"/>
                  </a:lnTo>
                  <a:lnTo>
                    <a:pt x="6961" y="2081"/>
                  </a:lnTo>
                  <a:lnTo>
                    <a:pt x="6876" y="2231"/>
                  </a:lnTo>
                  <a:lnTo>
                    <a:pt x="6936" y="2321"/>
                  </a:lnTo>
                  <a:lnTo>
                    <a:pt x="6646" y="2491"/>
                  </a:lnTo>
                  <a:lnTo>
                    <a:pt x="6501" y="2351"/>
                  </a:lnTo>
                  <a:lnTo>
                    <a:pt x="6411" y="2336"/>
                  </a:lnTo>
                  <a:lnTo>
                    <a:pt x="6411" y="2441"/>
                  </a:lnTo>
                  <a:lnTo>
                    <a:pt x="6456" y="2546"/>
                  </a:lnTo>
                  <a:lnTo>
                    <a:pt x="6361" y="2621"/>
                  </a:lnTo>
                  <a:lnTo>
                    <a:pt x="6291" y="2771"/>
                  </a:lnTo>
                  <a:lnTo>
                    <a:pt x="6261" y="2911"/>
                  </a:lnTo>
                  <a:lnTo>
                    <a:pt x="6046" y="2726"/>
                  </a:lnTo>
                  <a:lnTo>
                    <a:pt x="5886" y="2476"/>
                  </a:lnTo>
                  <a:lnTo>
                    <a:pt x="5646" y="2131"/>
                  </a:lnTo>
                  <a:lnTo>
                    <a:pt x="5566" y="1901"/>
                  </a:lnTo>
                  <a:lnTo>
                    <a:pt x="5721" y="1906"/>
                  </a:lnTo>
                  <a:lnTo>
                    <a:pt x="5821" y="1796"/>
                  </a:lnTo>
                  <a:lnTo>
                    <a:pt x="5821" y="1636"/>
                  </a:lnTo>
                  <a:lnTo>
                    <a:pt x="5916" y="1495"/>
                  </a:lnTo>
                  <a:lnTo>
                    <a:pt x="6036" y="1561"/>
                  </a:lnTo>
                  <a:lnTo>
                    <a:pt x="6021" y="1455"/>
                  </a:lnTo>
                  <a:lnTo>
                    <a:pt x="5946" y="1390"/>
                  </a:lnTo>
                  <a:lnTo>
                    <a:pt x="5731" y="1425"/>
                  </a:lnTo>
                  <a:lnTo>
                    <a:pt x="5641" y="1390"/>
                  </a:lnTo>
                  <a:lnTo>
                    <a:pt x="5641" y="1485"/>
                  </a:lnTo>
                  <a:lnTo>
                    <a:pt x="5641" y="1561"/>
                  </a:lnTo>
                  <a:lnTo>
                    <a:pt x="5521" y="1450"/>
                  </a:lnTo>
                  <a:lnTo>
                    <a:pt x="5451" y="1225"/>
                  </a:lnTo>
                  <a:lnTo>
                    <a:pt x="5211" y="1080"/>
                  </a:lnTo>
                  <a:lnTo>
                    <a:pt x="5061" y="985"/>
                  </a:lnTo>
                  <a:lnTo>
                    <a:pt x="4996" y="870"/>
                  </a:lnTo>
                  <a:lnTo>
                    <a:pt x="4756" y="780"/>
                  </a:lnTo>
                  <a:lnTo>
                    <a:pt x="4401" y="745"/>
                  </a:lnTo>
                  <a:lnTo>
                    <a:pt x="4266" y="825"/>
                  </a:lnTo>
                  <a:lnTo>
                    <a:pt x="4146" y="925"/>
                  </a:lnTo>
                  <a:lnTo>
                    <a:pt x="4036" y="955"/>
                  </a:lnTo>
                  <a:lnTo>
                    <a:pt x="3961" y="1020"/>
                  </a:lnTo>
                  <a:lnTo>
                    <a:pt x="3931" y="1110"/>
                  </a:lnTo>
                  <a:lnTo>
                    <a:pt x="3936" y="1215"/>
                  </a:lnTo>
                  <a:lnTo>
                    <a:pt x="3976" y="1290"/>
                  </a:lnTo>
                  <a:lnTo>
                    <a:pt x="3796" y="1380"/>
                  </a:lnTo>
                  <a:lnTo>
                    <a:pt x="3425" y="1661"/>
                  </a:lnTo>
                  <a:lnTo>
                    <a:pt x="3210" y="1666"/>
                  </a:lnTo>
                  <a:lnTo>
                    <a:pt x="3080" y="1781"/>
                  </a:lnTo>
                  <a:lnTo>
                    <a:pt x="3105" y="1901"/>
                  </a:lnTo>
                  <a:lnTo>
                    <a:pt x="3275" y="2056"/>
                  </a:lnTo>
                  <a:lnTo>
                    <a:pt x="3345" y="2186"/>
                  </a:lnTo>
                  <a:lnTo>
                    <a:pt x="3636" y="2491"/>
                  </a:lnTo>
                  <a:lnTo>
                    <a:pt x="3691" y="2656"/>
                  </a:lnTo>
                  <a:lnTo>
                    <a:pt x="3540" y="2746"/>
                  </a:lnTo>
                  <a:lnTo>
                    <a:pt x="3360" y="2731"/>
                  </a:lnTo>
                  <a:lnTo>
                    <a:pt x="3240" y="2786"/>
                  </a:lnTo>
                  <a:lnTo>
                    <a:pt x="3245" y="2861"/>
                  </a:lnTo>
                  <a:lnTo>
                    <a:pt x="3195" y="2951"/>
                  </a:lnTo>
                  <a:lnTo>
                    <a:pt x="2705" y="3001"/>
                  </a:lnTo>
                  <a:lnTo>
                    <a:pt x="2565" y="2951"/>
                  </a:lnTo>
                  <a:lnTo>
                    <a:pt x="2630" y="2786"/>
                  </a:lnTo>
                  <a:lnTo>
                    <a:pt x="2510" y="2551"/>
                  </a:lnTo>
                  <a:lnTo>
                    <a:pt x="2385" y="2381"/>
                  </a:lnTo>
                  <a:lnTo>
                    <a:pt x="2400" y="2216"/>
                  </a:lnTo>
                  <a:lnTo>
                    <a:pt x="2250" y="2231"/>
                  </a:lnTo>
                  <a:lnTo>
                    <a:pt x="2240" y="2381"/>
                  </a:lnTo>
                  <a:lnTo>
                    <a:pt x="2210" y="2521"/>
                  </a:lnTo>
                  <a:lnTo>
                    <a:pt x="1790" y="2371"/>
                  </a:lnTo>
                  <a:lnTo>
                    <a:pt x="1580" y="1841"/>
                  </a:lnTo>
                  <a:lnTo>
                    <a:pt x="1290" y="1786"/>
                  </a:lnTo>
                  <a:lnTo>
                    <a:pt x="1010" y="1801"/>
                  </a:lnTo>
                  <a:lnTo>
                    <a:pt x="905" y="1636"/>
                  </a:lnTo>
                  <a:lnTo>
                    <a:pt x="815" y="1681"/>
                  </a:lnTo>
                  <a:lnTo>
                    <a:pt x="725" y="1651"/>
                  </a:lnTo>
                  <a:lnTo>
                    <a:pt x="680" y="1726"/>
                  </a:lnTo>
                  <a:lnTo>
                    <a:pt x="390" y="1646"/>
                  </a:lnTo>
                  <a:lnTo>
                    <a:pt x="200" y="1691"/>
                  </a:lnTo>
                  <a:lnTo>
                    <a:pt x="200" y="1826"/>
                  </a:lnTo>
                  <a:lnTo>
                    <a:pt x="225" y="1981"/>
                  </a:lnTo>
                  <a:lnTo>
                    <a:pt x="140" y="1996"/>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0" name="Freeform 182">
              <a:extLst>
                <a:ext uri="{FF2B5EF4-FFF2-40B4-BE49-F238E27FC236}">
                  <a16:creationId xmlns:a16="http://schemas.microsoft.com/office/drawing/2014/main" xmlns="" id="{ED891D3C-1F65-CA83-52E6-2FCBEBF0B3BF}"/>
                </a:ext>
              </a:extLst>
            </p:cNvPr>
            <p:cNvSpPr>
              <a:spLocks/>
            </p:cNvSpPr>
            <p:nvPr/>
          </p:nvSpPr>
          <p:spPr bwMode="auto">
            <a:xfrm>
              <a:off x="6890197" y="1025649"/>
              <a:ext cx="1414811" cy="1135877"/>
            </a:xfrm>
            <a:custGeom>
              <a:avLst/>
              <a:gdLst/>
              <a:ahLst/>
              <a:cxnLst>
                <a:cxn ang="0">
                  <a:pos x="69" y="185"/>
                </a:cxn>
                <a:cxn ang="0">
                  <a:pos x="194" y="646"/>
                </a:cxn>
                <a:cxn ang="0">
                  <a:pos x="214" y="944"/>
                </a:cxn>
                <a:cxn ang="0">
                  <a:pos x="276" y="1141"/>
                </a:cxn>
                <a:cxn ang="0">
                  <a:pos x="463" y="1338"/>
                </a:cxn>
                <a:cxn ang="0">
                  <a:pos x="588" y="1669"/>
                </a:cxn>
                <a:cxn ang="0">
                  <a:pos x="780" y="1856"/>
                </a:cxn>
                <a:cxn ang="0">
                  <a:pos x="722" y="1635"/>
                </a:cxn>
                <a:cxn ang="0">
                  <a:pos x="650" y="1501"/>
                </a:cxn>
                <a:cxn ang="0">
                  <a:pos x="612" y="1314"/>
                </a:cxn>
                <a:cxn ang="0">
                  <a:pos x="511" y="1040"/>
                </a:cxn>
                <a:cxn ang="0">
                  <a:pos x="391" y="733"/>
                </a:cxn>
                <a:cxn ang="0">
                  <a:pos x="290" y="382"/>
                </a:cxn>
                <a:cxn ang="0">
                  <a:pos x="406" y="248"/>
                </a:cxn>
                <a:cxn ang="0">
                  <a:pos x="559" y="310"/>
                </a:cxn>
                <a:cxn ang="0">
                  <a:pos x="569" y="680"/>
                </a:cxn>
                <a:cxn ang="0">
                  <a:pos x="804" y="978"/>
                </a:cxn>
                <a:cxn ang="0">
                  <a:pos x="847" y="1126"/>
                </a:cxn>
                <a:cxn ang="0">
                  <a:pos x="943" y="1270"/>
                </a:cxn>
                <a:cxn ang="0">
                  <a:pos x="958" y="1434"/>
                </a:cxn>
                <a:cxn ang="0">
                  <a:pos x="1164" y="1688"/>
                </a:cxn>
                <a:cxn ang="0">
                  <a:pos x="1366" y="2101"/>
                </a:cxn>
                <a:cxn ang="0">
                  <a:pos x="1380" y="2317"/>
                </a:cxn>
                <a:cxn ang="0">
                  <a:pos x="1346" y="2514"/>
                </a:cxn>
                <a:cxn ang="0">
                  <a:pos x="1634" y="2826"/>
                </a:cxn>
                <a:cxn ang="0">
                  <a:pos x="2282" y="3147"/>
                </a:cxn>
                <a:cxn ang="0">
                  <a:pos x="2580" y="3291"/>
                </a:cxn>
                <a:cxn ang="0">
                  <a:pos x="3209" y="3277"/>
                </a:cxn>
                <a:cxn ang="0">
                  <a:pos x="3454" y="3522"/>
                </a:cxn>
                <a:cxn ang="0">
                  <a:pos x="3509" y="3517"/>
                </a:cxn>
                <a:cxn ang="0">
                  <a:pos x="3501" y="3436"/>
                </a:cxn>
                <a:cxn ang="0">
                  <a:pos x="3812" y="3274"/>
                </a:cxn>
                <a:cxn ang="0">
                  <a:pos x="3776" y="3188"/>
                </a:cxn>
                <a:cxn ang="0">
                  <a:pos x="3720" y="3086"/>
                </a:cxn>
                <a:cxn ang="0">
                  <a:pos x="4049" y="2963"/>
                </a:cxn>
                <a:cxn ang="0">
                  <a:pos x="4136" y="2950"/>
                </a:cxn>
                <a:cxn ang="0">
                  <a:pos x="4293" y="2795"/>
                </a:cxn>
                <a:cxn ang="0">
                  <a:pos x="4369" y="2791"/>
                </a:cxn>
                <a:cxn ang="0">
                  <a:pos x="4375" y="2658"/>
                </a:cxn>
                <a:cxn ang="0">
                  <a:pos x="4534" y="2355"/>
                </a:cxn>
                <a:cxn ang="0">
                  <a:pos x="4318" y="2307"/>
                </a:cxn>
                <a:cxn ang="0">
                  <a:pos x="3919" y="2398"/>
                </a:cxn>
                <a:cxn ang="0">
                  <a:pos x="3842" y="2629"/>
                </a:cxn>
                <a:cxn ang="0">
                  <a:pos x="3713" y="2850"/>
                </a:cxn>
                <a:cxn ang="0">
                  <a:pos x="3511" y="2821"/>
                </a:cxn>
                <a:cxn ang="0">
                  <a:pos x="3146" y="2898"/>
                </a:cxn>
                <a:cxn ang="0">
                  <a:pos x="2873" y="2667"/>
                </a:cxn>
                <a:cxn ang="0">
                  <a:pos x="2705" y="2245"/>
                </a:cxn>
                <a:cxn ang="0">
                  <a:pos x="2714" y="1904"/>
                </a:cxn>
                <a:cxn ang="0">
                  <a:pos x="2844" y="1544"/>
                </a:cxn>
                <a:cxn ang="0">
                  <a:pos x="2664" y="1424"/>
                </a:cxn>
                <a:cxn ang="0">
                  <a:pos x="2526" y="1166"/>
                </a:cxn>
                <a:cxn ang="0">
                  <a:pos x="2376" y="836"/>
                </a:cxn>
                <a:cxn ang="0">
                  <a:pos x="2064" y="776"/>
                </a:cxn>
                <a:cxn ang="0">
                  <a:pos x="1800" y="650"/>
                </a:cxn>
                <a:cxn ang="0">
                  <a:pos x="1614" y="392"/>
                </a:cxn>
                <a:cxn ang="0">
                  <a:pos x="1264" y="379"/>
                </a:cxn>
                <a:cxn ang="0">
                  <a:pos x="372" y="74"/>
                </a:cxn>
                <a:cxn ang="0">
                  <a:pos x="0" y="0"/>
                </a:cxn>
              </a:cxnLst>
              <a:rect l="0" t="0" r="r" b="b"/>
              <a:pathLst>
                <a:path w="4534" h="3574">
                  <a:moveTo>
                    <a:pt x="0" y="0"/>
                  </a:moveTo>
                  <a:lnTo>
                    <a:pt x="50" y="94"/>
                  </a:lnTo>
                  <a:lnTo>
                    <a:pt x="69" y="185"/>
                  </a:lnTo>
                  <a:lnTo>
                    <a:pt x="99" y="392"/>
                  </a:lnTo>
                  <a:lnTo>
                    <a:pt x="94" y="550"/>
                  </a:lnTo>
                  <a:lnTo>
                    <a:pt x="194" y="646"/>
                  </a:lnTo>
                  <a:lnTo>
                    <a:pt x="276" y="800"/>
                  </a:lnTo>
                  <a:lnTo>
                    <a:pt x="218" y="886"/>
                  </a:lnTo>
                  <a:lnTo>
                    <a:pt x="214" y="944"/>
                  </a:lnTo>
                  <a:lnTo>
                    <a:pt x="103" y="915"/>
                  </a:lnTo>
                  <a:lnTo>
                    <a:pt x="156" y="1035"/>
                  </a:lnTo>
                  <a:lnTo>
                    <a:pt x="276" y="1141"/>
                  </a:lnTo>
                  <a:lnTo>
                    <a:pt x="338" y="1146"/>
                  </a:lnTo>
                  <a:lnTo>
                    <a:pt x="415" y="1232"/>
                  </a:lnTo>
                  <a:lnTo>
                    <a:pt x="463" y="1338"/>
                  </a:lnTo>
                  <a:lnTo>
                    <a:pt x="406" y="1520"/>
                  </a:lnTo>
                  <a:lnTo>
                    <a:pt x="482" y="1597"/>
                  </a:lnTo>
                  <a:lnTo>
                    <a:pt x="588" y="1669"/>
                  </a:lnTo>
                  <a:lnTo>
                    <a:pt x="646" y="1770"/>
                  </a:lnTo>
                  <a:lnTo>
                    <a:pt x="684" y="1909"/>
                  </a:lnTo>
                  <a:lnTo>
                    <a:pt x="780" y="1856"/>
                  </a:lnTo>
                  <a:lnTo>
                    <a:pt x="794" y="1784"/>
                  </a:lnTo>
                  <a:lnTo>
                    <a:pt x="751" y="1712"/>
                  </a:lnTo>
                  <a:lnTo>
                    <a:pt x="722" y="1635"/>
                  </a:lnTo>
                  <a:lnTo>
                    <a:pt x="655" y="1640"/>
                  </a:lnTo>
                  <a:lnTo>
                    <a:pt x="631" y="1573"/>
                  </a:lnTo>
                  <a:lnTo>
                    <a:pt x="650" y="1501"/>
                  </a:lnTo>
                  <a:lnTo>
                    <a:pt x="622" y="1429"/>
                  </a:lnTo>
                  <a:lnTo>
                    <a:pt x="593" y="1371"/>
                  </a:lnTo>
                  <a:lnTo>
                    <a:pt x="612" y="1314"/>
                  </a:lnTo>
                  <a:lnTo>
                    <a:pt x="593" y="1155"/>
                  </a:lnTo>
                  <a:lnTo>
                    <a:pt x="540" y="1146"/>
                  </a:lnTo>
                  <a:lnTo>
                    <a:pt x="511" y="1040"/>
                  </a:lnTo>
                  <a:lnTo>
                    <a:pt x="458" y="963"/>
                  </a:lnTo>
                  <a:lnTo>
                    <a:pt x="458" y="862"/>
                  </a:lnTo>
                  <a:lnTo>
                    <a:pt x="391" y="733"/>
                  </a:lnTo>
                  <a:lnTo>
                    <a:pt x="362" y="632"/>
                  </a:lnTo>
                  <a:lnTo>
                    <a:pt x="271" y="512"/>
                  </a:lnTo>
                  <a:lnTo>
                    <a:pt x="290" y="382"/>
                  </a:lnTo>
                  <a:lnTo>
                    <a:pt x="295" y="248"/>
                  </a:lnTo>
                  <a:lnTo>
                    <a:pt x="338" y="190"/>
                  </a:lnTo>
                  <a:lnTo>
                    <a:pt x="406" y="248"/>
                  </a:lnTo>
                  <a:lnTo>
                    <a:pt x="463" y="229"/>
                  </a:lnTo>
                  <a:lnTo>
                    <a:pt x="487" y="291"/>
                  </a:lnTo>
                  <a:lnTo>
                    <a:pt x="559" y="310"/>
                  </a:lnTo>
                  <a:lnTo>
                    <a:pt x="526" y="416"/>
                  </a:lnTo>
                  <a:lnTo>
                    <a:pt x="550" y="526"/>
                  </a:lnTo>
                  <a:lnTo>
                    <a:pt x="569" y="680"/>
                  </a:lnTo>
                  <a:lnTo>
                    <a:pt x="631" y="814"/>
                  </a:lnTo>
                  <a:lnTo>
                    <a:pt x="694" y="934"/>
                  </a:lnTo>
                  <a:lnTo>
                    <a:pt x="804" y="978"/>
                  </a:lnTo>
                  <a:lnTo>
                    <a:pt x="751" y="1030"/>
                  </a:lnTo>
                  <a:lnTo>
                    <a:pt x="799" y="1107"/>
                  </a:lnTo>
                  <a:lnTo>
                    <a:pt x="847" y="1126"/>
                  </a:lnTo>
                  <a:lnTo>
                    <a:pt x="876" y="1194"/>
                  </a:lnTo>
                  <a:lnTo>
                    <a:pt x="934" y="1218"/>
                  </a:lnTo>
                  <a:lnTo>
                    <a:pt x="943" y="1270"/>
                  </a:lnTo>
                  <a:lnTo>
                    <a:pt x="895" y="1328"/>
                  </a:lnTo>
                  <a:lnTo>
                    <a:pt x="895" y="1395"/>
                  </a:lnTo>
                  <a:lnTo>
                    <a:pt x="958" y="1434"/>
                  </a:lnTo>
                  <a:lnTo>
                    <a:pt x="1044" y="1486"/>
                  </a:lnTo>
                  <a:lnTo>
                    <a:pt x="1073" y="1573"/>
                  </a:lnTo>
                  <a:lnTo>
                    <a:pt x="1164" y="1688"/>
                  </a:lnTo>
                  <a:lnTo>
                    <a:pt x="1270" y="1856"/>
                  </a:lnTo>
                  <a:lnTo>
                    <a:pt x="1366" y="2005"/>
                  </a:lnTo>
                  <a:lnTo>
                    <a:pt x="1366" y="2101"/>
                  </a:lnTo>
                  <a:lnTo>
                    <a:pt x="1418" y="2211"/>
                  </a:lnTo>
                  <a:lnTo>
                    <a:pt x="1418" y="2274"/>
                  </a:lnTo>
                  <a:lnTo>
                    <a:pt x="1380" y="2317"/>
                  </a:lnTo>
                  <a:lnTo>
                    <a:pt x="1394" y="2379"/>
                  </a:lnTo>
                  <a:lnTo>
                    <a:pt x="1318" y="2403"/>
                  </a:lnTo>
                  <a:lnTo>
                    <a:pt x="1346" y="2514"/>
                  </a:lnTo>
                  <a:lnTo>
                    <a:pt x="1433" y="2643"/>
                  </a:lnTo>
                  <a:lnTo>
                    <a:pt x="1572" y="2710"/>
                  </a:lnTo>
                  <a:lnTo>
                    <a:pt x="1634" y="2826"/>
                  </a:lnTo>
                  <a:lnTo>
                    <a:pt x="1879" y="2907"/>
                  </a:lnTo>
                  <a:lnTo>
                    <a:pt x="2028" y="3027"/>
                  </a:lnTo>
                  <a:lnTo>
                    <a:pt x="2282" y="3147"/>
                  </a:lnTo>
                  <a:lnTo>
                    <a:pt x="2374" y="3171"/>
                  </a:lnTo>
                  <a:lnTo>
                    <a:pt x="2465" y="3234"/>
                  </a:lnTo>
                  <a:lnTo>
                    <a:pt x="2580" y="3291"/>
                  </a:lnTo>
                  <a:lnTo>
                    <a:pt x="2782" y="3344"/>
                  </a:lnTo>
                  <a:lnTo>
                    <a:pt x="3065" y="3234"/>
                  </a:lnTo>
                  <a:lnTo>
                    <a:pt x="3209" y="3277"/>
                  </a:lnTo>
                  <a:lnTo>
                    <a:pt x="3324" y="3363"/>
                  </a:lnTo>
                  <a:lnTo>
                    <a:pt x="3391" y="3450"/>
                  </a:lnTo>
                  <a:lnTo>
                    <a:pt x="3454" y="3522"/>
                  </a:lnTo>
                  <a:lnTo>
                    <a:pt x="3491" y="3574"/>
                  </a:lnTo>
                  <a:lnTo>
                    <a:pt x="3501" y="3557"/>
                  </a:lnTo>
                  <a:lnTo>
                    <a:pt x="3509" y="3517"/>
                  </a:lnTo>
                  <a:lnTo>
                    <a:pt x="3503" y="3493"/>
                  </a:lnTo>
                  <a:lnTo>
                    <a:pt x="3522" y="3472"/>
                  </a:lnTo>
                  <a:lnTo>
                    <a:pt x="3501" y="3436"/>
                  </a:lnTo>
                  <a:lnTo>
                    <a:pt x="3590" y="3299"/>
                  </a:lnTo>
                  <a:lnTo>
                    <a:pt x="3806" y="3299"/>
                  </a:lnTo>
                  <a:lnTo>
                    <a:pt x="3812" y="3274"/>
                  </a:lnTo>
                  <a:lnTo>
                    <a:pt x="3824" y="3247"/>
                  </a:lnTo>
                  <a:lnTo>
                    <a:pt x="3789" y="3224"/>
                  </a:lnTo>
                  <a:lnTo>
                    <a:pt x="3776" y="3188"/>
                  </a:lnTo>
                  <a:lnTo>
                    <a:pt x="3714" y="3148"/>
                  </a:lnTo>
                  <a:lnTo>
                    <a:pt x="3645" y="3085"/>
                  </a:lnTo>
                  <a:lnTo>
                    <a:pt x="3720" y="3086"/>
                  </a:lnTo>
                  <a:lnTo>
                    <a:pt x="3725" y="2986"/>
                  </a:lnTo>
                  <a:lnTo>
                    <a:pt x="4041" y="2986"/>
                  </a:lnTo>
                  <a:lnTo>
                    <a:pt x="4049" y="2963"/>
                  </a:lnTo>
                  <a:lnTo>
                    <a:pt x="4068" y="2956"/>
                  </a:lnTo>
                  <a:lnTo>
                    <a:pt x="4082" y="2933"/>
                  </a:lnTo>
                  <a:lnTo>
                    <a:pt x="4136" y="2950"/>
                  </a:lnTo>
                  <a:lnTo>
                    <a:pt x="4205" y="2857"/>
                  </a:lnTo>
                  <a:lnTo>
                    <a:pt x="4251" y="2861"/>
                  </a:lnTo>
                  <a:lnTo>
                    <a:pt x="4293" y="2795"/>
                  </a:lnTo>
                  <a:lnTo>
                    <a:pt x="4302" y="2882"/>
                  </a:lnTo>
                  <a:lnTo>
                    <a:pt x="4337" y="2874"/>
                  </a:lnTo>
                  <a:lnTo>
                    <a:pt x="4369" y="2791"/>
                  </a:lnTo>
                  <a:lnTo>
                    <a:pt x="4347" y="2741"/>
                  </a:lnTo>
                  <a:lnTo>
                    <a:pt x="4394" y="2725"/>
                  </a:lnTo>
                  <a:lnTo>
                    <a:pt x="4375" y="2658"/>
                  </a:lnTo>
                  <a:lnTo>
                    <a:pt x="4442" y="2504"/>
                  </a:lnTo>
                  <a:lnTo>
                    <a:pt x="4529" y="2442"/>
                  </a:lnTo>
                  <a:lnTo>
                    <a:pt x="4534" y="2355"/>
                  </a:lnTo>
                  <a:lnTo>
                    <a:pt x="4481" y="2302"/>
                  </a:lnTo>
                  <a:lnTo>
                    <a:pt x="4428" y="2341"/>
                  </a:lnTo>
                  <a:lnTo>
                    <a:pt x="4318" y="2307"/>
                  </a:lnTo>
                  <a:lnTo>
                    <a:pt x="4207" y="2322"/>
                  </a:lnTo>
                  <a:lnTo>
                    <a:pt x="4030" y="2355"/>
                  </a:lnTo>
                  <a:lnTo>
                    <a:pt x="3919" y="2398"/>
                  </a:lnTo>
                  <a:lnTo>
                    <a:pt x="3890" y="2504"/>
                  </a:lnTo>
                  <a:lnTo>
                    <a:pt x="3890" y="2590"/>
                  </a:lnTo>
                  <a:lnTo>
                    <a:pt x="3842" y="2629"/>
                  </a:lnTo>
                  <a:lnTo>
                    <a:pt x="3809" y="2725"/>
                  </a:lnTo>
                  <a:lnTo>
                    <a:pt x="3732" y="2768"/>
                  </a:lnTo>
                  <a:lnTo>
                    <a:pt x="3713" y="2850"/>
                  </a:lnTo>
                  <a:lnTo>
                    <a:pt x="3626" y="2878"/>
                  </a:lnTo>
                  <a:lnTo>
                    <a:pt x="3598" y="2816"/>
                  </a:lnTo>
                  <a:lnTo>
                    <a:pt x="3511" y="2821"/>
                  </a:lnTo>
                  <a:lnTo>
                    <a:pt x="3434" y="2864"/>
                  </a:lnTo>
                  <a:lnTo>
                    <a:pt x="3338" y="2859"/>
                  </a:lnTo>
                  <a:lnTo>
                    <a:pt x="3146" y="2898"/>
                  </a:lnTo>
                  <a:lnTo>
                    <a:pt x="3065" y="2802"/>
                  </a:lnTo>
                  <a:lnTo>
                    <a:pt x="2945" y="2787"/>
                  </a:lnTo>
                  <a:lnTo>
                    <a:pt x="2873" y="2667"/>
                  </a:lnTo>
                  <a:lnTo>
                    <a:pt x="2863" y="2586"/>
                  </a:lnTo>
                  <a:lnTo>
                    <a:pt x="2767" y="2432"/>
                  </a:lnTo>
                  <a:lnTo>
                    <a:pt x="2705" y="2245"/>
                  </a:lnTo>
                  <a:lnTo>
                    <a:pt x="2671" y="2101"/>
                  </a:lnTo>
                  <a:lnTo>
                    <a:pt x="2695" y="2019"/>
                  </a:lnTo>
                  <a:lnTo>
                    <a:pt x="2714" y="1904"/>
                  </a:lnTo>
                  <a:lnTo>
                    <a:pt x="2753" y="1698"/>
                  </a:lnTo>
                  <a:lnTo>
                    <a:pt x="2753" y="1578"/>
                  </a:lnTo>
                  <a:lnTo>
                    <a:pt x="2844" y="1544"/>
                  </a:lnTo>
                  <a:lnTo>
                    <a:pt x="2826" y="1472"/>
                  </a:lnTo>
                  <a:lnTo>
                    <a:pt x="2760" y="1454"/>
                  </a:lnTo>
                  <a:lnTo>
                    <a:pt x="2664" y="1424"/>
                  </a:lnTo>
                  <a:lnTo>
                    <a:pt x="2568" y="1364"/>
                  </a:lnTo>
                  <a:lnTo>
                    <a:pt x="2520" y="1274"/>
                  </a:lnTo>
                  <a:lnTo>
                    <a:pt x="2526" y="1166"/>
                  </a:lnTo>
                  <a:lnTo>
                    <a:pt x="2460" y="1088"/>
                  </a:lnTo>
                  <a:lnTo>
                    <a:pt x="2430" y="974"/>
                  </a:lnTo>
                  <a:lnTo>
                    <a:pt x="2376" y="836"/>
                  </a:lnTo>
                  <a:lnTo>
                    <a:pt x="2280" y="746"/>
                  </a:lnTo>
                  <a:lnTo>
                    <a:pt x="2130" y="734"/>
                  </a:lnTo>
                  <a:lnTo>
                    <a:pt x="2064" y="776"/>
                  </a:lnTo>
                  <a:lnTo>
                    <a:pt x="1968" y="860"/>
                  </a:lnTo>
                  <a:lnTo>
                    <a:pt x="1800" y="740"/>
                  </a:lnTo>
                  <a:lnTo>
                    <a:pt x="1800" y="650"/>
                  </a:lnTo>
                  <a:lnTo>
                    <a:pt x="1764" y="536"/>
                  </a:lnTo>
                  <a:lnTo>
                    <a:pt x="1698" y="464"/>
                  </a:lnTo>
                  <a:lnTo>
                    <a:pt x="1614" y="392"/>
                  </a:lnTo>
                  <a:lnTo>
                    <a:pt x="1572" y="308"/>
                  </a:lnTo>
                  <a:lnTo>
                    <a:pt x="1332" y="308"/>
                  </a:lnTo>
                  <a:lnTo>
                    <a:pt x="1264" y="379"/>
                  </a:lnTo>
                  <a:lnTo>
                    <a:pt x="981" y="361"/>
                  </a:lnTo>
                  <a:lnTo>
                    <a:pt x="852" y="326"/>
                  </a:lnTo>
                  <a:lnTo>
                    <a:pt x="372" y="74"/>
                  </a:lnTo>
                  <a:lnTo>
                    <a:pt x="384" y="20"/>
                  </a:lnTo>
                  <a:lnTo>
                    <a:pt x="162" y="14"/>
                  </a:lnTo>
                  <a:lnTo>
                    <a:pt x="0" y="0"/>
                  </a:lnTo>
                  <a:close/>
                </a:path>
              </a:pathLst>
            </a:custGeom>
            <a:solidFill>
              <a:srgbClr val="2E8FAB"/>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1" name="Freeform 183">
              <a:extLst>
                <a:ext uri="{FF2B5EF4-FFF2-40B4-BE49-F238E27FC236}">
                  <a16:creationId xmlns:a16="http://schemas.microsoft.com/office/drawing/2014/main" xmlns="" id="{F9437B85-0C8B-55C2-B61C-9C33F7371BEC}"/>
                </a:ext>
              </a:extLst>
            </p:cNvPr>
            <p:cNvSpPr>
              <a:spLocks/>
            </p:cNvSpPr>
            <p:nvPr/>
          </p:nvSpPr>
          <p:spPr bwMode="auto">
            <a:xfrm rot="987490">
              <a:off x="8411081" y="1706539"/>
              <a:ext cx="588074" cy="130450"/>
            </a:xfrm>
            <a:custGeom>
              <a:avLst/>
              <a:gdLst/>
              <a:ahLst/>
              <a:cxnLst>
                <a:cxn ang="0">
                  <a:pos x="0" y="1152"/>
                </a:cxn>
                <a:cxn ang="0">
                  <a:pos x="288" y="1046"/>
                </a:cxn>
                <a:cxn ang="0">
                  <a:pos x="265" y="777"/>
                </a:cxn>
                <a:cxn ang="0">
                  <a:pos x="493" y="548"/>
                </a:cxn>
                <a:cxn ang="0">
                  <a:pos x="740" y="375"/>
                </a:cxn>
                <a:cxn ang="0">
                  <a:pos x="1161" y="119"/>
                </a:cxn>
                <a:cxn ang="0">
                  <a:pos x="1563" y="91"/>
                </a:cxn>
                <a:cxn ang="0">
                  <a:pos x="1965" y="137"/>
                </a:cxn>
                <a:cxn ang="0">
                  <a:pos x="2249" y="146"/>
                </a:cxn>
                <a:cxn ang="0">
                  <a:pos x="2642" y="210"/>
                </a:cxn>
                <a:cxn ang="0">
                  <a:pos x="2962" y="228"/>
                </a:cxn>
                <a:cxn ang="0">
                  <a:pos x="3319" y="347"/>
                </a:cxn>
                <a:cxn ang="0">
                  <a:pos x="3337" y="274"/>
                </a:cxn>
                <a:cxn ang="0">
                  <a:pos x="3117" y="173"/>
                </a:cxn>
                <a:cxn ang="0">
                  <a:pos x="2861" y="128"/>
                </a:cxn>
                <a:cxn ang="0">
                  <a:pos x="2898" y="18"/>
                </a:cxn>
                <a:cxn ang="0">
                  <a:pos x="3191" y="109"/>
                </a:cxn>
                <a:cxn ang="0">
                  <a:pos x="3465" y="210"/>
                </a:cxn>
                <a:cxn ang="0">
                  <a:pos x="3858" y="347"/>
                </a:cxn>
                <a:cxn ang="0">
                  <a:pos x="4105" y="439"/>
                </a:cxn>
                <a:cxn ang="0">
                  <a:pos x="4260" y="475"/>
                </a:cxn>
                <a:cxn ang="0">
                  <a:pos x="4498" y="512"/>
                </a:cxn>
                <a:cxn ang="0">
                  <a:pos x="4736" y="521"/>
                </a:cxn>
                <a:cxn ang="0">
                  <a:pos x="5037" y="512"/>
                </a:cxn>
                <a:cxn ang="0">
                  <a:pos x="4937" y="704"/>
                </a:cxn>
                <a:cxn ang="0">
                  <a:pos x="4434" y="1005"/>
                </a:cxn>
                <a:cxn ang="0">
                  <a:pos x="3867" y="1207"/>
                </a:cxn>
                <a:cxn ang="0">
                  <a:pos x="3383" y="1261"/>
                </a:cxn>
                <a:cxn ang="0">
                  <a:pos x="3602" y="969"/>
                </a:cxn>
                <a:cxn ang="0">
                  <a:pos x="3483" y="859"/>
                </a:cxn>
                <a:cxn ang="0">
                  <a:pos x="3063" y="877"/>
                </a:cxn>
                <a:cxn ang="0">
                  <a:pos x="2871" y="667"/>
                </a:cxn>
                <a:cxn ang="0">
                  <a:pos x="2496" y="658"/>
                </a:cxn>
                <a:cxn ang="0">
                  <a:pos x="2011" y="592"/>
                </a:cxn>
                <a:cxn ang="0">
                  <a:pos x="1785" y="637"/>
                </a:cxn>
                <a:cxn ang="0">
                  <a:pos x="1618" y="685"/>
                </a:cxn>
                <a:cxn ang="0">
                  <a:pos x="1362" y="676"/>
                </a:cxn>
                <a:cxn ang="0">
                  <a:pos x="1376" y="501"/>
                </a:cxn>
                <a:cxn ang="0">
                  <a:pos x="1069" y="548"/>
                </a:cxn>
                <a:cxn ang="0">
                  <a:pos x="741" y="773"/>
                </a:cxn>
                <a:cxn ang="0">
                  <a:pos x="439" y="969"/>
                </a:cxn>
                <a:cxn ang="0">
                  <a:pos x="228" y="1170"/>
                </a:cxn>
              </a:cxnLst>
              <a:rect l="0" t="0" r="r" b="b"/>
              <a:pathLst>
                <a:path w="5056" h="1325">
                  <a:moveTo>
                    <a:pt x="27" y="1225"/>
                  </a:moveTo>
                  <a:lnTo>
                    <a:pt x="0" y="1152"/>
                  </a:lnTo>
                  <a:lnTo>
                    <a:pt x="91" y="1069"/>
                  </a:lnTo>
                  <a:lnTo>
                    <a:pt x="288" y="1046"/>
                  </a:lnTo>
                  <a:lnTo>
                    <a:pt x="201" y="905"/>
                  </a:lnTo>
                  <a:lnTo>
                    <a:pt x="265" y="777"/>
                  </a:lnTo>
                  <a:lnTo>
                    <a:pt x="375" y="658"/>
                  </a:lnTo>
                  <a:lnTo>
                    <a:pt x="493" y="548"/>
                  </a:lnTo>
                  <a:lnTo>
                    <a:pt x="631" y="475"/>
                  </a:lnTo>
                  <a:lnTo>
                    <a:pt x="740" y="375"/>
                  </a:lnTo>
                  <a:lnTo>
                    <a:pt x="1024" y="265"/>
                  </a:lnTo>
                  <a:lnTo>
                    <a:pt x="1161" y="119"/>
                  </a:lnTo>
                  <a:lnTo>
                    <a:pt x="1435" y="119"/>
                  </a:lnTo>
                  <a:lnTo>
                    <a:pt x="1563" y="91"/>
                  </a:lnTo>
                  <a:lnTo>
                    <a:pt x="1801" y="64"/>
                  </a:lnTo>
                  <a:lnTo>
                    <a:pt x="1965" y="137"/>
                  </a:lnTo>
                  <a:lnTo>
                    <a:pt x="2130" y="27"/>
                  </a:lnTo>
                  <a:lnTo>
                    <a:pt x="2249" y="146"/>
                  </a:lnTo>
                  <a:lnTo>
                    <a:pt x="2395" y="247"/>
                  </a:lnTo>
                  <a:lnTo>
                    <a:pt x="2642" y="210"/>
                  </a:lnTo>
                  <a:lnTo>
                    <a:pt x="2861" y="192"/>
                  </a:lnTo>
                  <a:lnTo>
                    <a:pt x="2962" y="228"/>
                  </a:lnTo>
                  <a:lnTo>
                    <a:pt x="3154" y="265"/>
                  </a:lnTo>
                  <a:lnTo>
                    <a:pt x="3319" y="347"/>
                  </a:lnTo>
                  <a:lnTo>
                    <a:pt x="3410" y="320"/>
                  </a:lnTo>
                  <a:lnTo>
                    <a:pt x="3337" y="274"/>
                  </a:lnTo>
                  <a:lnTo>
                    <a:pt x="3245" y="283"/>
                  </a:lnTo>
                  <a:lnTo>
                    <a:pt x="3117" y="173"/>
                  </a:lnTo>
                  <a:lnTo>
                    <a:pt x="3008" y="119"/>
                  </a:lnTo>
                  <a:lnTo>
                    <a:pt x="2861" y="128"/>
                  </a:lnTo>
                  <a:lnTo>
                    <a:pt x="2779" y="73"/>
                  </a:lnTo>
                  <a:lnTo>
                    <a:pt x="2898" y="18"/>
                  </a:lnTo>
                  <a:lnTo>
                    <a:pt x="2999" y="0"/>
                  </a:lnTo>
                  <a:lnTo>
                    <a:pt x="3191" y="109"/>
                  </a:lnTo>
                  <a:lnTo>
                    <a:pt x="3309" y="219"/>
                  </a:lnTo>
                  <a:lnTo>
                    <a:pt x="3465" y="210"/>
                  </a:lnTo>
                  <a:lnTo>
                    <a:pt x="3593" y="365"/>
                  </a:lnTo>
                  <a:lnTo>
                    <a:pt x="3858" y="347"/>
                  </a:lnTo>
                  <a:lnTo>
                    <a:pt x="4004" y="375"/>
                  </a:lnTo>
                  <a:lnTo>
                    <a:pt x="4105" y="439"/>
                  </a:lnTo>
                  <a:lnTo>
                    <a:pt x="4215" y="384"/>
                  </a:lnTo>
                  <a:lnTo>
                    <a:pt x="4260" y="475"/>
                  </a:lnTo>
                  <a:lnTo>
                    <a:pt x="4260" y="612"/>
                  </a:lnTo>
                  <a:lnTo>
                    <a:pt x="4498" y="512"/>
                  </a:lnTo>
                  <a:lnTo>
                    <a:pt x="4626" y="475"/>
                  </a:lnTo>
                  <a:lnTo>
                    <a:pt x="4736" y="521"/>
                  </a:lnTo>
                  <a:lnTo>
                    <a:pt x="4909" y="503"/>
                  </a:lnTo>
                  <a:lnTo>
                    <a:pt x="5037" y="512"/>
                  </a:lnTo>
                  <a:lnTo>
                    <a:pt x="5056" y="594"/>
                  </a:lnTo>
                  <a:lnTo>
                    <a:pt x="4937" y="704"/>
                  </a:lnTo>
                  <a:lnTo>
                    <a:pt x="4736" y="887"/>
                  </a:lnTo>
                  <a:lnTo>
                    <a:pt x="4434" y="1005"/>
                  </a:lnTo>
                  <a:lnTo>
                    <a:pt x="4050" y="1079"/>
                  </a:lnTo>
                  <a:lnTo>
                    <a:pt x="3867" y="1207"/>
                  </a:lnTo>
                  <a:lnTo>
                    <a:pt x="3437" y="1325"/>
                  </a:lnTo>
                  <a:lnTo>
                    <a:pt x="3383" y="1261"/>
                  </a:lnTo>
                  <a:lnTo>
                    <a:pt x="3511" y="1106"/>
                  </a:lnTo>
                  <a:lnTo>
                    <a:pt x="3602" y="969"/>
                  </a:lnTo>
                  <a:lnTo>
                    <a:pt x="3599" y="864"/>
                  </a:lnTo>
                  <a:lnTo>
                    <a:pt x="3483" y="859"/>
                  </a:lnTo>
                  <a:lnTo>
                    <a:pt x="3273" y="923"/>
                  </a:lnTo>
                  <a:lnTo>
                    <a:pt x="3063" y="877"/>
                  </a:lnTo>
                  <a:lnTo>
                    <a:pt x="2964" y="728"/>
                  </a:lnTo>
                  <a:lnTo>
                    <a:pt x="2871" y="667"/>
                  </a:lnTo>
                  <a:lnTo>
                    <a:pt x="2724" y="640"/>
                  </a:lnTo>
                  <a:lnTo>
                    <a:pt x="2496" y="658"/>
                  </a:lnTo>
                  <a:lnTo>
                    <a:pt x="2212" y="676"/>
                  </a:lnTo>
                  <a:lnTo>
                    <a:pt x="2011" y="592"/>
                  </a:lnTo>
                  <a:lnTo>
                    <a:pt x="1874" y="576"/>
                  </a:lnTo>
                  <a:lnTo>
                    <a:pt x="1785" y="637"/>
                  </a:lnTo>
                  <a:lnTo>
                    <a:pt x="1673" y="567"/>
                  </a:lnTo>
                  <a:lnTo>
                    <a:pt x="1618" y="685"/>
                  </a:lnTo>
                  <a:lnTo>
                    <a:pt x="1472" y="667"/>
                  </a:lnTo>
                  <a:lnTo>
                    <a:pt x="1362" y="676"/>
                  </a:lnTo>
                  <a:lnTo>
                    <a:pt x="1243" y="612"/>
                  </a:lnTo>
                  <a:lnTo>
                    <a:pt x="1376" y="501"/>
                  </a:lnTo>
                  <a:lnTo>
                    <a:pt x="1261" y="484"/>
                  </a:lnTo>
                  <a:lnTo>
                    <a:pt x="1069" y="548"/>
                  </a:lnTo>
                  <a:lnTo>
                    <a:pt x="887" y="603"/>
                  </a:lnTo>
                  <a:lnTo>
                    <a:pt x="741" y="773"/>
                  </a:lnTo>
                  <a:lnTo>
                    <a:pt x="521" y="877"/>
                  </a:lnTo>
                  <a:lnTo>
                    <a:pt x="439" y="969"/>
                  </a:lnTo>
                  <a:lnTo>
                    <a:pt x="420" y="1079"/>
                  </a:lnTo>
                  <a:lnTo>
                    <a:pt x="228" y="1170"/>
                  </a:lnTo>
                  <a:lnTo>
                    <a:pt x="27" y="1225"/>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2" name="Freeform 184">
              <a:extLst>
                <a:ext uri="{FF2B5EF4-FFF2-40B4-BE49-F238E27FC236}">
                  <a16:creationId xmlns:a16="http://schemas.microsoft.com/office/drawing/2014/main" xmlns="" id="{6E211CC1-BE82-4BFA-A301-C6F93B5DE5AA}"/>
                </a:ext>
              </a:extLst>
            </p:cNvPr>
            <p:cNvSpPr>
              <a:spLocks/>
            </p:cNvSpPr>
            <p:nvPr/>
          </p:nvSpPr>
          <p:spPr bwMode="auto">
            <a:xfrm rot="634052">
              <a:off x="8961717" y="1864035"/>
              <a:ext cx="160667" cy="117723"/>
            </a:xfrm>
            <a:custGeom>
              <a:avLst/>
              <a:gdLst/>
              <a:ahLst/>
              <a:cxnLst>
                <a:cxn ang="0">
                  <a:pos x="219" y="72"/>
                </a:cxn>
                <a:cxn ang="0">
                  <a:pos x="351" y="114"/>
                </a:cxn>
                <a:cxn ang="0">
                  <a:pos x="363" y="185"/>
                </a:cxn>
                <a:cxn ang="0">
                  <a:pos x="441" y="228"/>
                </a:cxn>
                <a:cxn ang="0">
                  <a:pos x="453" y="270"/>
                </a:cxn>
                <a:cxn ang="0">
                  <a:pos x="369" y="306"/>
                </a:cxn>
                <a:cxn ang="0">
                  <a:pos x="243" y="342"/>
                </a:cxn>
                <a:cxn ang="0">
                  <a:pos x="129" y="342"/>
                </a:cxn>
                <a:cxn ang="0">
                  <a:pos x="0" y="367"/>
                </a:cxn>
                <a:cxn ang="0">
                  <a:pos x="75" y="414"/>
                </a:cxn>
                <a:cxn ang="0">
                  <a:pos x="136" y="412"/>
                </a:cxn>
                <a:cxn ang="0">
                  <a:pos x="227" y="457"/>
                </a:cxn>
                <a:cxn ang="0">
                  <a:pos x="285" y="426"/>
                </a:cxn>
                <a:cxn ang="0">
                  <a:pos x="405" y="408"/>
                </a:cxn>
                <a:cxn ang="0">
                  <a:pos x="549" y="360"/>
                </a:cxn>
                <a:cxn ang="0">
                  <a:pos x="635" y="367"/>
                </a:cxn>
                <a:cxn ang="0">
                  <a:pos x="603" y="288"/>
                </a:cxn>
                <a:cxn ang="0">
                  <a:pos x="561" y="174"/>
                </a:cxn>
                <a:cxn ang="0">
                  <a:pos x="597" y="108"/>
                </a:cxn>
                <a:cxn ang="0">
                  <a:pos x="567" y="0"/>
                </a:cxn>
                <a:cxn ang="0">
                  <a:pos x="495" y="6"/>
                </a:cxn>
                <a:cxn ang="0">
                  <a:pos x="429" y="6"/>
                </a:cxn>
                <a:cxn ang="0">
                  <a:pos x="333" y="24"/>
                </a:cxn>
                <a:cxn ang="0">
                  <a:pos x="219" y="72"/>
                </a:cxn>
              </a:cxnLst>
              <a:rect l="0" t="0" r="r" b="b"/>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3" name="Freeform 185">
              <a:extLst>
                <a:ext uri="{FF2B5EF4-FFF2-40B4-BE49-F238E27FC236}">
                  <a16:creationId xmlns:a16="http://schemas.microsoft.com/office/drawing/2014/main" xmlns="" id="{2A091840-B086-1FE2-4241-5933BEA13D8C}"/>
                </a:ext>
              </a:extLst>
            </p:cNvPr>
            <p:cNvSpPr>
              <a:spLocks/>
            </p:cNvSpPr>
            <p:nvPr/>
          </p:nvSpPr>
          <p:spPr bwMode="auto">
            <a:xfrm rot="634052">
              <a:off x="9103668" y="1871988"/>
              <a:ext cx="180946" cy="127269"/>
            </a:xfrm>
            <a:custGeom>
              <a:avLst/>
              <a:gdLst/>
              <a:ahLst/>
              <a:cxnLst>
                <a:cxn ang="0">
                  <a:pos x="710" y="127"/>
                </a:cxn>
                <a:cxn ang="0">
                  <a:pos x="631" y="82"/>
                </a:cxn>
                <a:cxn ang="0">
                  <a:pos x="574" y="82"/>
                </a:cxn>
                <a:cxn ang="0">
                  <a:pos x="530" y="101"/>
                </a:cxn>
                <a:cxn ang="0">
                  <a:pos x="477" y="110"/>
                </a:cxn>
                <a:cxn ang="0">
                  <a:pos x="458" y="67"/>
                </a:cxn>
                <a:cxn ang="0">
                  <a:pos x="415" y="53"/>
                </a:cxn>
                <a:cxn ang="0">
                  <a:pos x="367" y="0"/>
                </a:cxn>
                <a:cxn ang="0">
                  <a:pos x="319" y="38"/>
                </a:cxn>
                <a:cxn ang="0">
                  <a:pos x="256" y="36"/>
                </a:cxn>
                <a:cxn ang="0">
                  <a:pos x="137" y="10"/>
                </a:cxn>
                <a:cxn ang="0">
                  <a:pos x="98" y="38"/>
                </a:cxn>
                <a:cxn ang="0">
                  <a:pos x="30" y="36"/>
                </a:cxn>
                <a:cxn ang="0">
                  <a:pos x="7" y="80"/>
                </a:cxn>
                <a:cxn ang="0">
                  <a:pos x="36" y="186"/>
                </a:cxn>
                <a:cxn ang="0">
                  <a:pos x="0" y="254"/>
                </a:cxn>
                <a:cxn ang="0">
                  <a:pos x="42" y="362"/>
                </a:cxn>
                <a:cxn ang="0">
                  <a:pos x="75" y="445"/>
                </a:cxn>
                <a:cxn ang="0">
                  <a:pos x="120" y="490"/>
                </a:cxn>
                <a:cxn ang="0">
                  <a:pos x="161" y="451"/>
                </a:cxn>
                <a:cxn ang="0">
                  <a:pos x="166" y="354"/>
                </a:cxn>
                <a:cxn ang="0">
                  <a:pos x="209" y="341"/>
                </a:cxn>
                <a:cxn ang="0">
                  <a:pos x="256" y="309"/>
                </a:cxn>
                <a:cxn ang="0">
                  <a:pos x="319" y="336"/>
                </a:cxn>
                <a:cxn ang="0">
                  <a:pos x="391" y="298"/>
                </a:cxn>
                <a:cxn ang="0">
                  <a:pos x="425" y="250"/>
                </a:cxn>
                <a:cxn ang="0">
                  <a:pos x="483" y="218"/>
                </a:cxn>
                <a:cxn ang="0">
                  <a:pos x="549" y="211"/>
                </a:cxn>
                <a:cxn ang="0">
                  <a:pos x="665" y="218"/>
                </a:cxn>
                <a:cxn ang="0">
                  <a:pos x="703" y="182"/>
                </a:cxn>
                <a:cxn ang="0">
                  <a:pos x="710" y="127"/>
                </a:cxn>
              </a:cxnLst>
              <a:rect l="0" t="0" r="r" b="b"/>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4" name="Freeform 186">
              <a:extLst>
                <a:ext uri="{FF2B5EF4-FFF2-40B4-BE49-F238E27FC236}">
                  <a16:creationId xmlns:a16="http://schemas.microsoft.com/office/drawing/2014/main" xmlns="" id="{ED9F034B-A7A8-0109-1B3B-7CA062162543}"/>
                </a:ext>
              </a:extLst>
            </p:cNvPr>
            <p:cNvSpPr>
              <a:spLocks/>
            </p:cNvSpPr>
            <p:nvPr/>
          </p:nvSpPr>
          <p:spPr bwMode="auto">
            <a:xfrm rot="634052">
              <a:off x="8758933" y="1943577"/>
              <a:ext cx="104512" cy="42953"/>
            </a:xfrm>
            <a:custGeom>
              <a:avLst/>
              <a:gdLst/>
              <a:ahLst/>
              <a:cxnLst>
                <a:cxn ang="0">
                  <a:pos x="408" y="26"/>
                </a:cxn>
                <a:cxn ang="0">
                  <a:pos x="349" y="24"/>
                </a:cxn>
                <a:cxn ang="0">
                  <a:pos x="293" y="8"/>
                </a:cxn>
                <a:cxn ang="0">
                  <a:pos x="182" y="26"/>
                </a:cxn>
                <a:cxn ang="0">
                  <a:pos x="125" y="0"/>
                </a:cxn>
                <a:cxn ang="0">
                  <a:pos x="61" y="32"/>
                </a:cxn>
                <a:cxn ang="0">
                  <a:pos x="0" y="72"/>
                </a:cxn>
                <a:cxn ang="0">
                  <a:pos x="93" y="128"/>
                </a:cxn>
                <a:cxn ang="0">
                  <a:pos x="205" y="168"/>
                </a:cxn>
                <a:cxn ang="0">
                  <a:pos x="301" y="120"/>
                </a:cxn>
                <a:cxn ang="0">
                  <a:pos x="413" y="112"/>
                </a:cxn>
                <a:cxn ang="0">
                  <a:pos x="408" y="26"/>
                </a:cxn>
              </a:cxnLst>
              <a:rect l="0" t="0" r="r" b="b"/>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5" name="Freeform 187">
              <a:extLst>
                <a:ext uri="{FF2B5EF4-FFF2-40B4-BE49-F238E27FC236}">
                  <a16:creationId xmlns:a16="http://schemas.microsoft.com/office/drawing/2014/main" xmlns="" id="{12F4D97E-5526-D1CD-3035-6741DF1277A6}"/>
                </a:ext>
              </a:extLst>
            </p:cNvPr>
            <p:cNvSpPr>
              <a:spLocks/>
            </p:cNvSpPr>
            <p:nvPr/>
          </p:nvSpPr>
          <p:spPr bwMode="auto">
            <a:xfrm rot="634052">
              <a:off x="9361047" y="1935623"/>
              <a:ext cx="81113" cy="49317"/>
            </a:xfrm>
            <a:custGeom>
              <a:avLst/>
              <a:gdLst/>
              <a:ahLst/>
              <a:cxnLst>
                <a:cxn ang="0">
                  <a:pos x="318" y="65"/>
                </a:cxn>
                <a:cxn ang="0">
                  <a:pos x="293" y="0"/>
                </a:cxn>
                <a:cxn ang="0">
                  <a:pos x="182" y="18"/>
                </a:cxn>
                <a:cxn ang="0">
                  <a:pos x="142" y="9"/>
                </a:cxn>
                <a:cxn ang="0">
                  <a:pos x="62" y="49"/>
                </a:cxn>
                <a:cxn ang="0">
                  <a:pos x="0" y="64"/>
                </a:cxn>
                <a:cxn ang="0">
                  <a:pos x="22" y="145"/>
                </a:cxn>
                <a:cxn ang="0">
                  <a:pos x="62" y="193"/>
                </a:cxn>
                <a:cxn ang="0">
                  <a:pos x="158" y="169"/>
                </a:cxn>
                <a:cxn ang="0">
                  <a:pos x="262" y="113"/>
                </a:cxn>
                <a:cxn ang="0">
                  <a:pos x="318" y="65"/>
                </a:cxn>
              </a:cxnLst>
              <a:rect l="0" t="0" r="r" b="b"/>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6" name="Freeform 188">
              <a:extLst>
                <a:ext uri="{FF2B5EF4-FFF2-40B4-BE49-F238E27FC236}">
                  <a16:creationId xmlns:a16="http://schemas.microsoft.com/office/drawing/2014/main" xmlns="" id="{7778DBE0-55C3-C202-3F07-73E7A2684F00}"/>
                </a:ext>
              </a:extLst>
            </p:cNvPr>
            <p:cNvSpPr>
              <a:spLocks/>
            </p:cNvSpPr>
            <p:nvPr/>
          </p:nvSpPr>
          <p:spPr bwMode="auto">
            <a:xfrm rot="634052">
              <a:off x="9658984" y="2276067"/>
              <a:ext cx="34317" cy="41363"/>
            </a:xfrm>
            <a:custGeom>
              <a:avLst/>
              <a:gdLst/>
              <a:ahLst/>
              <a:cxnLst>
                <a:cxn ang="0">
                  <a:pos x="0" y="21"/>
                </a:cxn>
                <a:cxn ang="0">
                  <a:pos x="69" y="0"/>
                </a:cxn>
                <a:cxn ang="0">
                  <a:pos x="136" y="21"/>
                </a:cxn>
                <a:cxn ang="0">
                  <a:pos x="136" y="67"/>
                </a:cxn>
                <a:cxn ang="0">
                  <a:pos x="85" y="152"/>
                </a:cxn>
                <a:cxn ang="0">
                  <a:pos x="0" y="157"/>
                </a:cxn>
                <a:cxn ang="0">
                  <a:pos x="21" y="96"/>
                </a:cxn>
                <a:cxn ang="0">
                  <a:pos x="0" y="21"/>
                </a:cxn>
              </a:cxnLst>
              <a:rect l="0" t="0" r="r" b="b"/>
              <a:pathLst>
                <a:path w="136" h="157">
                  <a:moveTo>
                    <a:pt x="0" y="21"/>
                  </a:moveTo>
                  <a:lnTo>
                    <a:pt x="69" y="0"/>
                  </a:lnTo>
                  <a:lnTo>
                    <a:pt x="136" y="21"/>
                  </a:lnTo>
                  <a:lnTo>
                    <a:pt x="136" y="67"/>
                  </a:lnTo>
                  <a:lnTo>
                    <a:pt x="85" y="152"/>
                  </a:lnTo>
                  <a:lnTo>
                    <a:pt x="0" y="157"/>
                  </a:lnTo>
                  <a:lnTo>
                    <a:pt x="21" y="96"/>
                  </a:lnTo>
                  <a:lnTo>
                    <a:pt x="0" y="2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7" name="Freeform 189">
              <a:extLst>
                <a:ext uri="{FF2B5EF4-FFF2-40B4-BE49-F238E27FC236}">
                  <a16:creationId xmlns:a16="http://schemas.microsoft.com/office/drawing/2014/main" xmlns="" id="{567675DE-E0CB-40ED-F280-E32C9AC791B1}"/>
                </a:ext>
              </a:extLst>
            </p:cNvPr>
            <p:cNvSpPr>
              <a:spLocks/>
            </p:cNvSpPr>
            <p:nvPr/>
          </p:nvSpPr>
          <p:spPr bwMode="auto">
            <a:xfrm rot="634052">
              <a:off x="8765172" y="1568134"/>
              <a:ext cx="29639" cy="41363"/>
            </a:xfrm>
            <a:custGeom>
              <a:avLst/>
              <a:gdLst/>
              <a:ahLst/>
              <a:cxnLst>
                <a:cxn ang="0">
                  <a:pos x="14" y="248"/>
                </a:cxn>
                <a:cxn ang="0">
                  <a:pos x="14" y="144"/>
                </a:cxn>
                <a:cxn ang="0">
                  <a:pos x="86" y="0"/>
                </a:cxn>
                <a:cxn ang="0">
                  <a:pos x="198" y="72"/>
                </a:cxn>
                <a:cxn ang="0">
                  <a:pos x="280" y="173"/>
                </a:cxn>
                <a:cxn ang="0">
                  <a:pos x="248" y="277"/>
                </a:cxn>
                <a:cxn ang="0">
                  <a:pos x="222" y="344"/>
                </a:cxn>
                <a:cxn ang="0">
                  <a:pos x="142" y="368"/>
                </a:cxn>
                <a:cxn ang="0">
                  <a:pos x="0" y="333"/>
                </a:cxn>
                <a:cxn ang="0">
                  <a:pos x="14" y="248"/>
                </a:cxn>
              </a:cxnLst>
              <a:rect l="0" t="0" r="r" b="b"/>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8" name="Freeform 190">
              <a:extLst>
                <a:ext uri="{FF2B5EF4-FFF2-40B4-BE49-F238E27FC236}">
                  <a16:creationId xmlns:a16="http://schemas.microsoft.com/office/drawing/2014/main" xmlns="" id="{267784FC-BDCA-AC6A-92D3-34E15E7622EE}"/>
                </a:ext>
              </a:extLst>
            </p:cNvPr>
            <p:cNvSpPr>
              <a:spLocks/>
            </p:cNvSpPr>
            <p:nvPr/>
          </p:nvSpPr>
          <p:spPr bwMode="auto">
            <a:xfrm rot="634052">
              <a:off x="8787011" y="1606315"/>
              <a:ext cx="20279" cy="34999"/>
            </a:xfrm>
            <a:custGeom>
              <a:avLst/>
              <a:gdLst/>
              <a:ahLst/>
              <a:cxnLst>
                <a:cxn ang="0">
                  <a:pos x="0" y="192"/>
                </a:cxn>
                <a:cxn ang="0">
                  <a:pos x="33" y="96"/>
                </a:cxn>
                <a:cxn ang="0">
                  <a:pos x="63" y="0"/>
                </a:cxn>
                <a:cxn ang="0">
                  <a:pos x="147" y="54"/>
                </a:cxn>
                <a:cxn ang="0">
                  <a:pos x="183" y="150"/>
                </a:cxn>
                <a:cxn ang="0">
                  <a:pos x="177" y="234"/>
                </a:cxn>
                <a:cxn ang="0">
                  <a:pos x="128" y="312"/>
                </a:cxn>
                <a:cxn ang="0">
                  <a:pos x="33" y="270"/>
                </a:cxn>
                <a:cxn ang="0">
                  <a:pos x="0" y="192"/>
                </a:cxn>
              </a:cxnLst>
              <a:rect l="0" t="0" r="r" b="b"/>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9" name="Freeform 191">
              <a:extLst>
                <a:ext uri="{FF2B5EF4-FFF2-40B4-BE49-F238E27FC236}">
                  <a16:creationId xmlns:a16="http://schemas.microsoft.com/office/drawing/2014/main" xmlns="" id="{FEEFD703-C520-916F-81A4-3CE3E575B8A0}"/>
                </a:ext>
              </a:extLst>
            </p:cNvPr>
            <p:cNvSpPr>
              <a:spLocks/>
            </p:cNvSpPr>
            <p:nvPr/>
          </p:nvSpPr>
          <p:spPr bwMode="auto">
            <a:xfrm rot="634052">
              <a:off x="8838487" y="1536316"/>
              <a:ext cx="42117" cy="46134"/>
            </a:xfrm>
            <a:custGeom>
              <a:avLst/>
              <a:gdLst/>
              <a:ahLst/>
              <a:cxnLst>
                <a:cxn ang="0">
                  <a:pos x="16" y="88"/>
                </a:cxn>
                <a:cxn ang="0">
                  <a:pos x="0" y="16"/>
                </a:cxn>
                <a:cxn ang="0">
                  <a:pos x="104" y="8"/>
                </a:cxn>
                <a:cxn ang="0">
                  <a:pos x="200" y="0"/>
                </a:cxn>
                <a:cxn ang="0">
                  <a:pos x="304" y="112"/>
                </a:cxn>
                <a:cxn ang="0">
                  <a:pos x="376" y="224"/>
                </a:cxn>
                <a:cxn ang="0">
                  <a:pos x="368" y="312"/>
                </a:cxn>
                <a:cxn ang="0">
                  <a:pos x="368" y="416"/>
                </a:cxn>
                <a:cxn ang="0">
                  <a:pos x="320" y="368"/>
                </a:cxn>
                <a:cxn ang="0">
                  <a:pos x="256" y="360"/>
                </a:cxn>
                <a:cxn ang="0">
                  <a:pos x="288" y="256"/>
                </a:cxn>
                <a:cxn ang="0">
                  <a:pos x="248" y="168"/>
                </a:cxn>
                <a:cxn ang="0">
                  <a:pos x="168" y="112"/>
                </a:cxn>
                <a:cxn ang="0">
                  <a:pos x="96" y="104"/>
                </a:cxn>
                <a:cxn ang="0">
                  <a:pos x="16" y="88"/>
                </a:cxn>
              </a:cxnLst>
              <a:rect l="0" t="0" r="r" b="b"/>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0" name="Freeform 192">
              <a:extLst>
                <a:ext uri="{FF2B5EF4-FFF2-40B4-BE49-F238E27FC236}">
                  <a16:creationId xmlns:a16="http://schemas.microsoft.com/office/drawing/2014/main" xmlns="" id="{42D61377-2349-BDFD-8F5D-CE1B979CFC6F}"/>
                </a:ext>
              </a:extLst>
            </p:cNvPr>
            <p:cNvSpPr>
              <a:spLocks/>
            </p:cNvSpPr>
            <p:nvPr/>
          </p:nvSpPr>
          <p:spPr bwMode="auto">
            <a:xfrm rot="634052">
              <a:off x="8788572" y="1459956"/>
              <a:ext cx="43677" cy="54090"/>
            </a:xfrm>
            <a:custGeom>
              <a:avLst/>
              <a:gdLst/>
              <a:ahLst/>
              <a:cxnLst>
                <a:cxn ang="0">
                  <a:pos x="16" y="80"/>
                </a:cxn>
                <a:cxn ang="0">
                  <a:pos x="0" y="8"/>
                </a:cxn>
                <a:cxn ang="0">
                  <a:pos x="104" y="0"/>
                </a:cxn>
                <a:cxn ang="0">
                  <a:pos x="240" y="54"/>
                </a:cxn>
                <a:cxn ang="0">
                  <a:pos x="304" y="104"/>
                </a:cxn>
                <a:cxn ang="0">
                  <a:pos x="384" y="166"/>
                </a:cxn>
                <a:cxn ang="0">
                  <a:pos x="368" y="304"/>
                </a:cxn>
                <a:cxn ang="0">
                  <a:pos x="368" y="408"/>
                </a:cxn>
                <a:cxn ang="0">
                  <a:pos x="336" y="486"/>
                </a:cxn>
                <a:cxn ang="0">
                  <a:pos x="280" y="438"/>
                </a:cxn>
                <a:cxn ang="0">
                  <a:pos x="256" y="352"/>
                </a:cxn>
                <a:cxn ang="0">
                  <a:pos x="288" y="248"/>
                </a:cxn>
                <a:cxn ang="0">
                  <a:pos x="248" y="160"/>
                </a:cxn>
                <a:cxn ang="0">
                  <a:pos x="168" y="104"/>
                </a:cxn>
                <a:cxn ang="0">
                  <a:pos x="96" y="96"/>
                </a:cxn>
                <a:cxn ang="0">
                  <a:pos x="16" y="80"/>
                </a:cxn>
              </a:cxnLst>
              <a:rect l="0" t="0" r="r" b="b"/>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1" name="Freeform 193">
              <a:extLst>
                <a:ext uri="{FF2B5EF4-FFF2-40B4-BE49-F238E27FC236}">
                  <a16:creationId xmlns:a16="http://schemas.microsoft.com/office/drawing/2014/main" xmlns="" id="{9CF93AF6-6990-3B79-7F84-ADA3A0C50740}"/>
                </a:ext>
              </a:extLst>
            </p:cNvPr>
            <p:cNvSpPr>
              <a:spLocks/>
            </p:cNvSpPr>
            <p:nvPr/>
          </p:nvSpPr>
          <p:spPr bwMode="auto">
            <a:xfrm rot="634052">
              <a:off x="8913362" y="1626995"/>
              <a:ext cx="35877" cy="44544"/>
            </a:xfrm>
            <a:custGeom>
              <a:avLst/>
              <a:gdLst/>
              <a:ahLst/>
              <a:cxnLst>
                <a:cxn ang="0">
                  <a:pos x="0" y="8"/>
                </a:cxn>
                <a:cxn ang="0">
                  <a:pos x="96" y="0"/>
                </a:cxn>
                <a:cxn ang="0">
                  <a:pos x="165" y="123"/>
                </a:cxn>
                <a:cxn ang="0">
                  <a:pos x="245" y="275"/>
                </a:cxn>
                <a:cxn ang="0">
                  <a:pos x="325" y="315"/>
                </a:cxn>
                <a:cxn ang="0">
                  <a:pos x="301" y="403"/>
                </a:cxn>
                <a:cxn ang="0">
                  <a:pos x="216" y="368"/>
                </a:cxn>
                <a:cxn ang="0">
                  <a:pos x="184" y="256"/>
                </a:cxn>
                <a:cxn ang="0">
                  <a:pos x="93" y="219"/>
                </a:cxn>
                <a:cxn ang="0">
                  <a:pos x="64" y="112"/>
                </a:cxn>
                <a:cxn ang="0">
                  <a:pos x="5" y="91"/>
                </a:cxn>
                <a:cxn ang="0">
                  <a:pos x="0" y="8"/>
                </a:cxn>
              </a:cxnLst>
              <a:rect l="0" t="0" r="r" b="b"/>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2" name="Freeform 194">
              <a:extLst>
                <a:ext uri="{FF2B5EF4-FFF2-40B4-BE49-F238E27FC236}">
                  <a16:creationId xmlns:a16="http://schemas.microsoft.com/office/drawing/2014/main" xmlns="" id="{FE63EF3D-D10B-31D3-DCC0-821739CBB8F2}"/>
                </a:ext>
              </a:extLst>
            </p:cNvPr>
            <p:cNvSpPr>
              <a:spLocks/>
            </p:cNvSpPr>
            <p:nvPr/>
          </p:nvSpPr>
          <p:spPr bwMode="auto">
            <a:xfrm rot="634052">
              <a:off x="8737095" y="1466318"/>
              <a:ext cx="51476" cy="31817"/>
            </a:xfrm>
            <a:custGeom>
              <a:avLst/>
              <a:gdLst/>
              <a:ahLst/>
              <a:cxnLst>
                <a:cxn ang="0">
                  <a:pos x="464" y="0"/>
                </a:cxn>
                <a:cxn ang="0">
                  <a:pos x="432" y="72"/>
                </a:cxn>
                <a:cxn ang="0">
                  <a:pos x="376" y="120"/>
                </a:cxn>
                <a:cxn ang="0">
                  <a:pos x="296" y="176"/>
                </a:cxn>
                <a:cxn ang="0">
                  <a:pos x="208" y="232"/>
                </a:cxn>
                <a:cxn ang="0">
                  <a:pos x="120" y="272"/>
                </a:cxn>
                <a:cxn ang="0">
                  <a:pos x="0" y="256"/>
                </a:cxn>
                <a:cxn ang="0">
                  <a:pos x="0" y="208"/>
                </a:cxn>
                <a:cxn ang="0">
                  <a:pos x="72" y="208"/>
                </a:cxn>
                <a:cxn ang="0">
                  <a:pos x="168" y="153"/>
                </a:cxn>
                <a:cxn ang="0">
                  <a:pos x="263" y="134"/>
                </a:cxn>
                <a:cxn ang="0">
                  <a:pos x="272" y="88"/>
                </a:cxn>
                <a:cxn ang="0">
                  <a:pos x="336" y="69"/>
                </a:cxn>
                <a:cxn ang="0">
                  <a:pos x="361" y="1"/>
                </a:cxn>
                <a:cxn ang="0">
                  <a:pos x="464" y="0"/>
                </a:cxn>
              </a:cxnLst>
              <a:rect l="0" t="0" r="r" b="b"/>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3" name="Freeform 195">
              <a:extLst>
                <a:ext uri="{FF2B5EF4-FFF2-40B4-BE49-F238E27FC236}">
                  <a16:creationId xmlns:a16="http://schemas.microsoft.com/office/drawing/2014/main" xmlns="" id="{F9B343E6-A439-4F64-648E-5DC5A26A8C73}"/>
                </a:ext>
              </a:extLst>
            </p:cNvPr>
            <p:cNvSpPr>
              <a:spLocks/>
            </p:cNvSpPr>
            <p:nvPr/>
          </p:nvSpPr>
          <p:spPr bwMode="auto">
            <a:xfrm rot="634052">
              <a:off x="8977316" y="1674721"/>
              <a:ext cx="18719" cy="41363"/>
            </a:xfrm>
            <a:custGeom>
              <a:avLst/>
              <a:gdLst/>
              <a:ahLst/>
              <a:cxnLst>
                <a:cxn ang="0">
                  <a:pos x="110" y="0"/>
                </a:cxn>
                <a:cxn ang="0">
                  <a:pos x="166" y="59"/>
                </a:cxn>
                <a:cxn ang="0">
                  <a:pos x="146" y="112"/>
                </a:cxn>
                <a:cxn ang="0">
                  <a:pos x="135" y="157"/>
                </a:cxn>
                <a:cxn ang="0">
                  <a:pos x="90" y="264"/>
                </a:cxn>
                <a:cxn ang="0">
                  <a:pos x="66" y="352"/>
                </a:cxn>
                <a:cxn ang="0">
                  <a:pos x="5" y="372"/>
                </a:cxn>
                <a:cxn ang="0">
                  <a:pos x="0" y="267"/>
                </a:cxn>
                <a:cxn ang="0">
                  <a:pos x="42" y="204"/>
                </a:cxn>
                <a:cxn ang="0">
                  <a:pos x="66" y="116"/>
                </a:cxn>
                <a:cxn ang="0">
                  <a:pos x="62" y="29"/>
                </a:cxn>
                <a:cxn ang="0">
                  <a:pos x="110" y="0"/>
                </a:cxn>
              </a:cxnLst>
              <a:rect l="0" t="0" r="r" b="b"/>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4" name="Freeform 196">
              <a:extLst>
                <a:ext uri="{FF2B5EF4-FFF2-40B4-BE49-F238E27FC236}">
                  <a16:creationId xmlns:a16="http://schemas.microsoft.com/office/drawing/2014/main" xmlns="" id="{5EC28CDB-3FCE-657E-017F-1286A6FFFB78}"/>
                </a:ext>
              </a:extLst>
            </p:cNvPr>
            <p:cNvSpPr>
              <a:spLocks/>
            </p:cNvSpPr>
            <p:nvPr/>
          </p:nvSpPr>
          <p:spPr bwMode="auto">
            <a:xfrm rot="634052">
              <a:off x="8872804" y="1623813"/>
              <a:ext cx="26518" cy="25454"/>
            </a:xfrm>
            <a:custGeom>
              <a:avLst/>
              <a:gdLst/>
              <a:ahLst/>
              <a:cxnLst>
                <a:cxn ang="0">
                  <a:pos x="123" y="168"/>
                </a:cxn>
                <a:cxn ang="0">
                  <a:pos x="31" y="100"/>
                </a:cxn>
                <a:cxn ang="0">
                  <a:pos x="0" y="4"/>
                </a:cxn>
                <a:cxn ang="0">
                  <a:pos x="100" y="0"/>
                </a:cxn>
                <a:cxn ang="0">
                  <a:pos x="185" y="58"/>
                </a:cxn>
                <a:cxn ang="0">
                  <a:pos x="228" y="131"/>
                </a:cxn>
                <a:cxn ang="0">
                  <a:pos x="233" y="223"/>
                </a:cxn>
                <a:cxn ang="0">
                  <a:pos x="123" y="168"/>
                </a:cxn>
              </a:cxnLst>
              <a:rect l="0" t="0" r="r" b="b"/>
              <a:pathLst>
                <a:path w="233" h="223">
                  <a:moveTo>
                    <a:pt x="123" y="168"/>
                  </a:moveTo>
                  <a:lnTo>
                    <a:pt x="31" y="100"/>
                  </a:lnTo>
                  <a:lnTo>
                    <a:pt x="0" y="4"/>
                  </a:lnTo>
                  <a:lnTo>
                    <a:pt x="100" y="0"/>
                  </a:lnTo>
                  <a:lnTo>
                    <a:pt x="185" y="58"/>
                  </a:lnTo>
                  <a:lnTo>
                    <a:pt x="228" y="131"/>
                  </a:lnTo>
                  <a:lnTo>
                    <a:pt x="233" y="223"/>
                  </a:lnTo>
                  <a:lnTo>
                    <a:pt x="123" y="16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5" name="Freeform 197">
              <a:extLst>
                <a:ext uri="{FF2B5EF4-FFF2-40B4-BE49-F238E27FC236}">
                  <a16:creationId xmlns:a16="http://schemas.microsoft.com/office/drawing/2014/main" xmlns="" id="{1C8509D0-86B6-78C2-BE90-872728B5B511}"/>
                </a:ext>
              </a:extLst>
            </p:cNvPr>
            <p:cNvSpPr>
              <a:spLocks/>
            </p:cNvSpPr>
            <p:nvPr/>
          </p:nvSpPr>
          <p:spPr bwMode="auto">
            <a:xfrm rot="634052">
              <a:off x="9022554" y="1679495"/>
              <a:ext cx="29638" cy="19090"/>
            </a:xfrm>
            <a:custGeom>
              <a:avLst/>
              <a:gdLst/>
              <a:ahLst/>
              <a:cxnLst>
                <a:cxn ang="0">
                  <a:pos x="161" y="140"/>
                </a:cxn>
                <a:cxn ang="0">
                  <a:pos x="48" y="121"/>
                </a:cxn>
                <a:cxn ang="0">
                  <a:pos x="0" y="51"/>
                </a:cxn>
                <a:cxn ang="0">
                  <a:pos x="65" y="0"/>
                </a:cxn>
                <a:cxn ang="0">
                  <a:pos x="167" y="14"/>
                </a:cxn>
                <a:cxn ang="0">
                  <a:pos x="238" y="59"/>
                </a:cxn>
                <a:cxn ang="0">
                  <a:pos x="272" y="163"/>
                </a:cxn>
                <a:cxn ang="0">
                  <a:pos x="161" y="140"/>
                </a:cxn>
              </a:cxnLst>
              <a:rect l="0" t="0" r="r" b="b"/>
              <a:pathLst>
                <a:path w="272" h="163">
                  <a:moveTo>
                    <a:pt x="161" y="140"/>
                  </a:moveTo>
                  <a:lnTo>
                    <a:pt x="48" y="121"/>
                  </a:lnTo>
                  <a:lnTo>
                    <a:pt x="0" y="51"/>
                  </a:lnTo>
                  <a:lnTo>
                    <a:pt x="65" y="0"/>
                  </a:lnTo>
                  <a:lnTo>
                    <a:pt x="167" y="14"/>
                  </a:lnTo>
                  <a:lnTo>
                    <a:pt x="238" y="59"/>
                  </a:lnTo>
                  <a:lnTo>
                    <a:pt x="272" y="163"/>
                  </a:lnTo>
                  <a:lnTo>
                    <a:pt x="161" y="14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6" name="Freeform 198">
              <a:extLst>
                <a:ext uri="{FF2B5EF4-FFF2-40B4-BE49-F238E27FC236}">
                  <a16:creationId xmlns:a16="http://schemas.microsoft.com/office/drawing/2014/main" xmlns="" id="{8246F9CC-B5CB-FD9F-A541-F99D85493BFA}"/>
                </a:ext>
              </a:extLst>
            </p:cNvPr>
            <p:cNvSpPr>
              <a:spLocks/>
            </p:cNvSpPr>
            <p:nvPr/>
          </p:nvSpPr>
          <p:spPr bwMode="auto">
            <a:xfrm>
              <a:off x="8897764" y="4035561"/>
              <a:ext cx="455485" cy="2087212"/>
            </a:xfrm>
            <a:custGeom>
              <a:avLst/>
              <a:gdLst/>
              <a:ahLst/>
              <a:cxnLst>
                <a:cxn ang="0">
                  <a:pos x="1160" y="1600"/>
                </a:cxn>
                <a:cxn ang="0">
                  <a:pos x="1056" y="1792"/>
                </a:cxn>
                <a:cxn ang="0">
                  <a:pos x="912" y="2096"/>
                </a:cxn>
                <a:cxn ang="0">
                  <a:pos x="848" y="2384"/>
                </a:cxn>
                <a:cxn ang="0">
                  <a:pos x="880" y="2760"/>
                </a:cxn>
                <a:cxn ang="0">
                  <a:pos x="808" y="3064"/>
                </a:cxn>
                <a:cxn ang="0">
                  <a:pos x="672" y="3360"/>
                </a:cxn>
                <a:cxn ang="0">
                  <a:pos x="624" y="3784"/>
                </a:cxn>
                <a:cxn ang="0">
                  <a:pos x="544" y="4152"/>
                </a:cxn>
                <a:cxn ang="0">
                  <a:pos x="488" y="4456"/>
                </a:cxn>
                <a:cxn ang="0">
                  <a:pos x="503" y="4694"/>
                </a:cxn>
                <a:cxn ang="0">
                  <a:pos x="608" y="4872"/>
                </a:cxn>
                <a:cxn ang="0">
                  <a:pos x="528" y="5096"/>
                </a:cxn>
                <a:cxn ang="0">
                  <a:pos x="344" y="5472"/>
                </a:cxn>
                <a:cxn ang="0">
                  <a:pos x="304" y="5752"/>
                </a:cxn>
                <a:cxn ang="0">
                  <a:pos x="432" y="5912"/>
                </a:cxn>
                <a:cxn ang="0">
                  <a:pos x="872" y="6024"/>
                </a:cxn>
                <a:cxn ang="0">
                  <a:pos x="680" y="6488"/>
                </a:cxn>
                <a:cxn ang="0">
                  <a:pos x="296" y="6272"/>
                </a:cxn>
                <a:cxn ang="0">
                  <a:pos x="80" y="5848"/>
                </a:cxn>
                <a:cxn ang="0">
                  <a:pos x="32" y="5504"/>
                </a:cxn>
                <a:cxn ang="0">
                  <a:pos x="224" y="5136"/>
                </a:cxn>
                <a:cxn ang="0">
                  <a:pos x="88" y="4992"/>
                </a:cxn>
                <a:cxn ang="0">
                  <a:pos x="224" y="4936"/>
                </a:cxn>
                <a:cxn ang="0">
                  <a:pos x="328" y="4688"/>
                </a:cxn>
                <a:cxn ang="0">
                  <a:pos x="408" y="4368"/>
                </a:cxn>
                <a:cxn ang="0">
                  <a:pos x="296" y="4376"/>
                </a:cxn>
                <a:cxn ang="0">
                  <a:pos x="184" y="4376"/>
                </a:cxn>
                <a:cxn ang="0">
                  <a:pos x="280" y="3936"/>
                </a:cxn>
                <a:cxn ang="0">
                  <a:pos x="288" y="3480"/>
                </a:cxn>
                <a:cxn ang="0">
                  <a:pos x="448" y="3232"/>
                </a:cxn>
                <a:cxn ang="0">
                  <a:pos x="616" y="2808"/>
                </a:cxn>
                <a:cxn ang="0">
                  <a:pos x="632" y="2304"/>
                </a:cxn>
                <a:cxn ang="0">
                  <a:pos x="704" y="2008"/>
                </a:cxn>
                <a:cxn ang="0">
                  <a:pos x="832" y="1592"/>
                </a:cxn>
                <a:cxn ang="0">
                  <a:pos x="848" y="1264"/>
                </a:cxn>
                <a:cxn ang="0">
                  <a:pos x="920" y="872"/>
                </a:cxn>
                <a:cxn ang="0">
                  <a:pos x="920" y="376"/>
                </a:cxn>
                <a:cxn ang="0">
                  <a:pos x="1016" y="80"/>
                </a:cxn>
                <a:cxn ang="0">
                  <a:pos x="1128" y="112"/>
                </a:cxn>
                <a:cxn ang="0">
                  <a:pos x="1224" y="328"/>
                </a:cxn>
                <a:cxn ang="0">
                  <a:pos x="1208" y="568"/>
                </a:cxn>
                <a:cxn ang="0">
                  <a:pos x="1320" y="872"/>
                </a:cxn>
                <a:cxn ang="0">
                  <a:pos x="1424" y="1048"/>
                </a:cxn>
                <a:cxn ang="0">
                  <a:pos x="1224" y="1240"/>
                </a:cxn>
              </a:cxnLst>
              <a:rect l="0" t="0" r="r" b="b"/>
              <a:pathLst>
                <a:path w="1456" h="6560">
                  <a:moveTo>
                    <a:pt x="1200" y="1392"/>
                  </a:moveTo>
                  <a:lnTo>
                    <a:pt x="1200" y="1512"/>
                  </a:lnTo>
                  <a:lnTo>
                    <a:pt x="1160" y="1600"/>
                  </a:lnTo>
                  <a:lnTo>
                    <a:pt x="1224" y="1664"/>
                  </a:lnTo>
                  <a:lnTo>
                    <a:pt x="1136" y="1720"/>
                  </a:lnTo>
                  <a:lnTo>
                    <a:pt x="1056" y="1792"/>
                  </a:lnTo>
                  <a:lnTo>
                    <a:pt x="1008" y="1920"/>
                  </a:lnTo>
                  <a:lnTo>
                    <a:pt x="960" y="2000"/>
                  </a:lnTo>
                  <a:lnTo>
                    <a:pt x="912" y="2096"/>
                  </a:lnTo>
                  <a:lnTo>
                    <a:pt x="928" y="2200"/>
                  </a:lnTo>
                  <a:lnTo>
                    <a:pt x="904" y="2280"/>
                  </a:lnTo>
                  <a:lnTo>
                    <a:pt x="848" y="2384"/>
                  </a:lnTo>
                  <a:lnTo>
                    <a:pt x="808" y="2488"/>
                  </a:lnTo>
                  <a:lnTo>
                    <a:pt x="848" y="2608"/>
                  </a:lnTo>
                  <a:lnTo>
                    <a:pt x="880" y="2760"/>
                  </a:lnTo>
                  <a:lnTo>
                    <a:pt x="912" y="2864"/>
                  </a:lnTo>
                  <a:lnTo>
                    <a:pt x="904" y="2952"/>
                  </a:lnTo>
                  <a:lnTo>
                    <a:pt x="808" y="3064"/>
                  </a:lnTo>
                  <a:lnTo>
                    <a:pt x="792" y="3144"/>
                  </a:lnTo>
                  <a:lnTo>
                    <a:pt x="808" y="3248"/>
                  </a:lnTo>
                  <a:lnTo>
                    <a:pt x="672" y="3360"/>
                  </a:lnTo>
                  <a:lnTo>
                    <a:pt x="672" y="3528"/>
                  </a:lnTo>
                  <a:lnTo>
                    <a:pt x="712" y="3736"/>
                  </a:lnTo>
                  <a:lnTo>
                    <a:pt x="624" y="3784"/>
                  </a:lnTo>
                  <a:lnTo>
                    <a:pt x="600" y="3896"/>
                  </a:lnTo>
                  <a:lnTo>
                    <a:pt x="560" y="4032"/>
                  </a:lnTo>
                  <a:lnTo>
                    <a:pt x="544" y="4152"/>
                  </a:lnTo>
                  <a:lnTo>
                    <a:pt x="560" y="4280"/>
                  </a:lnTo>
                  <a:lnTo>
                    <a:pt x="504" y="4336"/>
                  </a:lnTo>
                  <a:lnTo>
                    <a:pt x="488" y="4456"/>
                  </a:lnTo>
                  <a:lnTo>
                    <a:pt x="544" y="4520"/>
                  </a:lnTo>
                  <a:lnTo>
                    <a:pt x="552" y="4616"/>
                  </a:lnTo>
                  <a:lnTo>
                    <a:pt x="503" y="4694"/>
                  </a:lnTo>
                  <a:lnTo>
                    <a:pt x="632" y="4696"/>
                  </a:lnTo>
                  <a:lnTo>
                    <a:pt x="544" y="4792"/>
                  </a:lnTo>
                  <a:lnTo>
                    <a:pt x="608" y="4872"/>
                  </a:lnTo>
                  <a:lnTo>
                    <a:pt x="536" y="4912"/>
                  </a:lnTo>
                  <a:lnTo>
                    <a:pt x="528" y="5000"/>
                  </a:lnTo>
                  <a:lnTo>
                    <a:pt x="528" y="5096"/>
                  </a:lnTo>
                  <a:lnTo>
                    <a:pt x="424" y="5272"/>
                  </a:lnTo>
                  <a:lnTo>
                    <a:pt x="424" y="5392"/>
                  </a:lnTo>
                  <a:lnTo>
                    <a:pt x="344" y="5472"/>
                  </a:lnTo>
                  <a:lnTo>
                    <a:pt x="248" y="5568"/>
                  </a:lnTo>
                  <a:lnTo>
                    <a:pt x="280" y="5664"/>
                  </a:lnTo>
                  <a:lnTo>
                    <a:pt x="304" y="5752"/>
                  </a:lnTo>
                  <a:lnTo>
                    <a:pt x="408" y="5752"/>
                  </a:lnTo>
                  <a:lnTo>
                    <a:pt x="424" y="5840"/>
                  </a:lnTo>
                  <a:lnTo>
                    <a:pt x="432" y="5912"/>
                  </a:lnTo>
                  <a:lnTo>
                    <a:pt x="520" y="5968"/>
                  </a:lnTo>
                  <a:lnTo>
                    <a:pt x="664" y="5952"/>
                  </a:lnTo>
                  <a:lnTo>
                    <a:pt x="872" y="6024"/>
                  </a:lnTo>
                  <a:lnTo>
                    <a:pt x="848" y="6256"/>
                  </a:lnTo>
                  <a:lnTo>
                    <a:pt x="816" y="6560"/>
                  </a:lnTo>
                  <a:lnTo>
                    <a:pt x="680" y="6488"/>
                  </a:lnTo>
                  <a:lnTo>
                    <a:pt x="544" y="6400"/>
                  </a:lnTo>
                  <a:lnTo>
                    <a:pt x="472" y="6320"/>
                  </a:lnTo>
                  <a:lnTo>
                    <a:pt x="296" y="6272"/>
                  </a:lnTo>
                  <a:lnTo>
                    <a:pt x="224" y="6128"/>
                  </a:lnTo>
                  <a:lnTo>
                    <a:pt x="120" y="5968"/>
                  </a:lnTo>
                  <a:lnTo>
                    <a:pt x="80" y="5848"/>
                  </a:lnTo>
                  <a:lnTo>
                    <a:pt x="80" y="5752"/>
                  </a:lnTo>
                  <a:lnTo>
                    <a:pt x="32" y="5656"/>
                  </a:lnTo>
                  <a:lnTo>
                    <a:pt x="32" y="5504"/>
                  </a:lnTo>
                  <a:lnTo>
                    <a:pt x="56" y="5336"/>
                  </a:lnTo>
                  <a:lnTo>
                    <a:pt x="136" y="5248"/>
                  </a:lnTo>
                  <a:lnTo>
                    <a:pt x="224" y="5136"/>
                  </a:lnTo>
                  <a:lnTo>
                    <a:pt x="120" y="5120"/>
                  </a:lnTo>
                  <a:lnTo>
                    <a:pt x="0" y="5136"/>
                  </a:lnTo>
                  <a:lnTo>
                    <a:pt x="88" y="4992"/>
                  </a:lnTo>
                  <a:lnTo>
                    <a:pt x="112" y="4872"/>
                  </a:lnTo>
                  <a:lnTo>
                    <a:pt x="232" y="4848"/>
                  </a:lnTo>
                  <a:lnTo>
                    <a:pt x="224" y="4936"/>
                  </a:lnTo>
                  <a:lnTo>
                    <a:pt x="272" y="5008"/>
                  </a:lnTo>
                  <a:lnTo>
                    <a:pt x="296" y="4864"/>
                  </a:lnTo>
                  <a:lnTo>
                    <a:pt x="328" y="4688"/>
                  </a:lnTo>
                  <a:lnTo>
                    <a:pt x="368" y="4568"/>
                  </a:lnTo>
                  <a:lnTo>
                    <a:pt x="384" y="4472"/>
                  </a:lnTo>
                  <a:lnTo>
                    <a:pt x="408" y="4368"/>
                  </a:lnTo>
                  <a:lnTo>
                    <a:pt x="424" y="4272"/>
                  </a:lnTo>
                  <a:lnTo>
                    <a:pt x="328" y="4288"/>
                  </a:lnTo>
                  <a:lnTo>
                    <a:pt x="296" y="4376"/>
                  </a:lnTo>
                  <a:lnTo>
                    <a:pt x="320" y="4472"/>
                  </a:lnTo>
                  <a:lnTo>
                    <a:pt x="192" y="4528"/>
                  </a:lnTo>
                  <a:lnTo>
                    <a:pt x="184" y="4376"/>
                  </a:lnTo>
                  <a:lnTo>
                    <a:pt x="264" y="4232"/>
                  </a:lnTo>
                  <a:lnTo>
                    <a:pt x="240" y="4088"/>
                  </a:lnTo>
                  <a:lnTo>
                    <a:pt x="280" y="3936"/>
                  </a:lnTo>
                  <a:lnTo>
                    <a:pt x="336" y="3816"/>
                  </a:lnTo>
                  <a:lnTo>
                    <a:pt x="312" y="3624"/>
                  </a:lnTo>
                  <a:lnTo>
                    <a:pt x="288" y="3480"/>
                  </a:lnTo>
                  <a:lnTo>
                    <a:pt x="368" y="3464"/>
                  </a:lnTo>
                  <a:lnTo>
                    <a:pt x="400" y="3360"/>
                  </a:lnTo>
                  <a:lnTo>
                    <a:pt x="448" y="3232"/>
                  </a:lnTo>
                  <a:lnTo>
                    <a:pt x="528" y="3112"/>
                  </a:lnTo>
                  <a:lnTo>
                    <a:pt x="600" y="2944"/>
                  </a:lnTo>
                  <a:lnTo>
                    <a:pt x="616" y="2808"/>
                  </a:lnTo>
                  <a:lnTo>
                    <a:pt x="640" y="2648"/>
                  </a:lnTo>
                  <a:lnTo>
                    <a:pt x="632" y="2496"/>
                  </a:lnTo>
                  <a:lnTo>
                    <a:pt x="632" y="2304"/>
                  </a:lnTo>
                  <a:lnTo>
                    <a:pt x="688" y="2192"/>
                  </a:lnTo>
                  <a:lnTo>
                    <a:pt x="672" y="2120"/>
                  </a:lnTo>
                  <a:lnTo>
                    <a:pt x="704" y="2008"/>
                  </a:lnTo>
                  <a:lnTo>
                    <a:pt x="728" y="1856"/>
                  </a:lnTo>
                  <a:lnTo>
                    <a:pt x="784" y="1712"/>
                  </a:lnTo>
                  <a:lnTo>
                    <a:pt x="832" y="1592"/>
                  </a:lnTo>
                  <a:lnTo>
                    <a:pt x="824" y="1472"/>
                  </a:lnTo>
                  <a:lnTo>
                    <a:pt x="856" y="1376"/>
                  </a:lnTo>
                  <a:lnTo>
                    <a:pt x="848" y="1264"/>
                  </a:lnTo>
                  <a:lnTo>
                    <a:pt x="856" y="1120"/>
                  </a:lnTo>
                  <a:lnTo>
                    <a:pt x="880" y="984"/>
                  </a:lnTo>
                  <a:lnTo>
                    <a:pt x="920" y="872"/>
                  </a:lnTo>
                  <a:lnTo>
                    <a:pt x="952" y="720"/>
                  </a:lnTo>
                  <a:lnTo>
                    <a:pt x="928" y="544"/>
                  </a:lnTo>
                  <a:lnTo>
                    <a:pt x="920" y="376"/>
                  </a:lnTo>
                  <a:lnTo>
                    <a:pt x="928" y="256"/>
                  </a:lnTo>
                  <a:lnTo>
                    <a:pt x="904" y="128"/>
                  </a:lnTo>
                  <a:lnTo>
                    <a:pt x="1016" y="80"/>
                  </a:lnTo>
                  <a:lnTo>
                    <a:pt x="1000" y="0"/>
                  </a:lnTo>
                  <a:lnTo>
                    <a:pt x="1072" y="16"/>
                  </a:lnTo>
                  <a:lnTo>
                    <a:pt x="1128" y="112"/>
                  </a:lnTo>
                  <a:lnTo>
                    <a:pt x="1136" y="168"/>
                  </a:lnTo>
                  <a:lnTo>
                    <a:pt x="1184" y="272"/>
                  </a:lnTo>
                  <a:lnTo>
                    <a:pt x="1224" y="328"/>
                  </a:lnTo>
                  <a:lnTo>
                    <a:pt x="1184" y="408"/>
                  </a:lnTo>
                  <a:lnTo>
                    <a:pt x="1168" y="472"/>
                  </a:lnTo>
                  <a:lnTo>
                    <a:pt x="1208" y="568"/>
                  </a:lnTo>
                  <a:lnTo>
                    <a:pt x="1264" y="640"/>
                  </a:lnTo>
                  <a:lnTo>
                    <a:pt x="1296" y="784"/>
                  </a:lnTo>
                  <a:lnTo>
                    <a:pt x="1320" y="872"/>
                  </a:lnTo>
                  <a:lnTo>
                    <a:pt x="1360" y="960"/>
                  </a:lnTo>
                  <a:lnTo>
                    <a:pt x="1456" y="936"/>
                  </a:lnTo>
                  <a:lnTo>
                    <a:pt x="1424" y="1048"/>
                  </a:lnTo>
                  <a:lnTo>
                    <a:pt x="1416" y="1160"/>
                  </a:lnTo>
                  <a:lnTo>
                    <a:pt x="1296" y="1192"/>
                  </a:lnTo>
                  <a:lnTo>
                    <a:pt x="1224" y="1240"/>
                  </a:lnTo>
                  <a:lnTo>
                    <a:pt x="1192" y="1312"/>
                  </a:lnTo>
                  <a:lnTo>
                    <a:pt x="1200" y="139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7" name="Freeform 199">
              <a:extLst>
                <a:ext uri="{FF2B5EF4-FFF2-40B4-BE49-F238E27FC236}">
                  <a16:creationId xmlns:a16="http://schemas.microsoft.com/office/drawing/2014/main" xmlns="" id="{AB3D2414-7EEA-D449-494B-A0F0546A8082}"/>
                </a:ext>
              </a:extLst>
            </p:cNvPr>
            <p:cNvSpPr>
              <a:spLocks/>
            </p:cNvSpPr>
            <p:nvPr/>
          </p:nvSpPr>
          <p:spPr bwMode="auto">
            <a:xfrm>
              <a:off x="9226897" y="3583757"/>
              <a:ext cx="656709" cy="757250"/>
            </a:xfrm>
            <a:custGeom>
              <a:avLst/>
              <a:gdLst/>
              <a:ahLst/>
              <a:cxnLst>
                <a:cxn ang="0">
                  <a:pos x="7" y="191"/>
                </a:cxn>
                <a:cxn ang="0">
                  <a:pos x="120" y="572"/>
                </a:cxn>
                <a:cxn ang="0">
                  <a:pos x="139" y="809"/>
                </a:cxn>
                <a:cxn ang="0">
                  <a:pos x="37" y="936"/>
                </a:cxn>
                <a:cxn ang="0">
                  <a:pos x="46" y="1070"/>
                </a:cxn>
                <a:cxn ang="0">
                  <a:pos x="123" y="1175"/>
                </a:cxn>
                <a:cxn ang="0">
                  <a:pos x="0" y="1341"/>
                </a:cxn>
                <a:cxn ang="0">
                  <a:pos x="76" y="1530"/>
                </a:cxn>
                <a:cxn ang="0">
                  <a:pos x="133" y="1692"/>
                </a:cxn>
                <a:cxn ang="0">
                  <a:pos x="133" y="1829"/>
                </a:cxn>
                <a:cxn ang="0">
                  <a:pos x="156" y="1988"/>
                </a:cxn>
                <a:cxn ang="0">
                  <a:pos x="238" y="2174"/>
                </a:cxn>
                <a:cxn ang="0">
                  <a:pos x="310" y="2381"/>
                </a:cxn>
                <a:cxn ang="0">
                  <a:pos x="465" y="2256"/>
                </a:cxn>
                <a:cxn ang="0">
                  <a:pos x="574" y="2183"/>
                </a:cxn>
                <a:cxn ang="0">
                  <a:pos x="750" y="2238"/>
                </a:cxn>
                <a:cxn ang="0">
                  <a:pos x="876" y="2370"/>
                </a:cxn>
                <a:cxn ang="0">
                  <a:pos x="1060" y="2231"/>
                </a:cxn>
                <a:cxn ang="0">
                  <a:pos x="1221" y="2101"/>
                </a:cxn>
                <a:cxn ang="0">
                  <a:pos x="1314" y="1878"/>
                </a:cxn>
                <a:cxn ang="0">
                  <a:pos x="1486" y="1772"/>
                </a:cxn>
                <a:cxn ang="0">
                  <a:pos x="1797" y="1781"/>
                </a:cxn>
                <a:cxn ang="0">
                  <a:pos x="2015" y="1828"/>
                </a:cxn>
                <a:cxn ang="0">
                  <a:pos x="2109" y="1578"/>
                </a:cxn>
                <a:cxn ang="0">
                  <a:pos x="1951" y="1331"/>
                </a:cxn>
                <a:cxn ang="0">
                  <a:pos x="1699" y="1176"/>
                </a:cxn>
                <a:cxn ang="0">
                  <a:pos x="1651" y="822"/>
                </a:cxn>
                <a:cxn ang="0">
                  <a:pos x="1405" y="677"/>
                </a:cxn>
                <a:cxn ang="0">
                  <a:pos x="1150" y="519"/>
                </a:cxn>
                <a:cxn ang="0">
                  <a:pos x="889" y="414"/>
                </a:cxn>
                <a:cxn ang="0">
                  <a:pos x="774" y="149"/>
                </a:cxn>
                <a:cxn ang="0">
                  <a:pos x="684" y="6"/>
                </a:cxn>
                <a:cxn ang="0">
                  <a:pos x="525" y="36"/>
                </a:cxn>
                <a:cxn ang="0">
                  <a:pos x="295" y="158"/>
                </a:cxn>
              </a:cxnLst>
              <a:rect l="0" t="0" r="r" b="b"/>
              <a:pathLst>
                <a:path w="2109" h="2381">
                  <a:moveTo>
                    <a:pt x="172" y="219"/>
                  </a:moveTo>
                  <a:lnTo>
                    <a:pt x="7" y="191"/>
                  </a:lnTo>
                  <a:lnTo>
                    <a:pt x="183" y="476"/>
                  </a:lnTo>
                  <a:lnTo>
                    <a:pt x="120" y="572"/>
                  </a:lnTo>
                  <a:lnTo>
                    <a:pt x="117" y="692"/>
                  </a:lnTo>
                  <a:lnTo>
                    <a:pt x="139" y="809"/>
                  </a:lnTo>
                  <a:lnTo>
                    <a:pt x="75" y="863"/>
                  </a:lnTo>
                  <a:lnTo>
                    <a:pt x="37" y="936"/>
                  </a:lnTo>
                  <a:lnTo>
                    <a:pt x="70" y="993"/>
                  </a:lnTo>
                  <a:lnTo>
                    <a:pt x="46" y="1070"/>
                  </a:lnTo>
                  <a:lnTo>
                    <a:pt x="55" y="1133"/>
                  </a:lnTo>
                  <a:lnTo>
                    <a:pt x="123" y="1175"/>
                  </a:lnTo>
                  <a:lnTo>
                    <a:pt x="51" y="1277"/>
                  </a:lnTo>
                  <a:lnTo>
                    <a:pt x="0" y="1341"/>
                  </a:lnTo>
                  <a:lnTo>
                    <a:pt x="24" y="1442"/>
                  </a:lnTo>
                  <a:lnTo>
                    <a:pt x="76" y="1530"/>
                  </a:lnTo>
                  <a:lnTo>
                    <a:pt x="85" y="1587"/>
                  </a:lnTo>
                  <a:lnTo>
                    <a:pt x="133" y="1692"/>
                  </a:lnTo>
                  <a:lnTo>
                    <a:pt x="174" y="1749"/>
                  </a:lnTo>
                  <a:lnTo>
                    <a:pt x="133" y="1829"/>
                  </a:lnTo>
                  <a:lnTo>
                    <a:pt x="117" y="1896"/>
                  </a:lnTo>
                  <a:lnTo>
                    <a:pt x="156" y="1988"/>
                  </a:lnTo>
                  <a:lnTo>
                    <a:pt x="216" y="2064"/>
                  </a:lnTo>
                  <a:lnTo>
                    <a:pt x="238" y="2174"/>
                  </a:lnTo>
                  <a:lnTo>
                    <a:pt x="268" y="2291"/>
                  </a:lnTo>
                  <a:lnTo>
                    <a:pt x="310" y="2381"/>
                  </a:lnTo>
                  <a:lnTo>
                    <a:pt x="406" y="2358"/>
                  </a:lnTo>
                  <a:lnTo>
                    <a:pt x="465" y="2256"/>
                  </a:lnTo>
                  <a:lnTo>
                    <a:pt x="529" y="2240"/>
                  </a:lnTo>
                  <a:lnTo>
                    <a:pt x="574" y="2183"/>
                  </a:lnTo>
                  <a:lnTo>
                    <a:pt x="634" y="2244"/>
                  </a:lnTo>
                  <a:lnTo>
                    <a:pt x="750" y="2238"/>
                  </a:lnTo>
                  <a:lnTo>
                    <a:pt x="835" y="2282"/>
                  </a:lnTo>
                  <a:lnTo>
                    <a:pt x="876" y="2370"/>
                  </a:lnTo>
                  <a:lnTo>
                    <a:pt x="922" y="2246"/>
                  </a:lnTo>
                  <a:lnTo>
                    <a:pt x="1060" y="2231"/>
                  </a:lnTo>
                  <a:lnTo>
                    <a:pt x="1176" y="2261"/>
                  </a:lnTo>
                  <a:lnTo>
                    <a:pt x="1221" y="2101"/>
                  </a:lnTo>
                  <a:lnTo>
                    <a:pt x="1239" y="1982"/>
                  </a:lnTo>
                  <a:lnTo>
                    <a:pt x="1314" y="1878"/>
                  </a:lnTo>
                  <a:lnTo>
                    <a:pt x="1373" y="1743"/>
                  </a:lnTo>
                  <a:lnTo>
                    <a:pt x="1486" y="1772"/>
                  </a:lnTo>
                  <a:lnTo>
                    <a:pt x="1642" y="1772"/>
                  </a:lnTo>
                  <a:lnTo>
                    <a:pt x="1797" y="1781"/>
                  </a:lnTo>
                  <a:lnTo>
                    <a:pt x="1898" y="1808"/>
                  </a:lnTo>
                  <a:lnTo>
                    <a:pt x="2015" y="1828"/>
                  </a:lnTo>
                  <a:lnTo>
                    <a:pt x="2095" y="1684"/>
                  </a:lnTo>
                  <a:lnTo>
                    <a:pt x="2109" y="1578"/>
                  </a:lnTo>
                  <a:lnTo>
                    <a:pt x="2038" y="1425"/>
                  </a:lnTo>
                  <a:lnTo>
                    <a:pt x="1951" y="1331"/>
                  </a:lnTo>
                  <a:lnTo>
                    <a:pt x="1986" y="1215"/>
                  </a:lnTo>
                  <a:lnTo>
                    <a:pt x="1699" y="1176"/>
                  </a:lnTo>
                  <a:lnTo>
                    <a:pt x="1623" y="989"/>
                  </a:lnTo>
                  <a:lnTo>
                    <a:pt x="1651" y="822"/>
                  </a:lnTo>
                  <a:lnTo>
                    <a:pt x="1569" y="702"/>
                  </a:lnTo>
                  <a:lnTo>
                    <a:pt x="1405" y="677"/>
                  </a:lnTo>
                  <a:lnTo>
                    <a:pt x="1308" y="605"/>
                  </a:lnTo>
                  <a:lnTo>
                    <a:pt x="1150" y="519"/>
                  </a:lnTo>
                  <a:lnTo>
                    <a:pt x="1015" y="503"/>
                  </a:lnTo>
                  <a:lnTo>
                    <a:pt x="889" y="414"/>
                  </a:lnTo>
                  <a:lnTo>
                    <a:pt x="781" y="299"/>
                  </a:lnTo>
                  <a:lnTo>
                    <a:pt x="774" y="149"/>
                  </a:lnTo>
                  <a:lnTo>
                    <a:pt x="772" y="0"/>
                  </a:lnTo>
                  <a:lnTo>
                    <a:pt x="684" y="6"/>
                  </a:lnTo>
                  <a:lnTo>
                    <a:pt x="618" y="18"/>
                  </a:lnTo>
                  <a:lnTo>
                    <a:pt x="525" y="36"/>
                  </a:lnTo>
                  <a:lnTo>
                    <a:pt x="412" y="99"/>
                  </a:lnTo>
                  <a:lnTo>
                    <a:pt x="295" y="158"/>
                  </a:lnTo>
                  <a:lnTo>
                    <a:pt x="172" y="219"/>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8" name="Freeform 200">
              <a:extLst>
                <a:ext uri="{FF2B5EF4-FFF2-40B4-BE49-F238E27FC236}">
                  <a16:creationId xmlns:a16="http://schemas.microsoft.com/office/drawing/2014/main" xmlns="" id="{C98376B3-47B3-21D6-21D6-02BBF3F73F04}"/>
                </a:ext>
              </a:extLst>
            </p:cNvPr>
            <p:cNvSpPr>
              <a:spLocks/>
            </p:cNvSpPr>
            <p:nvPr/>
          </p:nvSpPr>
          <p:spPr bwMode="auto">
            <a:xfrm>
              <a:off x="9738538" y="4765768"/>
              <a:ext cx="257380" cy="281582"/>
            </a:xfrm>
            <a:custGeom>
              <a:avLst/>
              <a:gdLst/>
              <a:ahLst/>
              <a:cxnLst>
                <a:cxn ang="0">
                  <a:pos x="761" y="801"/>
                </a:cxn>
                <a:cxn ang="0">
                  <a:pos x="654" y="863"/>
                </a:cxn>
                <a:cxn ang="0">
                  <a:pos x="576" y="882"/>
                </a:cxn>
                <a:cxn ang="0">
                  <a:pos x="488" y="853"/>
                </a:cxn>
                <a:cxn ang="0">
                  <a:pos x="424" y="877"/>
                </a:cxn>
                <a:cxn ang="0">
                  <a:pos x="331" y="887"/>
                </a:cxn>
                <a:cxn ang="0">
                  <a:pos x="267" y="820"/>
                </a:cxn>
                <a:cxn ang="0">
                  <a:pos x="204" y="801"/>
                </a:cxn>
                <a:cxn ang="0">
                  <a:pos x="140" y="820"/>
                </a:cxn>
                <a:cxn ang="0">
                  <a:pos x="75" y="780"/>
                </a:cxn>
                <a:cxn ang="0">
                  <a:pos x="6" y="681"/>
                </a:cxn>
                <a:cxn ang="0">
                  <a:pos x="0" y="612"/>
                </a:cxn>
                <a:cxn ang="0">
                  <a:pos x="45" y="524"/>
                </a:cxn>
                <a:cxn ang="0">
                  <a:pos x="59" y="426"/>
                </a:cxn>
                <a:cxn ang="0">
                  <a:pos x="99" y="282"/>
                </a:cxn>
                <a:cxn ang="0">
                  <a:pos x="147" y="171"/>
                </a:cxn>
                <a:cxn ang="0">
                  <a:pos x="168" y="56"/>
                </a:cxn>
                <a:cxn ang="0">
                  <a:pos x="240" y="35"/>
                </a:cxn>
                <a:cxn ang="0">
                  <a:pos x="333" y="0"/>
                </a:cxn>
                <a:cxn ang="0">
                  <a:pos x="444" y="117"/>
                </a:cxn>
                <a:cxn ang="0">
                  <a:pos x="447" y="180"/>
                </a:cxn>
                <a:cxn ang="0">
                  <a:pos x="531" y="134"/>
                </a:cxn>
                <a:cxn ang="0">
                  <a:pos x="605" y="248"/>
                </a:cxn>
                <a:cxn ang="0">
                  <a:pos x="731" y="347"/>
                </a:cxn>
                <a:cxn ang="0">
                  <a:pos x="827" y="440"/>
                </a:cxn>
                <a:cxn ang="0">
                  <a:pos x="804" y="585"/>
                </a:cxn>
                <a:cxn ang="0">
                  <a:pos x="791" y="669"/>
                </a:cxn>
                <a:cxn ang="0">
                  <a:pos x="801" y="709"/>
                </a:cxn>
                <a:cxn ang="0">
                  <a:pos x="761" y="801"/>
                </a:cxn>
              </a:cxnLst>
              <a:rect l="0" t="0" r="r" b="b"/>
              <a:pathLst>
                <a:path w="827" h="887">
                  <a:moveTo>
                    <a:pt x="761" y="801"/>
                  </a:moveTo>
                  <a:lnTo>
                    <a:pt x="654" y="863"/>
                  </a:lnTo>
                  <a:lnTo>
                    <a:pt x="576" y="882"/>
                  </a:lnTo>
                  <a:lnTo>
                    <a:pt x="488" y="853"/>
                  </a:lnTo>
                  <a:lnTo>
                    <a:pt x="424" y="877"/>
                  </a:lnTo>
                  <a:lnTo>
                    <a:pt x="331" y="887"/>
                  </a:lnTo>
                  <a:lnTo>
                    <a:pt x="267" y="820"/>
                  </a:lnTo>
                  <a:lnTo>
                    <a:pt x="204" y="801"/>
                  </a:lnTo>
                  <a:lnTo>
                    <a:pt x="140" y="820"/>
                  </a:lnTo>
                  <a:lnTo>
                    <a:pt x="75" y="780"/>
                  </a:lnTo>
                  <a:lnTo>
                    <a:pt x="6" y="681"/>
                  </a:lnTo>
                  <a:lnTo>
                    <a:pt x="0" y="612"/>
                  </a:lnTo>
                  <a:lnTo>
                    <a:pt x="45" y="524"/>
                  </a:lnTo>
                  <a:lnTo>
                    <a:pt x="59" y="426"/>
                  </a:lnTo>
                  <a:lnTo>
                    <a:pt x="99" y="282"/>
                  </a:lnTo>
                  <a:lnTo>
                    <a:pt x="147" y="171"/>
                  </a:lnTo>
                  <a:lnTo>
                    <a:pt x="168" y="56"/>
                  </a:lnTo>
                  <a:lnTo>
                    <a:pt x="240" y="35"/>
                  </a:lnTo>
                  <a:lnTo>
                    <a:pt x="333" y="0"/>
                  </a:lnTo>
                  <a:lnTo>
                    <a:pt x="444" y="117"/>
                  </a:lnTo>
                  <a:lnTo>
                    <a:pt x="447" y="180"/>
                  </a:lnTo>
                  <a:lnTo>
                    <a:pt x="531" y="134"/>
                  </a:lnTo>
                  <a:lnTo>
                    <a:pt x="605" y="248"/>
                  </a:lnTo>
                  <a:lnTo>
                    <a:pt x="731" y="347"/>
                  </a:lnTo>
                  <a:lnTo>
                    <a:pt x="827" y="440"/>
                  </a:lnTo>
                  <a:lnTo>
                    <a:pt x="804" y="585"/>
                  </a:lnTo>
                  <a:lnTo>
                    <a:pt x="791" y="669"/>
                  </a:lnTo>
                  <a:lnTo>
                    <a:pt x="801" y="709"/>
                  </a:lnTo>
                  <a:lnTo>
                    <a:pt x="761" y="80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9" name="Freeform 201">
              <a:extLst>
                <a:ext uri="{FF2B5EF4-FFF2-40B4-BE49-F238E27FC236}">
                  <a16:creationId xmlns:a16="http://schemas.microsoft.com/office/drawing/2014/main" xmlns="" id="{2E604F3F-446D-005C-E387-8A172AFD7FFF}"/>
                </a:ext>
              </a:extLst>
            </p:cNvPr>
            <p:cNvSpPr>
              <a:spLocks/>
            </p:cNvSpPr>
            <p:nvPr/>
          </p:nvSpPr>
          <p:spPr bwMode="auto">
            <a:xfrm>
              <a:off x="9507676" y="5912780"/>
              <a:ext cx="74874" cy="57271"/>
            </a:xfrm>
            <a:custGeom>
              <a:avLst/>
              <a:gdLst/>
              <a:ahLst/>
              <a:cxnLst>
                <a:cxn ang="0">
                  <a:pos x="294" y="90"/>
                </a:cxn>
                <a:cxn ang="0">
                  <a:pos x="246" y="24"/>
                </a:cxn>
                <a:cxn ang="0">
                  <a:pos x="186" y="54"/>
                </a:cxn>
                <a:cxn ang="0">
                  <a:pos x="158" y="0"/>
                </a:cxn>
                <a:cxn ang="0">
                  <a:pos x="114" y="48"/>
                </a:cxn>
                <a:cxn ang="0">
                  <a:pos x="102" y="108"/>
                </a:cxn>
                <a:cxn ang="0">
                  <a:pos x="22" y="136"/>
                </a:cxn>
                <a:cxn ang="0">
                  <a:pos x="0" y="210"/>
                </a:cxn>
                <a:cxn ang="0">
                  <a:pos x="68" y="226"/>
                </a:cxn>
                <a:cxn ang="0">
                  <a:pos x="96" y="162"/>
                </a:cxn>
                <a:cxn ang="0">
                  <a:pos x="158" y="136"/>
                </a:cxn>
                <a:cxn ang="0">
                  <a:pos x="216" y="102"/>
                </a:cxn>
                <a:cxn ang="0">
                  <a:pos x="294" y="90"/>
                </a:cxn>
              </a:cxnLst>
              <a:rect l="0" t="0" r="r" b="b"/>
              <a:pathLst>
                <a:path w="294" h="226">
                  <a:moveTo>
                    <a:pt x="294" y="90"/>
                  </a:moveTo>
                  <a:lnTo>
                    <a:pt x="246" y="24"/>
                  </a:lnTo>
                  <a:lnTo>
                    <a:pt x="186" y="54"/>
                  </a:lnTo>
                  <a:lnTo>
                    <a:pt x="158" y="0"/>
                  </a:lnTo>
                  <a:lnTo>
                    <a:pt x="114" y="48"/>
                  </a:lnTo>
                  <a:lnTo>
                    <a:pt x="102" y="108"/>
                  </a:lnTo>
                  <a:lnTo>
                    <a:pt x="22" y="136"/>
                  </a:lnTo>
                  <a:lnTo>
                    <a:pt x="0" y="210"/>
                  </a:lnTo>
                  <a:lnTo>
                    <a:pt x="68" y="226"/>
                  </a:lnTo>
                  <a:lnTo>
                    <a:pt x="96" y="162"/>
                  </a:lnTo>
                  <a:lnTo>
                    <a:pt x="158" y="136"/>
                  </a:lnTo>
                  <a:lnTo>
                    <a:pt x="216" y="102"/>
                  </a:lnTo>
                  <a:lnTo>
                    <a:pt x="294" y="90"/>
                  </a:lnTo>
                  <a:close/>
                </a:path>
              </a:pathLst>
            </a:custGeom>
            <a:solidFill>
              <a:schemeClr val="tx2"/>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0" name="Freeform 202">
              <a:extLst>
                <a:ext uri="{FF2B5EF4-FFF2-40B4-BE49-F238E27FC236}">
                  <a16:creationId xmlns:a16="http://schemas.microsoft.com/office/drawing/2014/main" xmlns="" id="{FE908F1E-A3FC-4E28-186E-5253BC93D7B6}"/>
                </a:ext>
              </a:extLst>
            </p:cNvPr>
            <p:cNvSpPr>
              <a:spLocks/>
            </p:cNvSpPr>
            <p:nvPr/>
          </p:nvSpPr>
          <p:spPr bwMode="auto">
            <a:xfrm>
              <a:off x="9463999" y="5922325"/>
              <a:ext cx="60836" cy="41363"/>
            </a:xfrm>
            <a:custGeom>
              <a:avLst/>
              <a:gdLst/>
              <a:ahLst/>
              <a:cxnLst>
                <a:cxn ang="0">
                  <a:pos x="0" y="128"/>
                </a:cxn>
                <a:cxn ang="0">
                  <a:pos x="12" y="156"/>
                </a:cxn>
                <a:cxn ang="0">
                  <a:pos x="101" y="141"/>
                </a:cxn>
                <a:cxn ang="0">
                  <a:pos x="140" y="80"/>
                </a:cxn>
                <a:cxn ang="0">
                  <a:pos x="238" y="5"/>
                </a:cxn>
                <a:cxn ang="0">
                  <a:pos x="184" y="0"/>
                </a:cxn>
                <a:cxn ang="0">
                  <a:pos x="144" y="20"/>
                </a:cxn>
                <a:cxn ang="0">
                  <a:pos x="100" y="28"/>
                </a:cxn>
                <a:cxn ang="0">
                  <a:pos x="116" y="56"/>
                </a:cxn>
                <a:cxn ang="0">
                  <a:pos x="60" y="108"/>
                </a:cxn>
                <a:cxn ang="0">
                  <a:pos x="0" y="128"/>
                </a:cxn>
              </a:cxnLst>
              <a:rect l="0" t="0" r="r" b="b"/>
              <a:pathLst>
                <a:path w="238" h="156">
                  <a:moveTo>
                    <a:pt x="0" y="128"/>
                  </a:moveTo>
                  <a:lnTo>
                    <a:pt x="12" y="156"/>
                  </a:lnTo>
                  <a:lnTo>
                    <a:pt x="101" y="141"/>
                  </a:lnTo>
                  <a:lnTo>
                    <a:pt x="140" y="80"/>
                  </a:lnTo>
                  <a:lnTo>
                    <a:pt x="238" y="5"/>
                  </a:lnTo>
                  <a:lnTo>
                    <a:pt x="184" y="0"/>
                  </a:lnTo>
                  <a:lnTo>
                    <a:pt x="144" y="20"/>
                  </a:lnTo>
                  <a:lnTo>
                    <a:pt x="100" y="28"/>
                  </a:lnTo>
                  <a:lnTo>
                    <a:pt x="116" y="56"/>
                  </a:lnTo>
                  <a:lnTo>
                    <a:pt x="60" y="108"/>
                  </a:lnTo>
                  <a:lnTo>
                    <a:pt x="0" y="128"/>
                  </a:lnTo>
                  <a:close/>
                </a:path>
              </a:pathLst>
            </a:custGeom>
            <a:solidFill>
              <a:schemeClr val="tx2"/>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1" name="Freeform 203">
              <a:extLst>
                <a:ext uri="{FF2B5EF4-FFF2-40B4-BE49-F238E27FC236}">
                  <a16:creationId xmlns:a16="http://schemas.microsoft.com/office/drawing/2014/main" xmlns="" id="{A7496CAD-E728-0053-0C8B-0C23CAAE4F74}"/>
                </a:ext>
              </a:extLst>
            </p:cNvPr>
            <p:cNvSpPr>
              <a:spLocks/>
            </p:cNvSpPr>
            <p:nvPr/>
          </p:nvSpPr>
          <p:spPr bwMode="auto">
            <a:xfrm>
              <a:off x="10234580" y="6132319"/>
              <a:ext cx="59275" cy="58862"/>
            </a:xfrm>
            <a:custGeom>
              <a:avLst/>
              <a:gdLst/>
              <a:ahLst/>
              <a:cxnLst>
                <a:cxn ang="0">
                  <a:pos x="0" y="0"/>
                </a:cxn>
                <a:cxn ang="0">
                  <a:pos x="63" y="33"/>
                </a:cxn>
                <a:cxn ang="0">
                  <a:pos x="115" y="67"/>
                </a:cxn>
                <a:cxn ang="0">
                  <a:pos x="168" y="134"/>
                </a:cxn>
                <a:cxn ang="0">
                  <a:pos x="197" y="225"/>
                </a:cxn>
                <a:cxn ang="0">
                  <a:pos x="235" y="220"/>
                </a:cxn>
                <a:cxn ang="0">
                  <a:pos x="235" y="144"/>
                </a:cxn>
                <a:cxn ang="0">
                  <a:pos x="216" y="91"/>
                </a:cxn>
                <a:cxn ang="0">
                  <a:pos x="173" y="48"/>
                </a:cxn>
                <a:cxn ang="0">
                  <a:pos x="120" y="24"/>
                </a:cxn>
                <a:cxn ang="0">
                  <a:pos x="58" y="0"/>
                </a:cxn>
                <a:cxn ang="0">
                  <a:pos x="0" y="0"/>
                </a:cxn>
              </a:cxnLst>
              <a:rect l="0" t="0" r="r" b="b"/>
              <a:pathLst>
                <a:path w="235" h="225">
                  <a:moveTo>
                    <a:pt x="0" y="0"/>
                  </a:moveTo>
                  <a:lnTo>
                    <a:pt x="63" y="33"/>
                  </a:lnTo>
                  <a:lnTo>
                    <a:pt x="115" y="67"/>
                  </a:lnTo>
                  <a:lnTo>
                    <a:pt x="168" y="134"/>
                  </a:lnTo>
                  <a:lnTo>
                    <a:pt x="197" y="225"/>
                  </a:lnTo>
                  <a:lnTo>
                    <a:pt x="235" y="220"/>
                  </a:lnTo>
                  <a:lnTo>
                    <a:pt x="235" y="144"/>
                  </a:lnTo>
                  <a:lnTo>
                    <a:pt x="216" y="91"/>
                  </a:lnTo>
                  <a:lnTo>
                    <a:pt x="173" y="48"/>
                  </a:lnTo>
                  <a:lnTo>
                    <a:pt x="120" y="24"/>
                  </a:lnTo>
                  <a:lnTo>
                    <a:pt x="58" y="0"/>
                  </a:lnTo>
                  <a:lnTo>
                    <a:pt x="0"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2" name="Freeform 204">
              <a:extLst>
                <a:ext uri="{FF2B5EF4-FFF2-40B4-BE49-F238E27FC236}">
                  <a16:creationId xmlns:a16="http://schemas.microsoft.com/office/drawing/2014/main" xmlns="" id="{5BFCBA6F-8CA5-230B-0512-38CEFFD7E367}"/>
                </a:ext>
              </a:extLst>
            </p:cNvPr>
            <p:cNvSpPr>
              <a:spLocks/>
            </p:cNvSpPr>
            <p:nvPr/>
          </p:nvSpPr>
          <p:spPr bwMode="auto">
            <a:xfrm>
              <a:off x="9403163" y="5411658"/>
              <a:ext cx="34317" cy="46134"/>
            </a:xfrm>
            <a:custGeom>
              <a:avLst/>
              <a:gdLst/>
              <a:ahLst/>
              <a:cxnLst>
                <a:cxn ang="0">
                  <a:pos x="48" y="142"/>
                </a:cxn>
                <a:cxn ang="0">
                  <a:pos x="96" y="136"/>
                </a:cxn>
                <a:cxn ang="0">
                  <a:pos x="114" y="88"/>
                </a:cxn>
                <a:cxn ang="0">
                  <a:pos x="111" y="43"/>
                </a:cxn>
                <a:cxn ang="0">
                  <a:pos x="96" y="0"/>
                </a:cxn>
                <a:cxn ang="0">
                  <a:pos x="27" y="28"/>
                </a:cxn>
                <a:cxn ang="0">
                  <a:pos x="15" y="73"/>
                </a:cxn>
                <a:cxn ang="0">
                  <a:pos x="0" y="121"/>
                </a:cxn>
                <a:cxn ang="0">
                  <a:pos x="5" y="136"/>
                </a:cxn>
                <a:cxn ang="0">
                  <a:pos x="48" y="142"/>
                </a:cxn>
              </a:cxnLst>
              <a:rect l="0" t="0" r="r" b="b"/>
              <a:pathLst>
                <a:path w="114" h="142">
                  <a:moveTo>
                    <a:pt x="48" y="142"/>
                  </a:moveTo>
                  <a:lnTo>
                    <a:pt x="96" y="136"/>
                  </a:lnTo>
                  <a:lnTo>
                    <a:pt x="114" y="88"/>
                  </a:lnTo>
                  <a:lnTo>
                    <a:pt x="111" y="43"/>
                  </a:lnTo>
                  <a:lnTo>
                    <a:pt x="96" y="0"/>
                  </a:lnTo>
                  <a:lnTo>
                    <a:pt x="27" y="28"/>
                  </a:lnTo>
                  <a:lnTo>
                    <a:pt x="15" y="73"/>
                  </a:lnTo>
                  <a:lnTo>
                    <a:pt x="0" y="121"/>
                  </a:lnTo>
                  <a:lnTo>
                    <a:pt x="5" y="136"/>
                  </a:lnTo>
                  <a:lnTo>
                    <a:pt x="48" y="14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3" name="Freeform 205">
              <a:extLst>
                <a:ext uri="{FF2B5EF4-FFF2-40B4-BE49-F238E27FC236}">
                  <a16:creationId xmlns:a16="http://schemas.microsoft.com/office/drawing/2014/main" xmlns="" id="{BCB36887-F0C4-13BD-9FA7-F6C64969F76B}"/>
                </a:ext>
              </a:extLst>
            </p:cNvPr>
            <p:cNvSpPr>
              <a:spLocks noChangeAspect="1"/>
            </p:cNvSpPr>
            <p:nvPr/>
          </p:nvSpPr>
          <p:spPr bwMode="auto">
            <a:xfrm>
              <a:off x="8804170" y="1555407"/>
              <a:ext cx="31198" cy="19090"/>
            </a:xfrm>
            <a:custGeom>
              <a:avLst/>
              <a:gdLst/>
              <a:ahLst/>
              <a:cxnLst>
                <a:cxn ang="0">
                  <a:pos x="34" y="38"/>
                </a:cxn>
                <a:cxn ang="0">
                  <a:pos x="3" y="33"/>
                </a:cxn>
                <a:cxn ang="0">
                  <a:pos x="0" y="26"/>
                </a:cxn>
                <a:cxn ang="0">
                  <a:pos x="1" y="11"/>
                </a:cxn>
                <a:cxn ang="0">
                  <a:pos x="13" y="0"/>
                </a:cxn>
                <a:cxn ang="0">
                  <a:pos x="33" y="8"/>
                </a:cxn>
                <a:cxn ang="0">
                  <a:pos x="49" y="20"/>
                </a:cxn>
                <a:cxn ang="0">
                  <a:pos x="66" y="36"/>
                </a:cxn>
                <a:cxn ang="0">
                  <a:pos x="34" y="38"/>
                </a:cxn>
              </a:cxnLst>
              <a:rect l="0" t="0" r="r" b="b"/>
              <a:pathLst>
                <a:path w="66" h="38">
                  <a:moveTo>
                    <a:pt x="34" y="38"/>
                  </a:moveTo>
                  <a:lnTo>
                    <a:pt x="3" y="33"/>
                  </a:lnTo>
                  <a:lnTo>
                    <a:pt x="0" y="26"/>
                  </a:lnTo>
                  <a:lnTo>
                    <a:pt x="1" y="11"/>
                  </a:lnTo>
                  <a:lnTo>
                    <a:pt x="13" y="0"/>
                  </a:lnTo>
                  <a:lnTo>
                    <a:pt x="33" y="8"/>
                  </a:lnTo>
                  <a:lnTo>
                    <a:pt x="49" y="20"/>
                  </a:lnTo>
                  <a:lnTo>
                    <a:pt x="66" y="36"/>
                  </a:lnTo>
                  <a:lnTo>
                    <a:pt x="34" y="3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grpSp>
      <p:sp>
        <p:nvSpPr>
          <p:cNvPr id="77" name="CuadroTexto 76"/>
          <p:cNvSpPr txBox="1"/>
          <p:nvPr/>
        </p:nvSpPr>
        <p:spPr>
          <a:xfrm>
            <a:off x="4366079" y="5546240"/>
            <a:ext cx="4620596" cy="1092607"/>
          </a:xfrm>
          <a:prstGeom prst="rect">
            <a:avLst/>
          </a:prstGeom>
          <a:noFill/>
        </p:spPr>
        <p:txBody>
          <a:bodyPr wrap="square" rtlCol="0">
            <a:spAutoFit/>
          </a:bodyPr>
          <a:lstStyle/>
          <a:p>
            <a:r>
              <a:rPr lang="es-ES" sz="2000" b="1" dirty="0" smtClean="0">
                <a:solidFill>
                  <a:schemeClr val="tx2">
                    <a:lumMod val="75000"/>
                  </a:schemeClr>
                </a:solidFill>
              </a:rPr>
              <a:t>             Chile</a:t>
            </a:r>
          </a:p>
          <a:p>
            <a:r>
              <a:rPr lang="es-ES" sz="1500" dirty="0" smtClean="0">
                <a:solidFill>
                  <a:schemeClr val="tx2">
                    <a:lumMod val="75000"/>
                  </a:schemeClr>
                </a:solidFill>
              </a:rPr>
              <a:t>El CENABAST compra a través de licitaciones públicas y luego suele derivar parte de las adquisiciones a</a:t>
            </a:r>
            <a:r>
              <a:rPr lang="es-ES" sz="1500" i="1" dirty="0" smtClean="0">
                <a:solidFill>
                  <a:schemeClr val="tx2">
                    <a:lumMod val="75000"/>
                  </a:schemeClr>
                </a:solidFill>
              </a:rPr>
              <a:t> </a:t>
            </a:r>
            <a:r>
              <a:rPr lang="es-ES" sz="1500" dirty="0" smtClean="0">
                <a:solidFill>
                  <a:schemeClr val="tx2">
                    <a:lumMod val="75000"/>
                  </a:schemeClr>
                </a:solidFill>
              </a:rPr>
              <a:t>farmacias con </a:t>
            </a:r>
            <a:r>
              <a:rPr lang="es-ES" sz="1500" dirty="0" err="1" smtClean="0">
                <a:solidFill>
                  <a:schemeClr val="tx2">
                    <a:lumMod val="75000"/>
                  </a:schemeClr>
                </a:solidFill>
              </a:rPr>
              <a:t>pvp</a:t>
            </a:r>
            <a:r>
              <a:rPr lang="es-ES" sz="1500" dirty="0" smtClean="0">
                <a:solidFill>
                  <a:schemeClr val="tx2">
                    <a:lumMod val="75000"/>
                  </a:schemeClr>
                </a:solidFill>
              </a:rPr>
              <a:t> fijos.</a:t>
            </a:r>
            <a:endParaRPr lang="es-ES" sz="1500" dirty="0">
              <a:solidFill>
                <a:schemeClr val="tx2">
                  <a:lumMod val="75000"/>
                </a:schemeClr>
              </a:solidFill>
            </a:endParaRPr>
          </a:p>
        </p:txBody>
      </p:sp>
      <p:sp>
        <p:nvSpPr>
          <p:cNvPr id="79" name="CuadroTexto 78"/>
          <p:cNvSpPr txBox="1"/>
          <p:nvPr/>
        </p:nvSpPr>
        <p:spPr>
          <a:xfrm>
            <a:off x="2941139" y="1066551"/>
            <a:ext cx="3766073" cy="1092607"/>
          </a:xfrm>
          <a:prstGeom prst="rect">
            <a:avLst/>
          </a:prstGeom>
          <a:noFill/>
        </p:spPr>
        <p:txBody>
          <a:bodyPr wrap="square" rtlCol="0">
            <a:spAutoFit/>
          </a:bodyPr>
          <a:lstStyle/>
          <a:p>
            <a:r>
              <a:rPr lang="es-ES" sz="2000" b="1" dirty="0" smtClean="0">
                <a:solidFill>
                  <a:schemeClr val="tx2">
                    <a:lumMod val="75000"/>
                  </a:schemeClr>
                </a:solidFill>
              </a:rPr>
              <a:t>          El Salvador</a:t>
            </a:r>
          </a:p>
          <a:p>
            <a:r>
              <a:rPr lang="es-ES" sz="1500" dirty="0" smtClean="0">
                <a:solidFill>
                  <a:schemeClr val="tx2">
                    <a:lumMod val="75000"/>
                  </a:schemeClr>
                </a:solidFill>
              </a:rPr>
              <a:t>Formula matemática sobre precios existentes de cada segmento. Incentivo a tener presentación única.</a:t>
            </a:r>
            <a:endParaRPr lang="es-ES" sz="1500" dirty="0">
              <a:solidFill>
                <a:schemeClr val="tx2">
                  <a:lumMod val="75000"/>
                </a:schemeClr>
              </a:solidFill>
            </a:endParaRPr>
          </a:p>
        </p:txBody>
      </p:sp>
      <p:sp>
        <p:nvSpPr>
          <p:cNvPr id="81" name="CuadroTexto 80"/>
          <p:cNvSpPr txBox="1"/>
          <p:nvPr/>
        </p:nvSpPr>
        <p:spPr>
          <a:xfrm>
            <a:off x="272908" y="2247433"/>
            <a:ext cx="3693499" cy="1554272"/>
          </a:xfrm>
          <a:prstGeom prst="rect">
            <a:avLst/>
          </a:prstGeom>
          <a:noFill/>
        </p:spPr>
        <p:txBody>
          <a:bodyPr wrap="square" rtlCol="0">
            <a:spAutoFit/>
          </a:bodyPr>
          <a:lstStyle/>
          <a:p>
            <a:r>
              <a:rPr lang="es-ES" sz="2000" b="1" dirty="0" smtClean="0">
                <a:solidFill>
                  <a:schemeClr val="tx2">
                    <a:lumMod val="75000"/>
                  </a:schemeClr>
                </a:solidFill>
              </a:rPr>
              <a:t>           Costa Rica</a:t>
            </a:r>
          </a:p>
          <a:p>
            <a:r>
              <a:rPr lang="es-419" sz="1500" dirty="0" smtClean="0">
                <a:solidFill>
                  <a:schemeClr val="tx2">
                    <a:lumMod val="75000"/>
                  </a:schemeClr>
                </a:solidFill>
              </a:rPr>
              <a:t>Hay un decreto ejecutivo que establece los margenes </a:t>
            </a:r>
            <a:r>
              <a:rPr lang="es-ES" sz="1500" dirty="0" smtClean="0">
                <a:solidFill>
                  <a:schemeClr val="tx2">
                    <a:lumMod val="75000"/>
                  </a:schemeClr>
                </a:solidFill>
              </a:rPr>
              <a:t>máximos </a:t>
            </a:r>
            <a:r>
              <a:rPr lang="es-ES" sz="1500" dirty="0">
                <a:solidFill>
                  <a:schemeClr val="tx2">
                    <a:lumMod val="75000"/>
                  </a:schemeClr>
                </a:solidFill>
              </a:rPr>
              <a:t>de comercialización bruto de todos los </a:t>
            </a:r>
            <a:r>
              <a:rPr lang="es-ES" sz="1500" dirty="0" smtClean="0">
                <a:solidFill>
                  <a:schemeClr val="tx2">
                    <a:lumMod val="75000"/>
                  </a:schemeClr>
                </a:solidFill>
              </a:rPr>
              <a:t>medicamentos, tanto a nivel mayorista como minorista, y de acuerdo al grupo terapéutico. </a:t>
            </a:r>
          </a:p>
        </p:txBody>
      </p:sp>
      <p:sp>
        <p:nvSpPr>
          <p:cNvPr id="82" name="CuadroTexto 81"/>
          <p:cNvSpPr txBox="1"/>
          <p:nvPr/>
        </p:nvSpPr>
        <p:spPr>
          <a:xfrm>
            <a:off x="9229977" y="384139"/>
            <a:ext cx="2826958" cy="2246769"/>
          </a:xfrm>
          <a:prstGeom prst="rect">
            <a:avLst/>
          </a:prstGeom>
          <a:noFill/>
        </p:spPr>
        <p:txBody>
          <a:bodyPr wrap="square" rtlCol="0">
            <a:spAutoFit/>
          </a:bodyPr>
          <a:lstStyle/>
          <a:p>
            <a:pPr algn="r"/>
            <a:r>
              <a:rPr lang="es-ES" sz="2000" b="1" dirty="0" smtClean="0">
                <a:solidFill>
                  <a:schemeClr val="tx2">
                    <a:lumMod val="75000"/>
                  </a:schemeClr>
                </a:solidFill>
              </a:rPr>
              <a:t>             México</a:t>
            </a:r>
          </a:p>
          <a:p>
            <a:pPr algn="r"/>
            <a:r>
              <a:rPr lang="es-419" sz="1500" dirty="0" smtClean="0">
                <a:solidFill>
                  <a:schemeClr val="tx2">
                    <a:lumMod val="75000"/>
                  </a:schemeClr>
                </a:solidFill>
              </a:rPr>
              <a:t>Cuenta con un esquema de determinación de precios máximos para medicamentos con patentes, a partir de referencias internacionales de precios </a:t>
            </a:r>
            <a:r>
              <a:rPr lang="es-419" sz="1500" i="1" dirty="0" smtClean="0">
                <a:solidFill>
                  <a:schemeClr val="tx2">
                    <a:lumMod val="75000"/>
                  </a:schemeClr>
                </a:solidFill>
              </a:rPr>
              <a:t>exfactory</a:t>
            </a:r>
            <a:r>
              <a:rPr lang="es-419" sz="1500" dirty="0" smtClean="0">
                <a:solidFill>
                  <a:schemeClr val="tx2">
                    <a:lumMod val="75000"/>
                  </a:schemeClr>
                </a:solidFill>
              </a:rPr>
              <a:t>, a los que se agrega márgenes específicos de comercialización. </a:t>
            </a:r>
            <a:endParaRPr lang="es-ES" sz="1500" dirty="0" smtClean="0">
              <a:solidFill>
                <a:schemeClr val="tx2">
                  <a:lumMod val="75000"/>
                </a:schemeClr>
              </a:solidFill>
            </a:endParaRPr>
          </a:p>
        </p:txBody>
      </p:sp>
      <p:pic>
        <p:nvPicPr>
          <p:cNvPr id="85" name="Imagen 84"/>
          <p:cNvPicPr>
            <a:picLocks noChangeAspect="1"/>
          </p:cNvPicPr>
          <p:nvPr/>
        </p:nvPicPr>
        <p:blipFill>
          <a:blip r:embed="rId3"/>
          <a:stretch>
            <a:fillRect/>
          </a:stretch>
        </p:blipFill>
        <p:spPr>
          <a:xfrm>
            <a:off x="2924565" y="856998"/>
            <a:ext cx="593770" cy="593770"/>
          </a:xfrm>
          <a:prstGeom prst="rect">
            <a:avLst/>
          </a:prstGeom>
        </p:spPr>
      </p:pic>
      <p:pic>
        <p:nvPicPr>
          <p:cNvPr id="86" name="Imagen 85"/>
          <p:cNvPicPr>
            <a:picLocks noChangeAspect="1"/>
          </p:cNvPicPr>
          <p:nvPr/>
        </p:nvPicPr>
        <p:blipFill>
          <a:blip r:embed="rId4"/>
          <a:stretch>
            <a:fillRect/>
          </a:stretch>
        </p:blipFill>
        <p:spPr>
          <a:xfrm>
            <a:off x="4419046" y="5257686"/>
            <a:ext cx="593770" cy="593770"/>
          </a:xfrm>
          <a:prstGeom prst="rect">
            <a:avLst/>
          </a:prstGeom>
        </p:spPr>
      </p:pic>
      <p:pic>
        <p:nvPicPr>
          <p:cNvPr id="87" name="Imagen 86"/>
          <p:cNvPicPr>
            <a:picLocks noChangeAspect="1"/>
          </p:cNvPicPr>
          <p:nvPr/>
        </p:nvPicPr>
        <p:blipFill>
          <a:blip r:embed="rId5"/>
          <a:stretch>
            <a:fillRect/>
          </a:stretch>
        </p:blipFill>
        <p:spPr>
          <a:xfrm>
            <a:off x="356355" y="1950742"/>
            <a:ext cx="593770" cy="593770"/>
          </a:xfrm>
          <a:prstGeom prst="rect">
            <a:avLst/>
          </a:prstGeom>
        </p:spPr>
      </p:pic>
      <p:pic>
        <p:nvPicPr>
          <p:cNvPr id="88" name="Imagen 87"/>
          <p:cNvPicPr>
            <a:picLocks noChangeAspect="1"/>
          </p:cNvPicPr>
          <p:nvPr/>
        </p:nvPicPr>
        <p:blipFill>
          <a:blip r:embed="rId6"/>
          <a:stretch>
            <a:fillRect/>
          </a:stretch>
        </p:blipFill>
        <p:spPr>
          <a:xfrm>
            <a:off x="10496479" y="150369"/>
            <a:ext cx="593770" cy="593770"/>
          </a:xfrm>
          <a:prstGeom prst="rect">
            <a:avLst/>
          </a:prstGeom>
        </p:spPr>
      </p:pic>
      <p:cxnSp>
        <p:nvCxnSpPr>
          <p:cNvPr id="89" name="Conector recto 88"/>
          <p:cNvCxnSpPr/>
          <p:nvPr/>
        </p:nvCxnSpPr>
        <p:spPr>
          <a:xfrm>
            <a:off x="5988676" y="1771764"/>
            <a:ext cx="2145736" cy="4594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5988676" y="5705341"/>
            <a:ext cx="2920905" cy="312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91"/>
          <p:cNvCxnSpPr/>
          <p:nvPr/>
        </p:nvCxnSpPr>
        <p:spPr>
          <a:xfrm flipV="1">
            <a:off x="2728539" y="2652013"/>
            <a:ext cx="6155939" cy="192194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161365" y="4431577"/>
            <a:ext cx="3441645" cy="2369880"/>
          </a:xfrm>
          <a:prstGeom prst="rect">
            <a:avLst/>
          </a:prstGeom>
          <a:noFill/>
        </p:spPr>
        <p:txBody>
          <a:bodyPr wrap="square" rtlCol="0">
            <a:spAutoFit/>
          </a:bodyPr>
          <a:lstStyle/>
          <a:p>
            <a:r>
              <a:rPr lang="es-ES" sz="2000" b="1" dirty="0" smtClean="0">
                <a:solidFill>
                  <a:schemeClr val="tx2">
                    <a:lumMod val="75000"/>
                  </a:schemeClr>
                </a:solidFill>
              </a:rPr>
              <a:t>            Colombia</a:t>
            </a:r>
          </a:p>
          <a:p>
            <a:r>
              <a:rPr lang="es-ES" sz="1600" dirty="0" smtClean="0">
                <a:solidFill>
                  <a:schemeClr val="tx2">
                    <a:lumMod val="75000"/>
                  </a:schemeClr>
                </a:solidFill>
              </a:rPr>
              <a:t>Se aplica el régimen de libertad vigilada y control directo. Los precios máximos en control directo se establecen como una proporción de la referencia internacional.</a:t>
            </a:r>
          </a:p>
          <a:p>
            <a:r>
              <a:rPr lang="es-419" sz="1600" dirty="0" smtClean="0">
                <a:solidFill>
                  <a:schemeClr val="tx2">
                    <a:lumMod val="75000"/>
                  </a:schemeClr>
                </a:solidFill>
              </a:rPr>
              <a:t>La novedad es la reciente inclusión de </a:t>
            </a:r>
            <a:r>
              <a:rPr lang="es-419" sz="1600" b="1" dirty="0" smtClean="0">
                <a:solidFill>
                  <a:schemeClr val="tx2">
                    <a:lumMod val="75000"/>
                  </a:schemeClr>
                </a:solidFill>
              </a:rPr>
              <a:t>la India </a:t>
            </a:r>
            <a:r>
              <a:rPr lang="es-419" sz="1600" dirty="0" smtClean="0">
                <a:solidFill>
                  <a:schemeClr val="tx2">
                    <a:lumMod val="75000"/>
                  </a:schemeClr>
                </a:solidFill>
              </a:rPr>
              <a:t>como país de referencia de precio.</a:t>
            </a:r>
            <a:endParaRPr lang="es-ES" sz="1600" dirty="0">
              <a:solidFill>
                <a:schemeClr val="tx2">
                  <a:lumMod val="75000"/>
                </a:schemeClr>
              </a:solidFill>
            </a:endParaRPr>
          </a:p>
        </p:txBody>
      </p:sp>
      <p:pic>
        <p:nvPicPr>
          <p:cNvPr id="83" name="Imagen 82"/>
          <p:cNvPicPr>
            <a:picLocks noChangeAspect="1"/>
          </p:cNvPicPr>
          <p:nvPr/>
        </p:nvPicPr>
        <p:blipFill>
          <a:blip r:embed="rId7"/>
          <a:stretch>
            <a:fillRect/>
          </a:stretch>
        </p:blipFill>
        <p:spPr>
          <a:xfrm>
            <a:off x="304931" y="4143390"/>
            <a:ext cx="593770" cy="593770"/>
          </a:xfrm>
          <a:prstGeom prst="rect">
            <a:avLst/>
          </a:prstGeom>
        </p:spPr>
      </p:pic>
      <p:sp>
        <p:nvSpPr>
          <p:cNvPr id="75" name="CuadroTexto 74"/>
          <p:cNvSpPr txBox="1"/>
          <p:nvPr/>
        </p:nvSpPr>
        <p:spPr>
          <a:xfrm>
            <a:off x="4997662" y="3289096"/>
            <a:ext cx="3457057" cy="2015936"/>
          </a:xfrm>
          <a:prstGeom prst="rect">
            <a:avLst/>
          </a:prstGeom>
          <a:solidFill>
            <a:schemeClr val="bg1"/>
          </a:solidFill>
        </p:spPr>
        <p:txBody>
          <a:bodyPr wrap="square" rtlCol="0">
            <a:spAutoFit/>
          </a:bodyPr>
          <a:lstStyle/>
          <a:p>
            <a:r>
              <a:rPr lang="es-ES" sz="2000" b="1" dirty="0" smtClean="0">
                <a:solidFill>
                  <a:schemeClr val="tx2">
                    <a:lumMod val="75000"/>
                  </a:schemeClr>
                </a:solidFill>
              </a:rPr>
              <a:t>            Ecuador</a:t>
            </a:r>
          </a:p>
          <a:p>
            <a:r>
              <a:rPr lang="es-ES" sz="1500" dirty="0" smtClean="0">
                <a:solidFill>
                  <a:schemeClr val="tx2">
                    <a:lumMod val="75000"/>
                  </a:schemeClr>
                </a:solidFill>
              </a:rPr>
              <a:t>Se fijan precios máximos para medicamentos estratégicos y nuevos. Para los nuevos se suele tomar un promedio de los precios más bajos en países de referencia. Y hay un régimen de fijación directa para productos específicos. Acotado pero en extensión.</a:t>
            </a:r>
            <a:endParaRPr lang="es-ES" sz="1500" dirty="0">
              <a:solidFill>
                <a:schemeClr val="tx2">
                  <a:lumMod val="75000"/>
                </a:schemeClr>
              </a:solidFill>
            </a:endParaRPr>
          </a:p>
        </p:txBody>
      </p:sp>
      <p:pic>
        <p:nvPicPr>
          <p:cNvPr id="84" name="Imagen 83"/>
          <p:cNvPicPr>
            <a:picLocks noChangeAspect="1"/>
          </p:cNvPicPr>
          <p:nvPr/>
        </p:nvPicPr>
        <p:blipFill>
          <a:blip r:embed="rId8"/>
          <a:stretch>
            <a:fillRect/>
          </a:stretch>
        </p:blipFill>
        <p:spPr>
          <a:xfrm>
            <a:off x="5129979" y="2989987"/>
            <a:ext cx="593770" cy="593770"/>
          </a:xfrm>
          <a:prstGeom prst="rect">
            <a:avLst/>
          </a:prstGeom>
        </p:spPr>
      </p:pic>
      <p:cxnSp>
        <p:nvCxnSpPr>
          <p:cNvPr id="14" name="Conector recto 13"/>
          <p:cNvCxnSpPr/>
          <p:nvPr/>
        </p:nvCxnSpPr>
        <p:spPr>
          <a:xfrm flipV="1">
            <a:off x="6726190" y="3109083"/>
            <a:ext cx="1977032" cy="47467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Conector recto 96"/>
          <p:cNvCxnSpPr/>
          <p:nvPr/>
        </p:nvCxnSpPr>
        <p:spPr>
          <a:xfrm flipV="1">
            <a:off x="7424025" y="808723"/>
            <a:ext cx="2231457" cy="68226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709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6</a:t>
            </a:fld>
            <a:endParaRPr lang="es-ES" dirty="0"/>
          </a:p>
        </p:txBody>
      </p:sp>
      <p:sp>
        <p:nvSpPr>
          <p:cNvPr id="20" name="CuadroTexto 19"/>
          <p:cNvSpPr txBox="1"/>
          <p:nvPr/>
        </p:nvSpPr>
        <p:spPr>
          <a:xfrm>
            <a:off x="386365" y="231820"/>
            <a:ext cx="8847784"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ESQUEMAS DE REGULACIÓN DE PRECIOS DE MEDICAMENTOS EN LA REGIÓN</a:t>
            </a:r>
            <a:endParaRPr lang="es-ES" dirty="0"/>
          </a:p>
        </p:txBody>
      </p:sp>
      <p:grpSp>
        <p:nvGrpSpPr>
          <p:cNvPr id="6" name="Grupo 5"/>
          <p:cNvGrpSpPr/>
          <p:nvPr/>
        </p:nvGrpSpPr>
        <p:grpSpPr>
          <a:xfrm>
            <a:off x="528024" y="1025649"/>
            <a:ext cx="4266272" cy="5165532"/>
            <a:chOff x="6890197" y="1025649"/>
            <a:chExt cx="4266272" cy="5165532"/>
          </a:xfrm>
        </p:grpSpPr>
        <p:sp>
          <p:nvSpPr>
            <p:cNvPr id="30" name="Freeform 162">
              <a:extLst>
                <a:ext uri="{FF2B5EF4-FFF2-40B4-BE49-F238E27FC236}">
                  <a16:creationId xmlns:a16="http://schemas.microsoft.com/office/drawing/2014/main" xmlns="" id="{DC0E24CB-D4CD-622D-139F-99ED1B59F934}"/>
                </a:ext>
              </a:extLst>
            </p:cNvPr>
            <p:cNvSpPr>
              <a:spLocks/>
            </p:cNvSpPr>
            <p:nvPr/>
          </p:nvSpPr>
          <p:spPr bwMode="auto">
            <a:xfrm>
              <a:off x="8994476" y="2708782"/>
              <a:ext cx="2161993" cy="2270162"/>
            </a:xfrm>
            <a:custGeom>
              <a:avLst/>
              <a:gdLst/>
              <a:ahLst/>
              <a:cxnLst>
                <a:cxn ang="0">
                  <a:pos x="6464" y="1855"/>
                </a:cxn>
                <a:cxn ang="0">
                  <a:pos x="5685" y="1514"/>
                </a:cxn>
                <a:cxn ang="0">
                  <a:pos x="5320" y="1538"/>
                </a:cxn>
                <a:cxn ang="0">
                  <a:pos x="5300" y="1321"/>
                </a:cxn>
                <a:cxn ang="0">
                  <a:pos x="5115" y="1221"/>
                </a:cxn>
                <a:cxn ang="0">
                  <a:pos x="4828" y="1081"/>
                </a:cxn>
                <a:cxn ang="0">
                  <a:pos x="4409" y="1235"/>
                </a:cxn>
                <a:cxn ang="0">
                  <a:pos x="4618" y="999"/>
                </a:cxn>
                <a:cxn ang="0">
                  <a:pos x="4360" y="879"/>
                </a:cxn>
                <a:cxn ang="0">
                  <a:pos x="4234" y="605"/>
                </a:cxn>
                <a:cxn ang="0">
                  <a:pos x="4006" y="207"/>
                </a:cxn>
                <a:cxn ang="0">
                  <a:pos x="3698" y="524"/>
                </a:cxn>
                <a:cxn ang="0">
                  <a:pos x="3269" y="481"/>
                </a:cxn>
                <a:cxn ang="0">
                  <a:pos x="3050" y="567"/>
                </a:cxn>
                <a:cxn ang="0">
                  <a:pos x="2631" y="620"/>
                </a:cxn>
                <a:cxn ang="0">
                  <a:pos x="2631" y="211"/>
                </a:cxn>
                <a:cxn ang="0">
                  <a:pos x="2431" y="14"/>
                </a:cxn>
                <a:cxn ang="0">
                  <a:pos x="2173" y="202"/>
                </a:cxn>
                <a:cxn ang="0">
                  <a:pos x="1939" y="245"/>
                </a:cxn>
                <a:cxn ang="0">
                  <a:pos x="1779" y="284"/>
                </a:cxn>
                <a:cxn ang="0">
                  <a:pos x="1905" y="548"/>
                </a:cxn>
                <a:cxn ang="0">
                  <a:pos x="1540" y="793"/>
                </a:cxn>
                <a:cxn ang="0">
                  <a:pos x="1243" y="721"/>
                </a:cxn>
                <a:cxn ang="0">
                  <a:pos x="751" y="639"/>
                </a:cxn>
                <a:cxn ang="0">
                  <a:pos x="819" y="812"/>
                </a:cxn>
                <a:cxn ang="0">
                  <a:pos x="792" y="1109"/>
                </a:cxn>
                <a:cxn ang="0">
                  <a:pos x="508" y="1742"/>
                </a:cxn>
                <a:cxn ang="0">
                  <a:pos x="144" y="2121"/>
                </a:cxn>
                <a:cxn ang="0">
                  <a:pos x="28" y="2385"/>
                </a:cxn>
                <a:cxn ang="0">
                  <a:pos x="265" y="2710"/>
                </a:cxn>
                <a:cxn ang="0">
                  <a:pos x="595" y="2838"/>
                </a:cxn>
                <a:cxn ang="0">
                  <a:pos x="1033" y="2912"/>
                </a:cxn>
                <a:cxn ang="0">
                  <a:pos x="1518" y="2747"/>
                </a:cxn>
                <a:cxn ang="0">
                  <a:pos x="1756" y="3250"/>
                </a:cxn>
                <a:cxn ang="0">
                  <a:pos x="2313" y="3451"/>
                </a:cxn>
                <a:cxn ang="0">
                  <a:pos x="2597" y="3945"/>
                </a:cxn>
                <a:cxn ang="0">
                  <a:pos x="2854" y="4322"/>
                </a:cxn>
                <a:cxn ang="0">
                  <a:pos x="2743" y="4923"/>
                </a:cxn>
                <a:cxn ang="0">
                  <a:pos x="3118" y="5243"/>
                </a:cxn>
                <a:cxn ang="0">
                  <a:pos x="3219" y="5590"/>
                </a:cxn>
                <a:cxn ang="0">
                  <a:pos x="3109" y="6029"/>
                </a:cxn>
                <a:cxn ang="0">
                  <a:pos x="2624" y="6499"/>
                </a:cxn>
                <a:cxn ang="0">
                  <a:pos x="2918" y="6595"/>
                </a:cxn>
                <a:cxn ang="0">
                  <a:pos x="3194" y="7021"/>
                </a:cxn>
                <a:cxn ang="0">
                  <a:pos x="3422" y="6793"/>
                </a:cxn>
                <a:cxn ang="0">
                  <a:pos x="3668" y="6637"/>
                </a:cxn>
                <a:cxn ang="0">
                  <a:pos x="3734" y="6661"/>
                </a:cxn>
                <a:cxn ang="0">
                  <a:pos x="4136" y="6187"/>
                </a:cxn>
                <a:cxn ang="0">
                  <a:pos x="4352" y="5609"/>
                </a:cxn>
                <a:cxn ang="0">
                  <a:pos x="4919" y="5334"/>
                </a:cxn>
                <a:cxn ang="0">
                  <a:pos x="5395" y="5216"/>
                </a:cxn>
                <a:cxn ang="0">
                  <a:pos x="5670" y="4906"/>
                </a:cxn>
                <a:cxn ang="0">
                  <a:pos x="5834" y="4549"/>
                </a:cxn>
                <a:cxn ang="0">
                  <a:pos x="6046" y="4190"/>
                </a:cxn>
                <a:cxn ang="0">
                  <a:pos x="6086" y="3613"/>
                </a:cxn>
                <a:cxn ang="0">
                  <a:pos x="6372" y="3248"/>
                </a:cxn>
                <a:cxn ang="0">
                  <a:pos x="6885" y="2592"/>
                </a:cxn>
              </a:cxnLst>
              <a:rect l="0" t="0" r="r" b="b"/>
              <a:pathLst>
                <a:path w="6931" h="7135">
                  <a:moveTo>
                    <a:pt x="6896" y="2149"/>
                  </a:moveTo>
                  <a:lnTo>
                    <a:pt x="6830" y="1975"/>
                  </a:lnTo>
                  <a:lnTo>
                    <a:pt x="6620" y="1963"/>
                  </a:lnTo>
                  <a:lnTo>
                    <a:pt x="6464" y="1855"/>
                  </a:lnTo>
                  <a:lnTo>
                    <a:pt x="6270" y="1658"/>
                  </a:lnTo>
                  <a:lnTo>
                    <a:pt x="6025" y="1513"/>
                  </a:lnTo>
                  <a:lnTo>
                    <a:pt x="5860" y="1552"/>
                  </a:lnTo>
                  <a:lnTo>
                    <a:pt x="5685" y="1514"/>
                  </a:lnTo>
                  <a:lnTo>
                    <a:pt x="5534" y="1442"/>
                  </a:lnTo>
                  <a:lnTo>
                    <a:pt x="5437" y="1461"/>
                  </a:lnTo>
                  <a:lnTo>
                    <a:pt x="5383" y="1504"/>
                  </a:lnTo>
                  <a:lnTo>
                    <a:pt x="5320" y="1538"/>
                  </a:lnTo>
                  <a:lnTo>
                    <a:pt x="5252" y="1557"/>
                  </a:lnTo>
                  <a:lnTo>
                    <a:pt x="5271" y="1466"/>
                  </a:lnTo>
                  <a:lnTo>
                    <a:pt x="5354" y="1384"/>
                  </a:lnTo>
                  <a:lnTo>
                    <a:pt x="5300" y="1321"/>
                  </a:lnTo>
                  <a:lnTo>
                    <a:pt x="5237" y="1254"/>
                  </a:lnTo>
                  <a:lnTo>
                    <a:pt x="5198" y="1293"/>
                  </a:lnTo>
                  <a:lnTo>
                    <a:pt x="5149" y="1197"/>
                  </a:lnTo>
                  <a:lnTo>
                    <a:pt x="5115" y="1221"/>
                  </a:lnTo>
                  <a:lnTo>
                    <a:pt x="5037" y="1192"/>
                  </a:lnTo>
                  <a:lnTo>
                    <a:pt x="4993" y="1158"/>
                  </a:lnTo>
                  <a:lnTo>
                    <a:pt x="4920" y="1110"/>
                  </a:lnTo>
                  <a:lnTo>
                    <a:pt x="4828" y="1081"/>
                  </a:lnTo>
                  <a:lnTo>
                    <a:pt x="4682" y="1081"/>
                  </a:lnTo>
                  <a:lnTo>
                    <a:pt x="4628" y="1172"/>
                  </a:lnTo>
                  <a:lnTo>
                    <a:pt x="4492" y="1264"/>
                  </a:lnTo>
                  <a:lnTo>
                    <a:pt x="4409" y="1235"/>
                  </a:lnTo>
                  <a:lnTo>
                    <a:pt x="4462" y="1197"/>
                  </a:lnTo>
                  <a:lnTo>
                    <a:pt x="4536" y="1187"/>
                  </a:lnTo>
                  <a:lnTo>
                    <a:pt x="4613" y="1076"/>
                  </a:lnTo>
                  <a:lnTo>
                    <a:pt x="4618" y="999"/>
                  </a:lnTo>
                  <a:lnTo>
                    <a:pt x="4477" y="966"/>
                  </a:lnTo>
                  <a:lnTo>
                    <a:pt x="4414" y="927"/>
                  </a:lnTo>
                  <a:lnTo>
                    <a:pt x="4423" y="884"/>
                  </a:lnTo>
                  <a:lnTo>
                    <a:pt x="4360" y="879"/>
                  </a:lnTo>
                  <a:lnTo>
                    <a:pt x="4321" y="836"/>
                  </a:lnTo>
                  <a:lnTo>
                    <a:pt x="4365" y="754"/>
                  </a:lnTo>
                  <a:lnTo>
                    <a:pt x="4360" y="668"/>
                  </a:lnTo>
                  <a:lnTo>
                    <a:pt x="4234" y="605"/>
                  </a:lnTo>
                  <a:lnTo>
                    <a:pt x="4165" y="399"/>
                  </a:lnTo>
                  <a:lnTo>
                    <a:pt x="4114" y="268"/>
                  </a:lnTo>
                  <a:lnTo>
                    <a:pt x="4057" y="168"/>
                  </a:lnTo>
                  <a:lnTo>
                    <a:pt x="4006" y="207"/>
                  </a:lnTo>
                  <a:lnTo>
                    <a:pt x="3899" y="366"/>
                  </a:lnTo>
                  <a:lnTo>
                    <a:pt x="3869" y="493"/>
                  </a:lnTo>
                  <a:lnTo>
                    <a:pt x="3803" y="556"/>
                  </a:lnTo>
                  <a:lnTo>
                    <a:pt x="3698" y="524"/>
                  </a:lnTo>
                  <a:lnTo>
                    <a:pt x="3586" y="567"/>
                  </a:lnTo>
                  <a:lnTo>
                    <a:pt x="3444" y="481"/>
                  </a:lnTo>
                  <a:lnTo>
                    <a:pt x="3367" y="500"/>
                  </a:lnTo>
                  <a:lnTo>
                    <a:pt x="3269" y="481"/>
                  </a:lnTo>
                  <a:lnTo>
                    <a:pt x="3254" y="519"/>
                  </a:lnTo>
                  <a:lnTo>
                    <a:pt x="3279" y="591"/>
                  </a:lnTo>
                  <a:lnTo>
                    <a:pt x="3138" y="581"/>
                  </a:lnTo>
                  <a:lnTo>
                    <a:pt x="3050" y="567"/>
                  </a:lnTo>
                  <a:lnTo>
                    <a:pt x="2987" y="601"/>
                  </a:lnTo>
                  <a:lnTo>
                    <a:pt x="2875" y="615"/>
                  </a:lnTo>
                  <a:lnTo>
                    <a:pt x="2758" y="697"/>
                  </a:lnTo>
                  <a:lnTo>
                    <a:pt x="2631" y="620"/>
                  </a:lnTo>
                  <a:lnTo>
                    <a:pt x="2553" y="529"/>
                  </a:lnTo>
                  <a:lnTo>
                    <a:pt x="2543" y="399"/>
                  </a:lnTo>
                  <a:lnTo>
                    <a:pt x="2573" y="298"/>
                  </a:lnTo>
                  <a:lnTo>
                    <a:pt x="2631" y="211"/>
                  </a:lnTo>
                  <a:lnTo>
                    <a:pt x="2529" y="120"/>
                  </a:lnTo>
                  <a:lnTo>
                    <a:pt x="2543" y="38"/>
                  </a:lnTo>
                  <a:lnTo>
                    <a:pt x="2509" y="0"/>
                  </a:lnTo>
                  <a:lnTo>
                    <a:pt x="2431" y="14"/>
                  </a:lnTo>
                  <a:lnTo>
                    <a:pt x="2431" y="58"/>
                  </a:lnTo>
                  <a:lnTo>
                    <a:pt x="2363" y="130"/>
                  </a:lnTo>
                  <a:lnTo>
                    <a:pt x="2280" y="159"/>
                  </a:lnTo>
                  <a:lnTo>
                    <a:pt x="2173" y="202"/>
                  </a:lnTo>
                  <a:lnTo>
                    <a:pt x="2095" y="187"/>
                  </a:lnTo>
                  <a:lnTo>
                    <a:pt x="2027" y="221"/>
                  </a:lnTo>
                  <a:lnTo>
                    <a:pt x="2032" y="298"/>
                  </a:lnTo>
                  <a:lnTo>
                    <a:pt x="1939" y="245"/>
                  </a:lnTo>
                  <a:lnTo>
                    <a:pt x="1813" y="211"/>
                  </a:lnTo>
                  <a:lnTo>
                    <a:pt x="1667" y="178"/>
                  </a:lnTo>
                  <a:lnTo>
                    <a:pt x="1696" y="226"/>
                  </a:lnTo>
                  <a:lnTo>
                    <a:pt x="1779" y="284"/>
                  </a:lnTo>
                  <a:lnTo>
                    <a:pt x="1774" y="370"/>
                  </a:lnTo>
                  <a:lnTo>
                    <a:pt x="1832" y="461"/>
                  </a:lnTo>
                  <a:lnTo>
                    <a:pt x="1939" y="476"/>
                  </a:lnTo>
                  <a:lnTo>
                    <a:pt x="1905" y="548"/>
                  </a:lnTo>
                  <a:lnTo>
                    <a:pt x="1798" y="581"/>
                  </a:lnTo>
                  <a:lnTo>
                    <a:pt x="1798" y="634"/>
                  </a:lnTo>
                  <a:lnTo>
                    <a:pt x="1637" y="702"/>
                  </a:lnTo>
                  <a:lnTo>
                    <a:pt x="1540" y="793"/>
                  </a:lnTo>
                  <a:lnTo>
                    <a:pt x="1496" y="740"/>
                  </a:lnTo>
                  <a:lnTo>
                    <a:pt x="1418" y="798"/>
                  </a:lnTo>
                  <a:lnTo>
                    <a:pt x="1330" y="735"/>
                  </a:lnTo>
                  <a:lnTo>
                    <a:pt x="1243" y="721"/>
                  </a:lnTo>
                  <a:lnTo>
                    <a:pt x="1243" y="644"/>
                  </a:lnTo>
                  <a:lnTo>
                    <a:pt x="1189" y="562"/>
                  </a:lnTo>
                  <a:lnTo>
                    <a:pt x="1067" y="649"/>
                  </a:lnTo>
                  <a:lnTo>
                    <a:pt x="751" y="639"/>
                  </a:lnTo>
                  <a:lnTo>
                    <a:pt x="765" y="754"/>
                  </a:lnTo>
                  <a:lnTo>
                    <a:pt x="868" y="745"/>
                  </a:lnTo>
                  <a:lnTo>
                    <a:pt x="897" y="836"/>
                  </a:lnTo>
                  <a:lnTo>
                    <a:pt x="819" y="812"/>
                  </a:lnTo>
                  <a:lnTo>
                    <a:pt x="707" y="841"/>
                  </a:lnTo>
                  <a:lnTo>
                    <a:pt x="717" y="985"/>
                  </a:lnTo>
                  <a:lnTo>
                    <a:pt x="804" y="1028"/>
                  </a:lnTo>
                  <a:lnTo>
                    <a:pt x="792" y="1109"/>
                  </a:lnTo>
                  <a:lnTo>
                    <a:pt x="838" y="1201"/>
                  </a:lnTo>
                  <a:lnTo>
                    <a:pt x="705" y="1747"/>
                  </a:lnTo>
                  <a:lnTo>
                    <a:pt x="604" y="1718"/>
                  </a:lnTo>
                  <a:lnTo>
                    <a:pt x="508" y="1742"/>
                  </a:lnTo>
                  <a:lnTo>
                    <a:pt x="388" y="1766"/>
                  </a:lnTo>
                  <a:lnTo>
                    <a:pt x="244" y="1864"/>
                  </a:lnTo>
                  <a:lnTo>
                    <a:pt x="148" y="2025"/>
                  </a:lnTo>
                  <a:lnTo>
                    <a:pt x="144" y="2121"/>
                  </a:lnTo>
                  <a:lnTo>
                    <a:pt x="98" y="2158"/>
                  </a:lnTo>
                  <a:lnTo>
                    <a:pt x="14" y="2227"/>
                  </a:lnTo>
                  <a:lnTo>
                    <a:pt x="0" y="2313"/>
                  </a:lnTo>
                  <a:lnTo>
                    <a:pt x="28" y="2385"/>
                  </a:lnTo>
                  <a:lnTo>
                    <a:pt x="83" y="2454"/>
                  </a:lnTo>
                  <a:lnTo>
                    <a:pt x="137" y="2564"/>
                  </a:lnTo>
                  <a:lnTo>
                    <a:pt x="165" y="2656"/>
                  </a:lnTo>
                  <a:lnTo>
                    <a:pt x="265" y="2710"/>
                  </a:lnTo>
                  <a:lnTo>
                    <a:pt x="339" y="2802"/>
                  </a:lnTo>
                  <a:lnTo>
                    <a:pt x="460" y="2779"/>
                  </a:lnTo>
                  <a:lnTo>
                    <a:pt x="571" y="2681"/>
                  </a:lnTo>
                  <a:lnTo>
                    <a:pt x="595" y="2838"/>
                  </a:lnTo>
                  <a:lnTo>
                    <a:pt x="595" y="2966"/>
                  </a:lnTo>
                  <a:lnTo>
                    <a:pt x="750" y="2939"/>
                  </a:lnTo>
                  <a:lnTo>
                    <a:pt x="915" y="2966"/>
                  </a:lnTo>
                  <a:lnTo>
                    <a:pt x="1033" y="2912"/>
                  </a:lnTo>
                  <a:lnTo>
                    <a:pt x="1161" y="2848"/>
                  </a:lnTo>
                  <a:lnTo>
                    <a:pt x="1271" y="2784"/>
                  </a:lnTo>
                  <a:lnTo>
                    <a:pt x="1417" y="2756"/>
                  </a:lnTo>
                  <a:lnTo>
                    <a:pt x="1518" y="2747"/>
                  </a:lnTo>
                  <a:lnTo>
                    <a:pt x="1518" y="2893"/>
                  </a:lnTo>
                  <a:lnTo>
                    <a:pt x="1527" y="3049"/>
                  </a:lnTo>
                  <a:lnTo>
                    <a:pt x="1637" y="3168"/>
                  </a:lnTo>
                  <a:lnTo>
                    <a:pt x="1756" y="3250"/>
                  </a:lnTo>
                  <a:lnTo>
                    <a:pt x="1893" y="3268"/>
                  </a:lnTo>
                  <a:lnTo>
                    <a:pt x="2048" y="3350"/>
                  </a:lnTo>
                  <a:lnTo>
                    <a:pt x="2149" y="3424"/>
                  </a:lnTo>
                  <a:lnTo>
                    <a:pt x="2313" y="3451"/>
                  </a:lnTo>
                  <a:lnTo>
                    <a:pt x="2396" y="3570"/>
                  </a:lnTo>
                  <a:lnTo>
                    <a:pt x="2368" y="3734"/>
                  </a:lnTo>
                  <a:lnTo>
                    <a:pt x="2441" y="3926"/>
                  </a:lnTo>
                  <a:lnTo>
                    <a:pt x="2597" y="3945"/>
                  </a:lnTo>
                  <a:lnTo>
                    <a:pt x="2734" y="3963"/>
                  </a:lnTo>
                  <a:lnTo>
                    <a:pt x="2697" y="4082"/>
                  </a:lnTo>
                  <a:lnTo>
                    <a:pt x="2780" y="4173"/>
                  </a:lnTo>
                  <a:lnTo>
                    <a:pt x="2854" y="4322"/>
                  </a:lnTo>
                  <a:lnTo>
                    <a:pt x="2840" y="4432"/>
                  </a:lnTo>
                  <a:lnTo>
                    <a:pt x="2761" y="4576"/>
                  </a:lnTo>
                  <a:lnTo>
                    <a:pt x="2725" y="4758"/>
                  </a:lnTo>
                  <a:lnTo>
                    <a:pt x="2743" y="4923"/>
                  </a:lnTo>
                  <a:lnTo>
                    <a:pt x="2725" y="5024"/>
                  </a:lnTo>
                  <a:lnTo>
                    <a:pt x="2944" y="5042"/>
                  </a:lnTo>
                  <a:lnTo>
                    <a:pt x="3091" y="5097"/>
                  </a:lnTo>
                  <a:lnTo>
                    <a:pt x="3118" y="5243"/>
                  </a:lnTo>
                  <a:lnTo>
                    <a:pt x="3118" y="5380"/>
                  </a:lnTo>
                  <a:lnTo>
                    <a:pt x="3237" y="5344"/>
                  </a:lnTo>
                  <a:lnTo>
                    <a:pt x="3292" y="5435"/>
                  </a:lnTo>
                  <a:lnTo>
                    <a:pt x="3219" y="5590"/>
                  </a:lnTo>
                  <a:lnTo>
                    <a:pt x="3292" y="5682"/>
                  </a:lnTo>
                  <a:lnTo>
                    <a:pt x="3319" y="5837"/>
                  </a:lnTo>
                  <a:lnTo>
                    <a:pt x="3292" y="5965"/>
                  </a:lnTo>
                  <a:lnTo>
                    <a:pt x="3109" y="6029"/>
                  </a:lnTo>
                  <a:lnTo>
                    <a:pt x="2944" y="6121"/>
                  </a:lnTo>
                  <a:lnTo>
                    <a:pt x="2807" y="6267"/>
                  </a:lnTo>
                  <a:lnTo>
                    <a:pt x="2696" y="6391"/>
                  </a:lnTo>
                  <a:lnTo>
                    <a:pt x="2624" y="6499"/>
                  </a:lnTo>
                  <a:lnTo>
                    <a:pt x="2720" y="6463"/>
                  </a:lnTo>
                  <a:lnTo>
                    <a:pt x="2828" y="6577"/>
                  </a:lnTo>
                  <a:lnTo>
                    <a:pt x="2834" y="6643"/>
                  </a:lnTo>
                  <a:lnTo>
                    <a:pt x="2918" y="6595"/>
                  </a:lnTo>
                  <a:lnTo>
                    <a:pt x="2990" y="6709"/>
                  </a:lnTo>
                  <a:lnTo>
                    <a:pt x="3104" y="6799"/>
                  </a:lnTo>
                  <a:lnTo>
                    <a:pt x="3212" y="6901"/>
                  </a:lnTo>
                  <a:lnTo>
                    <a:pt x="3194" y="7021"/>
                  </a:lnTo>
                  <a:lnTo>
                    <a:pt x="3176" y="7135"/>
                  </a:lnTo>
                  <a:lnTo>
                    <a:pt x="3314" y="7033"/>
                  </a:lnTo>
                  <a:lnTo>
                    <a:pt x="3392" y="6895"/>
                  </a:lnTo>
                  <a:lnTo>
                    <a:pt x="3422" y="6793"/>
                  </a:lnTo>
                  <a:lnTo>
                    <a:pt x="3548" y="6691"/>
                  </a:lnTo>
                  <a:lnTo>
                    <a:pt x="3620" y="6547"/>
                  </a:lnTo>
                  <a:lnTo>
                    <a:pt x="3674" y="6571"/>
                  </a:lnTo>
                  <a:lnTo>
                    <a:pt x="3668" y="6637"/>
                  </a:lnTo>
                  <a:lnTo>
                    <a:pt x="3584" y="6733"/>
                  </a:lnTo>
                  <a:lnTo>
                    <a:pt x="3494" y="6853"/>
                  </a:lnTo>
                  <a:lnTo>
                    <a:pt x="3638" y="6757"/>
                  </a:lnTo>
                  <a:lnTo>
                    <a:pt x="3734" y="6661"/>
                  </a:lnTo>
                  <a:lnTo>
                    <a:pt x="3863" y="6425"/>
                  </a:lnTo>
                  <a:lnTo>
                    <a:pt x="3951" y="6362"/>
                  </a:lnTo>
                  <a:lnTo>
                    <a:pt x="4034" y="6295"/>
                  </a:lnTo>
                  <a:lnTo>
                    <a:pt x="4136" y="6187"/>
                  </a:lnTo>
                  <a:lnTo>
                    <a:pt x="4141" y="6031"/>
                  </a:lnTo>
                  <a:lnTo>
                    <a:pt x="4179" y="5810"/>
                  </a:lnTo>
                  <a:lnTo>
                    <a:pt x="4288" y="5673"/>
                  </a:lnTo>
                  <a:lnTo>
                    <a:pt x="4352" y="5609"/>
                  </a:lnTo>
                  <a:lnTo>
                    <a:pt x="4489" y="5536"/>
                  </a:lnTo>
                  <a:lnTo>
                    <a:pt x="4645" y="5462"/>
                  </a:lnTo>
                  <a:lnTo>
                    <a:pt x="4791" y="5426"/>
                  </a:lnTo>
                  <a:lnTo>
                    <a:pt x="4919" y="5334"/>
                  </a:lnTo>
                  <a:lnTo>
                    <a:pt x="5020" y="5344"/>
                  </a:lnTo>
                  <a:lnTo>
                    <a:pt x="5148" y="5280"/>
                  </a:lnTo>
                  <a:lnTo>
                    <a:pt x="5321" y="5298"/>
                  </a:lnTo>
                  <a:lnTo>
                    <a:pt x="5395" y="5216"/>
                  </a:lnTo>
                  <a:lnTo>
                    <a:pt x="5523" y="5152"/>
                  </a:lnTo>
                  <a:lnTo>
                    <a:pt x="5587" y="5051"/>
                  </a:lnTo>
                  <a:lnTo>
                    <a:pt x="5605" y="4960"/>
                  </a:lnTo>
                  <a:lnTo>
                    <a:pt x="5670" y="4906"/>
                  </a:lnTo>
                  <a:lnTo>
                    <a:pt x="5714" y="4825"/>
                  </a:lnTo>
                  <a:lnTo>
                    <a:pt x="5774" y="4735"/>
                  </a:lnTo>
                  <a:lnTo>
                    <a:pt x="5858" y="4675"/>
                  </a:lnTo>
                  <a:lnTo>
                    <a:pt x="5834" y="4549"/>
                  </a:lnTo>
                  <a:lnTo>
                    <a:pt x="5924" y="4423"/>
                  </a:lnTo>
                  <a:lnTo>
                    <a:pt x="5990" y="4339"/>
                  </a:lnTo>
                  <a:lnTo>
                    <a:pt x="5990" y="4219"/>
                  </a:lnTo>
                  <a:lnTo>
                    <a:pt x="6046" y="4190"/>
                  </a:lnTo>
                  <a:lnTo>
                    <a:pt x="6050" y="4060"/>
                  </a:lnTo>
                  <a:lnTo>
                    <a:pt x="6053" y="3844"/>
                  </a:lnTo>
                  <a:lnTo>
                    <a:pt x="6116" y="3685"/>
                  </a:lnTo>
                  <a:lnTo>
                    <a:pt x="6086" y="3613"/>
                  </a:lnTo>
                  <a:lnTo>
                    <a:pt x="6158" y="3493"/>
                  </a:lnTo>
                  <a:lnTo>
                    <a:pt x="6254" y="3463"/>
                  </a:lnTo>
                  <a:lnTo>
                    <a:pt x="6338" y="3367"/>
                  </a:lnTo>
                  <a:lnTo>
                    <a:pt x="6372" y="3248"/>
                  </a:lnTo>
                  <a:lnTo>
                    <a:pt x="6484" y="3071"/>
                  </a:lnTo>
                  <a:lnTo>
                    <a:pt x="6654" y="2950"/>
                  </a:lnTo>
                  <a:lnTo>
                    <a:pt x="6800" y="2809"/>
                  </a:lnTo>
                  <a:lnTo>
                    <a:pt x="6885" y="2592"/>
                  </a:lnTo>
                  <a:lnTo>
                    <a:pt x="6931" y="2372"/>
                  </a:lnTo>
                  <a:lnTo>
                    <a:pt x="6896" y="2149"/>
                  </a:lnTo>
                  <a:close/>
                </a:path>
              </a:pathLst>
            </a:custGeom>
            <a:solidFill>
              <a:srgbClr val="36B4FD"/>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1" name="Freeform 163">
              <a:extLst>
                <a:ext uri="{FF2B5EF4-FFF2-40B4-BE49-F238E27FC236}">
                  <a16:creationId xmlns:a16="http://schemas.microsoft.com/office/drawing/2014/main" xmlns="" id="{F96D6268-6AF5-F246-ACFF-FA9E3322AAC4}"/>
                </a:ext>
              </a:extLst>
            </p:cNvPr>
            <p:cNvSpPr>
              <a:spLocks/>
            </p:cNvSpPr>
            <p:nvPr/>
          </p:nvSpPr>
          <p:spPr bwMode="auto">
            <a:xfrm>
              <a:off x="9591909" y="4138968"/>
              <a:ext cx="427406" cy="475667"/>
            </a:xfrm>
            <a:custGeom>
              <a:avLst/>
              <a:gdLst/>
              <a:ahLst/>
              <a:cxnLst>
                <a:cxn ang="0">
                  <a:pos x="0" y="519"/>
                </a:cxn>
                <a:cxn ang="0">
                  <a:pos x="47" y="598"/>
                </a:cxn>
                <a:cxn ang="0">
                  <a:pos x="102" y="685"/>
                </a:cxn>
                <a:cxn ang="0">
                  <a:pos x="168" y="747"/>
                </a:cxn>
                <a:cxn ang="0">
                  <a:pos x="240" y="814"/>
                </a:cxn>
                <a:cxn ang="0">
                  <a:pos x="350" y="861"/>
                </a:cxn>
                <a:cxn ang="0">
                  <a:pos x="465" y="903"/>
                </a:cxn>
                <a:cxn ang="0">
                  <a:pos x="527" y="973"/>
                </a:cxn>
                <a:cxn ang="0">
                  <a:pos x="641" y="1026"/>
                </a:cxn>
                <a:cxn ang="0">
                  <a:pos x="725" y="1054"/>
                </a:cxn>
                <a:cxn ang="0">
                  <a:pos x="797" y="1086"/>
                </a:cxn>
                <a:cxn ang="0">
                  <a:pos x="732" y="1210"/>
                </a:cxn>
                <a:cxn ang="0">
                  <a:pos x="662" y="1311"/>
                </a:cxn>
                <a:cxn ang="0">
                  <a:pos x="584" y="1414"/>
                </a:cxn>
                <a:cxn ang="0">
                  <a:pos x="678" y="1482"/>
                </a:cxn>
                <a:cxn ang="0">
                  <a:pos x="863" y="1491"/>
                </a:cxn>
                <a:cxn ang="0">
                  <a:pos x="1056" y="1494"/>
                </a:cxn>
                <a:cxn ang="0">
                  <a:pos x="1096" y="1462"/>
                </a:cxn>
                <a:cxn ang="0">
                  <a:pos x="1131" y="1441"/>
                </a:cxn>
                <a:cxn ang="0">
                  <a:pos x="1194" y="1363"/>
                </a:cxn>
                <a:cxn ang="0">
                  <a:pos x="1254" y="1296"/>
                </a:cxn>
                <a:cxn ang="0">
                  <a:pos x="1293" y="1173"/>
                </a:cxn>
                <a:cxn ang="0">
                  <a:pos x="1301" y="1095"/>
                </a:cxn>
                <a:cxn ang="0">
                  <a:pos x="1340" y="1011"/>
                </a:cxn>
                <a:cxn ang="0">
                  <a:pos x="1371" y="942"/>
                </a:cxn>
                <a:cxn ang="0">
                  <a:pos x="1320" y="850"/>
                </a:cxn>
                <a:cxn ang="0">
                  <a:pos x="1200" y="883"/>
                </a:cxn>
                <a:cxn ang="0">
                  <a:pos x="1199" y="747"/>
                </a:cxn>
                <a:cxn ang="0">
                  <a:pos x="1172" y="604"/>
                </a:cxn>
                <a:cxn ang="0">
                  <a:pos x="1092" y="573"/>
                </a:cxn>
                <a:cxn ang="0">
                  <a:pos x="1028" y="549"/>
                </a:cxn>
                <a:cxn ang="0">
                  <a:pos x="807" y="529"/>
                </a:cxn>
                <a:cxn ang="0">
                  <a:pos x="824" y="432"/>
                </a:cxn>
                <a:cxn ang="0">
                  <a:pos x="807" y="261"/>
                </a:cxn>
                <a:cxn ang="0">
                  <a:pos x="842" y="82"/>
                </a:cxn>
                <a:cxn ang="0">
                  <a:pos x="725" y="64"/>
                </a:cxn>
                <a:cxn ang="0">
                  <a:pos x="623" y="36"/>
                </a:cxn>
                <a:cxn ang="0">
                  <a:pos x="470" y="28"/>
                </a:cxn>
                <a:cxn ang="0">
                  <a:pos x="309" y="27"/>
                </a:cxn>
                <a:cxn ang="0">
                  <a:pos x="200" y="0"/>
                </a:cxn>
                <a:cxn ang="0">
                  <a:pos x="138" y="136"/>
                </a:cxn>
                <a:cxn ang="0">
                  <a:pos x="65" y="237"/>
                </a:cxn>
                <a:cxn ang="0">
                  <a:pos x="47" y="363"/>
                </a:cxn>
                <a:cxn ang="0">
                  <a:pos x="0" y="519"/>
                </a:cxn>
              </a:cxnLst>
              <a:rect l="0" t="0" r="r" b="b"/>
              <a:pathLst>
                <a:path w="1371" h="1494">
                  <a:moveTo>
                    <a:pt x="0" y="519"/>
                  </a:moveTo>
                  <a:lnTo>
                    <a:pt x="47" y="598"/>
                  </a:lnTo>
                  <a:lnTo>
                    <a:pt x="102" y="685"/>
                  </a:lnTo>
                  <a:lnTo>
                    <a:pt x="168" y="747"/>
                  </a:lnTo>
                  <a:lnTo>
                    <a:pt x="240" y="814"/>
                  </a:lnTo>
                  <a:lnTo>
                    <a:pt x="350" y="861"/>
                  </a:lnTo>
                  <a:lnTo>
                    <a:pt x="465" y="903"/>
                  </a:lnTo>
                  <a:lnTo>
                    <a:pt x="527" y="973"/>
                  </a:lnTo>
                  <a:lnTo>
                    <a:pt x="641" y="1026"/>
                  </a:lnTo>
                  <a:lnTo>
                    <a:pt x="725" y="1054"/>
                  </a:lnTo>
                  <a:lnTo>
                    <a:pt x="797" y="1086"/>
                  </a:lnTo>
                  <a:lnTo>
                    <a:pt x="732" y="1210"/>
                  </a:lnTo>
                  <a:lnTo>
                    <a:pt x="662" y="1311"/>
                  </a:lnTo>
                  <a:lnTo>
                    <a:pt x="584" y="1414"/>
                  </a:lnTo>
                  <a:lnTo>
                    <a:pt x="678" y="1482"/>
                  </a:lnTo>
                  <a:lnTo>
                    <a:pt x="863" y="1491"/>
                  </a:lnTo>
                  <a:lnTo>
                    <a:pt x="1056" y="1494"/>
                  </a:lnTo>
                  <a:lnTo>
                    <a:pt x="1096" y="1462"/>
                  </a:lnTo>
                  <a:lnTo>
                    <a:pt x="1131" y="1441"/>
                  </a:lnTo>
                  <a:lnTo>
                    <a:pt x="1194" y="1363"/>
                  </a:lnTo>
                  <a:lnTo>
                    <a:pt x="1254" y="1296"/>
                  </a:lnTo>
                  <a:lnTo>
                    <a:pt x="1293" y="1173"/>
                  </a:lnTo>
                  <a:lnTo>
                    <a:pt x="1301" y="1095"/>
                  </a:lnTo>
                  <a:lnTo>
                    <a:pt x="1340" y="1011"/>
                  </a:lnTo>
                  <a:lnTo>
                    <a:pt x="1371" y="942"/>
                  </a:lnTo>
                  <a:lnTo>
                    <a:pt x="1320" y="850"/>
                  </a:lnTo>
                  <a:lnTo>
                    <a:pt x="1200" y="883"/>
                  </a:lnTo>
                  <a:lnTo>
                    <a:pt x="1199" y="747"/>
                  </a:lnTo>
                  <a:lnTo>
                    <a:pt x="1172" y="604"/>
                  </a:lnTo>
                  <a:lnTo>
                    <a:pt x="1092" y="573"/>
                  </a:lnTo>
                  <a:lnTo>
                    <a:pt x="1028" y="549"/>
                  </a:lnTo>
                  <a:lnTo>
                    <a:pt x="807" y="529"/>
                  </a:lnTo>
                  <a:lnTo>
                    <a:pt x="824" y="432"/>
                  </a:lnTo>
                  <a:lnTo>
                    <a:pt x="807" y="261"/>
                  </a:lnTo>
                  <a:lnTo>
                    <a:pt x="842" y="82"/>
                  </a:lnTo>
                  <a:lnTo>
                    <a:pt x="725" y="64"/>
                  </a:lnTo>
                  <a:lnTo>
                    <a:pt x="623" y="36"/>
                  </a:lnTo>
                  <a:lnTo>
                    <a:pt x="470" y="28"/>
                  </a:lnTo>
                  <a:lnTo>
                    <a:pt x="309" y="27"/>
                  </a:lnTo>
                  <a:lnTo>
                    <a:pt x="200" y="0"/>
                  </a:lnTo>
                  <a:lnTo>
                    <a:pt x="138" y="136"/>
                  </a:lnTo>
                  <a:lnTo>
                    <a:pt x="65" y="237"/>
                  </a:lnTo>
                  <a:lnTo>
                    <a:pt x="47" y="363"/>
                  </a:lnTo>
                  <a:lnTo>
                    <a:pt x="0" y="519"/>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2" name="Freeform 164">
              <a:extLst>
                <a:ext uri="{FF2B5EF4-FFF2-40B4-BE49-F238E27FC236}">
                  <a16:creationId xmlns:a16="http://schemas.microsoft.com/office/drawing/2014/main" xmlns="" id="{E37C00E8-66E8-F7C6-6EE0-507009948726}"/>
                </a:ext>
              </a:extLst>
            </p:cNvPr>
            <p:cNvSpPr>
              <a:spLocks/>
            </p:cNvSpPr>
            <p:nvPr/>
          </p:nvSpPr>
          <p:spPr bwMode="auto">
            <a:xfrm>
              <a:off x="8975757" y="4277373"/>
              <a:ext cx="1052919" cy="1675180"/>
            </a:xfrm>
            <a:custGeom>
              <a:avLst/>
              <a:gdLst/>
              <a:ahLst/>
              <a:cxnLst>
                <a:cxn ang="0">
                  <a:pos x="912" y="840"/>
                </a:cxn>
                <a:cxn ang="0">
                  <a:pos x="808" y="1032"/>
                </a:cxn>
                <a:cxn ang="0">
                  <a:pos x="664" y="1336"/>
                </a:cxn>
                <a:cxn ang="0">
                  <a:pos x="600" y="1624"/>
                </a:cxn>
                <a:cxn ang="0">
                  <a:pos x="632" y="2000"/>
                </a:cxn>
                <a:cxn ang="0">
                  <a:pos x="560" y="2304"/>
                </a:cxn>
                <a:cxn ang="0">
                  <a:pos x="424" y="2600"/>
                </a:cxn>
                <a:cxn ang="0">
                  <a:pos x="376" y="3024"/>
                </a:cxn>
                <a:cxn ang="0">
                  <a:pos x="296" y="3392"/>
                </a:cxn>
                <a:cxn ang="0">
                  <a:pos x="240" y="3696"/>
                </a:cxn>
                <a:cxn ang="0">
                  <a:pos x="255" y="3934"/>
                </a:cxn>
                <a:cxn ang="0">
                  <a:pos x="360" y="4112"/>
                </a:cxn>
                <a:cxn ang="0">
                  <a:pos x="280" y="4336"/>
                </a:cxn>
                <a:cxn ang="0">
                  <a:pos x="96" y="4712"/>
                </a:cxn>
                <a:cxn ang="0">
                  <a:pos x="56" y="4992"/>
                </a:cxn>
                <a:cxn ang="0">
                  <a:pos x="184" y="5152"/>
                </a:cxn>
                <a:cxn ang="0">
                  <a:pos x="624" y="5264"/>
                </a:cxn>
                <a:cxn ang="0">
                  <a:pos x="651" y="4922"/>
                </a:cxn>
                <a:cxn ang="0">
                  <a:pos x="888" y="4664"/>
                </a:cxn>
                <a:cxn ang="0">
                  <a:pos x="1056" y="4504"/>
                </a:cxn>
                <a:cxn ang="0">
                  <a:pos x="888" y="4328"/>
                </a:cxn>
                <a:cxn ang="0">
                  <a:pos x="968" y="4112"/>
                </a:cxn>
                <a:cxn ang="0">
                  <a:pos x="1160" y="3992"/>
                </a:cxn>
                <a:cxn ang="0">
                  <a:pos x="1344" y="3744"/>
                </a:cxn>
                <a:cxn ang="0">
                  <a:pos x="1280" y="3544"/>
                </a:cxn>
                <a:cxn ang="0">
                  <a:pos x="1384" y="3368"/>
                </a:cxn>
                <a:cxn ang="0">
                  <a:pos x="1696" y="3392"/>
                </a:cxn>
                <a:cxn ang="0">
                  <a:pos x="1776" y="3048"/>
                </a:cxn>
                <a:cxn ang="0">
                  <a:pos x="2184" y="3040"/>
                </a:cxn>
                <a:cxn ang="0">
                  <a:pos x="2544" y="2848"/>
                </a:cxn>
                <a:cxn ang="0">
                  <a:pos x="2568" y="2608"/>
                </a:cxn>
                <a:cxn ang="0">
                  <a:pos x="2536" y="2400"/>
                </a:cxn>
                <a:cxn ang="0">
                  <a:pos x="2448" y="2144"/>
                </a:cxn>
                <a:cxn ang="0">
                  <a:pos x="2544" y="1816"/>
                </a:cxn>
                <a:cxn ang="0">
                  <a:pos x="2684" y="1566"/>
                </a:cxn>
                <a:cxn ang="0">
                  <a:pos x="3000" y="1192"/>
                </a:cxn>
                <a:cxn ang="0">
                  <a:pos x="3368" y="964"/>
                </a:cxn>
                <a:cxn ang="0">
                  <a:pos x="3280" y="658"/>
                </a:cxn>
                <a:cxn ang="0">
                  <a:pos x="3104" y="1008"/>
                </a:cxn>
                <a:cxn ang="0">
                  <a:pos x="2560" y="976"/>
                </a:cxn>
                <a:cxn ang="0">
                  <a:pos x="2776" y="648"/>
                </a:cxn>
                <a:cxn ang="0">
                  <a:pos x="2440" y="464"/>
                </a:cxn>
                <a:cxn ang="0">
                  <a:pos x="2072" y="240"/>
                </a:cxn>
                <a:cxn ang="0">
                  <a:pos x="1728" y="64"/>
                </a:cxn>
                <a:cxn ang="0">
                  <a:pos x="1552" y="56"/>
                </a:cxn>
                <a:cxn ang="0">
                  <a:pos x="1336" y="56"/>
                </a:cxn>
                <a:cxn ang="0">
                  <a:pos x="1176" y="288"/>
                </a:cxn>
                <a:cxn ang="0">
                  <a:pos x="976" y="480"/>
                </a:cxn>
              </a:cxnLst>
              <a:rect l="0" t="0" r="r" b="b"/>
              <a:pathLst>
                <a:path w="3378" h="5264">
                  <a:moveTo>
                    <a:pt x="952" y="632"/>
                  </a:moveTo>
                  <a:lnTo>
                    <a:pt x="952" y="752"/>
                  </a:lnTo>
                  <a:lnTo>
                    <a:pt x="912" y="840"/>
                  </a:lnTo>
                  <a:lnTo>
                    <a:pt x="976" y="904"/>
                  </a:lnTo>
                  <a:lnTo>
                    <a:pt x="888" y="960"/>
                  </a:lnTo>
                  <a:lnTo>
                    <a:pt x="808" y="1032"/>
                  </a:lnTo>
                  <a:lnTo>
                    <a:pt x="760" y="1160"/>
                  </a:lnTo>
                  <a:lnTo>
                    <a:pt x="712" y="1240"/>
                  </a:lnTo>
                  <a:lnTo>
                    <a:pt x="664" y="1336"/>
                  </a:lnTo>
                  <a:lnTo>
                    <a:pt x="680" y="1440"/>
                  </a:lnTo>
                  <a:lnTo>
                    <a:pt x="656" y="1520"/>
                  </a:lnTo>
                  <a:lnTo>
                    <a:pt x="600" y="1624"/>
                  </a:lnTo>
                  <a:lnTo>
                    <a:pt x="560" y="1728"/>
                  </a:lnTo>
                  <a:lnTo>
                    <a:pt x="600" y="1848"/>
                  </a:lnTo>
                  <a:lnTo>
                    <a:pt x="632" y="2000"/>
                  </a:lnTo>
                  <a:lnTo>
                    <a:pt x="664" y="2104"/>
                  </a:lnTo>
                  <a:lnTo>
                    <a:pt x="656" y="2192"/>
                  </a:lnTo>
                  <a:lnTo>
                    <a:pt x="560" y="2304"/>
                  </a:lnTo>
                  <a:lnTo>
                    <a:pt x="544" y="2384"/>
                  </a:lnTo>
                  <a:lnTo>
                    <a:pt x="560" y="2488"/>
                  </a:lnTo>
                  <a:lnTo>
                    <a:pt x="424" y="2600"/>
                  </a:lnTo>
                  <a:lnTo>
                    <a:pt x="424" y="2768"/>
                  </a:lnTo>
                  <a:lnTo>
                    <a:pt x="464" y="2976"/>
                  </a:lnTo>
                  <a:lnTo>
                    <a:pt x="376" y="3024"/>
                  </a:lnTo>
                  <a:lnTo>
                    <a:pt x="352" y="3136"/>
                  </a:lnTo>
                  <a:lnTo>
                    <a:pt x="312" y="3272"/>
                  </a:lnTo>
                  <a:lnTo>
                    <a:pt x="296" y="3392"/>
                  </a:lnTo>
                  <a:lnTo>
                    <a:pt x="312" y="3520"/>
                  </a:lnTo>
                  <a:lnTo>
                    <a:pt x="256" y="3576"/>
                  </a:lnTo>
                  <a:lnTo>
                    <a:pt x="240" y="3696"/>
                  </a:lnTo>
                  <a:lnTo>
                    <a:pt x="296" y="3760"/>
                  </a:lnTo>
                  <a:lnTo>
                    <a:pt x="304" y="3856"/>
                  </a:lnTo>
                  <a:lnTo>
                    <a:pt x="255" y="3934"/>
                  </a:lnTo>
                  <a:lnTo>
                    <a:pt x="384" y="3936"/>
                  </a:lnTo>
                  <a:lnTo>
                    <a:pt x="296" y="4032"/>
                  </a:lnTo>
                  <a:lnTo>
                    <a:pt x="360" y="4112"/>
                  </a:lnTo>
                  <a:lnTo>
                    <a:pt x="288" y="4152"/>
                  </a:lnTo>
                  <a:lnTo>
                    <a:pt x="280" y="4240"/>
                  </a:lnTo>
                  <a:lnTo>
                    <a:pt x="280" y="4336"/>
                  </a:lnTo>
                  <a:lnTo>
                    <a:pt x="176" y="4512"/>
                  </a:lnTo>
                  <a:lnTo>
                    <a:pt x="176" y="4632"/>
                  </a:lnTo>
                  <a:lnTo>
                    <a:pt x="96" y="4712"/>
                  </a:lnTo>
                  <a:lnTo>
                    <a:pt x="0" y="4808"/>
                  </a:lnTo>
                  <a:lnTo>
                    <a:pt x="32" y="4904"/>
                  </a:lnTo>
                  <a:lnTo>
                    <a:pt x="56" y="4992"/>
                  </a:lnTo>
                  <a:lnTo>
                    <a:pt x="160" y="4992"/>
                  </a:lnTo>
                  <a:lnTo>
                    <a:pt x="176" y="5080"/>
                  </a:lnTo>
                  <a:lnTo>
                    <a:pt x="184" y="5152"/>
                  </a:lnTo>
                  <a:lnTo>
                    <a:pt x="272" y="5208"/>
                  </a:lnTo>
                  <a:lnTo>
                    <a:pt x="416" y="5192"/>
                  </a:lnTo>
                  <a:lnTo>
                    <a:pt x="624" y="5264"/>
                  </a:lnTo>
                  <a:lnTo>
                    <a:pt x="600" y="5128"/>
                  </a:lnTo>
                  <a:lnTo>
                    <a:pt x="560" y="5024"/>
                  </a:lnTo>
                  <a:lnTo>
                    <a:pt x="651" y="4922"/>
                  </a:lnTo>
                  <a:lnTo>
                    <a:pt x="781" y="4878"/>
                  </a:lnTo>
                  <a:lnTo>
                    <a:pt x="784" y="4768"/>
                  </a:lnTo>
                  <a:lnTo>
                    <a:pt x="888" y="4664"/>
                  </a:lnTo>
                  <a:lnTo>
                    <a:pt x="968" y="4632"/>
                  </a:lnTo>
                  <a:lnTo>
                    <a:pt x="1048" y="4584"/>
                  </a:lnTo>
                  <a:lnTo>
                    <a:pt x="1056" y="4504"/>
                  </a:lnTo>
                  <a:lnTo>
                    <a:pt x="1072" y="4440"/>
                  </a:lnTo>
                  <a:lnTo>
                    <a:pt x="968" y="4408"/>
                  </a:lnTo>
                  <a:lnTo>
                    <a:pt x="888" y="4328"/>
                  </a:lnTo>
                  <a:lnTo>
                    <a:pt x="840" y="4248"/>
                  </a:lnTo>
                  <a:lnTo>
                    <a:pt x="904" y="4168"/>
                  </a:lnTo>
                  <a:lnTo>
                    <a:pt x="968" y="4112"/>
                  </a:lnTo>
                  <a:lnTo>
                    <a:pt x="1024" y="4072"/>
                  </a:lnTo>
                  <a:lnTo>
                    <a:pt x="1104" y="4048"/>
                  </a:lnTo>
                  <a:lnTo>
                    <a:pt x="1160" y="3992"/>
                  </a:lnTo>
                  <a:lnTo>
                    <a:pt x="1216" y="3888"/>
                  </a:lnTo>
                  <a:lnTo>
                    <a:pt x="1232" y="3792"/>
                  </a:lnTo>
                  <a:lnTo>
                    <a:pt x="1344" y="3744"/>
                  </a:lnTo>
                  <a:lnTo>
                    <a:pt x="1272" y="3672"/>
                  </a:lnTo>
                  <a:lnTo>
                    <a:pt x="1352" y="3624"/>
                  </a:lnTo>
                  <a:lnTo>
                    <a:pt x="1280" y="3544"/>
                  </a:lnTo>
                  <a:lnTo>
                    <a:pt x="1280" y="3432"/>
                  </a:lnTo>
                  <a:lnTo>
                    <a:pt x="1281" y="3325"/>
                  </a:lnTo>
                  <a:lnTo>
                    <a:pt x="1384" y="3368"/>
                  </a:lnTo>
                  <a:lnTo>
                    <a:pt x="1456" y="3392"/>
                  </a:lnTo>
                  <a:lnTo>
                    <a:pt x="1552" y="3424"/>
                  </a:lnTo>
                  <a:lnTo>
                    <a:pt x="1696" y="3392"/>
                  </a:lnTo>
                  <a:lnTo>
                    <a:pt x="1688" y="3256"/>
                  </a:lnTo>
                  <a:lnTo>
                    <a:pt x="1760" y="3152"/>
                  </a:lnTo>
                  <a:lnTo>
                    <a:pt x="1776" y="3048"/>
                  </a:lnTo>
                  <a:lnTo>
                    <a:pt x="1880" y="3080"/>
                  </a:lnTo>
                  <a:lnTo>
                    <a:pt x="2000" y="3064"/>
                  </a:lnTo>
                  <a:lnTo>
                    <a:pt x="2184" y="3040"/>
                  </a:lnTo>
                  <a:lnTo>
                    <a:pt x="2352" y="2992"/>
                  </a:lnTo>
                  <a:lnTo>
                    <a:pt x="2456" y="2952"/>
                  </a:lnTo>
                  <a:lnTo>
                    <a:pt x="2544" y="2848"/>
                  </a:lnTo>
                  <a:lnTo>
                    <a:pt x="2632" y="2752"/>
                  </a:lnTo>
                  <a:lnTo>
                    <a:pt x="2640" y="2656"/>
                  </a:lnTo>
                  <a:lnTo>
                    <a:pt x="2568" y="2608"/>
                  </a:lnTo>
                  <a:lnTo>
                    <a:pt x="2560" y="2552"/>
                  </a:lnTo>
                  <a:lnTo>
                    <a:pt x="2592" y="2472"/>
                  </a:lnTo>
                  <a:lnTo>
                    <a:pt x="2536" y="2400"/>
                  </a:lnTo>
                  <a:lnTo>
                    <a:pt x="2424" y="2328"/>
                  </a:lnTo>
                  <a:lnTo>
                    <a:pt x="2448" y="2208"/>
                  </a:lnTo>
                  <a:lnTo>
                    <a:pt x="2448" y="2144"/>
                  </a:lnTo>
                  <a:lnTo>
                    <a:pt x="2488" y="2056"/>
                  </a:lnTo>
                  <a:lnTo>
                    <a:pt x="2504" y="1952"/>
                  </a:lnTo>
                  <a:lnTo>
                    <a:pt x="2544" y="1816"/>
                  </a:lnTo>
                  <a:lnTo>
                    <a:pt x="2592" y="1704"/>
                  </a:lnTo>
                  <a:lnTo>
                    <a:pt x="2616" y="1584"/>
                  </a:lnTo>
                  <a:lnTo>
                    <a:pt x="2684" y="1566"/>
                  </a:lnTo>
                  <a:lnTo>
                    <a:pt x="2754" y="1460"/>
                  </a:lnTo>
                  <a:lnTo>
                    <a:pt x="2886" y="1308"/>
                  </a:lnTo>
                  <a:lnTo>
                    <a:pt x="3000" y="1192"/>
                  </a:lnTo>
                  <a:lnTo>
                    <a:pt x="3168" y="1096"/>
                  </a:lnTo>
                  <a:lnTo>
                    <a:pt x="3352" y="1034"/>
                  </a:lnTo>
                  <a:lnTo>
                    <a:pt x="3368" y="964"/>
                  </a:lnTo>
                  <a:lnTo>
                    <a:pt x="3378" y="908"/>
                  </a:lnTo>
                  <a:lnTo>
                    <a:pt x="3354" y="754"/>
                  </a:lnTo>
                  <a:lnTo>
                    <a:pt x="3280" y="658"/>
                  </a:lnTo>
                  <a:lnTo>
                    <a:pt x="3272" y="728"/>
                  </a:lnTo>
                  <a:lnTo>
                    <a:pt x="3232" y="856"/>
                  </a:lnTo>
                  <a:lnTo>
                    <a:pt x="3104" y="1008"/>
                  </a:lnTo>
                  <a:lnTo>
                    <a:pt x="3032" y="1056"/>
                  </a:lnTo>
                  <a:lnTo>
                    <a:pt x="2656" y="1048"/>
                  </a:lnTo>
                  <a:lnTo>
                    <a:pt x="2560" y="976"/>
                  </a:lnTo>
                  <a:lnTo>
                    <a:pt x="2640" y="872"/>
                  </a:lnTo>
                  <a:lnTo>
                    <a:pt x="2712" y="768"/>
                  </a:lnTo>
                  <a:lnTo>
                    <a:pt x="2776" y="648"/>
                  </a:lnTo>
                  <a:lnTo>
                    <a:pt x="2608" y="584"/>
                  </a:lnTo>
                  <a:lnTo>
                    <a:pt x="2504" y="536"/>
                  </a:lnTo>
                  <a:lnTo>
                    <a:pt x="2440" y="464"/>
                  </a:lnTo>
                  <a:lnTo>
                    <a:pt x="2328" y="424"/>
                  </a:lnTo>
                  <a:lnTo>
                    <a:pt x="2216" y="376"/>
                  </a:lnTo>
                  <a:lnTo>
                    <a:pt x="2072" y="240"/>
                  </a:lnTo>
                  <a:lnTo>
                    <a:pt x="1976" y="80"/>
                  </a:lnTo>
                  <a:lnTo>
                    <a:pt x="1864" y="48"/>
                  </a:lnTo>
                  <a:lnTo>
                    <a:pt x="1728" y="64"/>
                  </a:lnTo>
                  <a:lnTo>
                    <a:pt x="1680" y="192"/>
                  </a:lnTo>
                  <a:lnTo>
                    <a:pt x="1640" y="104"/>
                  </a:lnTo>
                  <a:lnTo>
                    <a:pt x="1552" y="56"/>
                  </a:lnTo>
                  <a:lnTo>
                    <a:pt x="1440" y="64"/>
                  </a:lnTo>
                  <a:lnTo>
                    <a:pt x="1376" y="0"/>
                  </a:lnTo>
                  <a:lnTo>
                    <a:pt x="1336" y="56"/>
                  </a:lnTo>
                  <a:lnTo>
                    <a:pt x="1272" y="72"/>
                  </a:lnTo>
                  <a:lnTo>
                    <a:pt x="1208" y="176"/>
                  </a:lnTo>
                  <a:lnTo>
                    <a:pt x="1176" y="288"/>
                  </a:lnTo>
                  <a:lnTo>
                    <a:pt x="1168" y="400"/>
                  </a:lnTo>
                  <a:lnTo>
                    <a:pt x="1048" y="432"/>
                  </a:lnTo>
                  <a:lnTo>
                    <a:pt x="976" y="480"/>
                  </a:lnTo>
                  <a:lnTo>
                    <a:pt x="944" y="552"/>
                  </a:lnTo>
                  <a:lnTo>
                    <a:pt x="952" y="632"/>
                  </a:lnTo>
                  <a:close/>
                </a:path>
              </a:pathLst>
            </a:custGeom>
            <a:solidFill>
              <a:srgbClr val="051B35"/>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3" name="Freeform 165">
              <a:extLst>
                <a:ext uri="{FF2B5EF4-FFF2-40B4-BE49-F238E27FC236}">
                  <a16:creationId xmlns:a16="http://schemas.microsoft.com/office/drawing/2014/main" xmlns="" id="{70EEC11A-9D2D-812C-D9C2-9CF91D6852BF}"/>
                </a:ext>
              </a:extLst>
            </p:cNvPr>
            <p:cNvSpPr>
              <a:spLocks/>
            </p:cNvSpPr>
            <p:nvPr/>
          </p:nvSpPr>
          <p:spPr bwMode="auto">
            <a:xfrm>
              <a:off x="8581107" y="3015819"/>
              <a:ext cx="701946" cy="1059515"/>
            </a:xfrm>
            <a:custGeom>
              <a:avLst/>
              <a:gdLst/>
              <a:ahLst/>
              <a:cxnLst>
                <a:cxn ang="0">
                  <a:pos x="1094" y="165"/>
                </a:cxn>
                <a:cxn ang="0">
                  <a:pos x="974" y="352"/>
                </a:cxn>
                <a:cxn ang="0">
                  <a:pos x="651" y="518"/>
                </a:cxn>
                <a:cxn ang="0">
                  <a:pos x="456" y="857"/>
                </a:cxn>
                <a:cxn ang="0">
                  <a:pos x="346" y="876"/>
                </a:cxn>
                <a:cxn ang="0">
                  <a:pos x="229" y="800"/>
                </a:cxn>
                <a:cxn ang="0">
                  <a:pos x="151" y="768"/>
                </a:cxn>
                <a:cxn ang="0">
                  <a:pos x="99" y="664"/>
                </a:cxn>
                <a:cxn ang="0">
                  <a:pos x="3" y="881"/>
                </a:cxn>
                <a:cxn ang="0">
                  <a:pos x="67" y="1048"/>
                </a:cxn>
                <a:cxn ang="0">
                  <a:pos x="40" y="1122"/>
                </a:cxn>
                <a:cxn ang="0">
                  <a:pos x="288" y="1298"/>
                </a:cxn>
                <a:cxn ang="0">
                  <a:pos x="365" y="1466"/>
                </a:cxn>
                <a:cxn ang="0">
                  <a:pos x="489" y="1715"/>
                </a:cxn>
                <a:cxn ang="0">
                  <a:pos x="657" y="2070"/>
                </a:cxn>
                <a:cxn ang="0">
                  <a:pos x="763" y="2234"/>
                </a:cxn>
                <a:cxn ang="0">
                  <a:pos x="878" y="2392"/>
                </a:cxn>
                <a:cxn ang="0">
                  <a:pos x="873" y="2536"/>
                </a:cxn>
                <a:cxn ang="0">
                  <a:pos x="1142" y="2838"/>
                </a:cxn>
                <a:cxn ang="0">
                  <a:pos x="1569" y="3059"/>
                </a:cxn>
                <a:cxn ang="0">
                  <a:pos x="1766" y="3227"/>
                </a:cxn>
                <a:cxn ang="0">
                  <a:pos x="2035" y="3288"/>
                </a:cxn>
                <a:cxn ang="0">
                  <a:pos x="2094" y="3225"/>
                </a:cxn>
                <a:cxn ang="0">
                  <a:pos x="2126" y="3059"/>
                </a:cxn>
                <a:cxn ang="0">
                  <a:pos x="2126" y="2920"/>
                </a:cxn>
                <a:cxn ang="0">
                  <a:pos x="2141" y="2781"/>
                </a:cxn>
                <a:cxn ang="0">
                  <a:pos x="2145" y="2651"/>
                </a:cxn>
                <a:cxn ang="0">
                  <a:pos x="2188" y="2477"/>
                </a:cxn>
                <a:cxn ang="0">
                  <a:pos x="2251" y="2262"/>
                </a:cxn>
                <a:cxn ang="0">
                  <a:pos x="1923" y="2002"/>
                </a:cxn>
                <a:cxn ang="0">
                  <a:pos x="1896" y="1719"/>
                </a:cxn>
                <a:cxn ang="0">
                  <a:pos x="1663" y="1837"/>
                </a:cxn>
                <a:cxn ang="0">
                  <a:pos x="1491" y="1693"/>
                </a:cxn>
                <a:cxn ang="0">
                  <a:pos x="1411" y="1492"/>
                </a:cxn>
                <a:cxn ang="0">
                  <a:pos x="1323" y="1345"/>
                </a:cxn>
                <a:cxn ang="0">
                  <a:pos x="1386" y="1225"/>
                </a:cxn>
                <a:cxn ang="0">
                  <a:pos x="1474" y="1062"/>
                </a:cxn>
                <a:cxn ang="0">
                  <a:pos x="1566" y="903"/>
                </a:cxn>
                <a:cxn ang="0">
                  <a:pos x="1816" y="784"/>
                </a:cxn>
                <a:cxn ang="0">
                  <a:pos x="2031" y="784"/>
                </a:cxn>
                <a:cxn ang="0">
                  <a:pos x="1920" y="693"/>
                </a:cxn>
                <a:cxn ang="0">
                  <a:pos x="1949" y="453"/>
                </a:cxn>
                <a:cxn ang="0">
                  <a:pos x="1800" y="429"/>
                </a:cxn>
                <a:cxn ang="0">
                  <a:pos x="1637" y="429"/>
                </a:cxn>
                <a:cxn ang="0">
                  <a:pos x="1478" y="419"/>
                </a:cxn>
                <a:cxn ang="0">
                  <a:pos x="1387" y="304"/>
                </a:cxn>
                <a:cxn ang="0">
                  <a:pos x="1305" y="194"/>
                </a:cxn>
                <a:cxn ang="0">
                  <a:pos x="1209" y="38"/>
                </a:cxn>
                <a:cxn ang="0">
                  <a:pos x="1032" y="2"/>
                </a:cxn>
              </a:cxnLst>
              <a:rect l="0" t="0" r="r" b="b"/>
              <a:pathLst>
                <a:path w="2251" h="3334">
                  <a:moveTo>
                    <a:pt x="1032" y="2"/>
                  </a:moveTo>
                  <a:lnTo>
                    <a:pt x="1094" y="165"/>
                  </a:lnTo>
                  <a:lnTo>
                    <a:pt x="1037" y="227"/>
                  </a:lnTo>
                  <a:lnTo>
                    <a:pt x="974" y="352"/>
                  </a:lnTo>
                  <a:lnTo>
                    <a:pt x="820" y="441"/>
                  </a:lnTo>
                  <a:lnTo>
                    <a:pt x="651" y="518"/>
                  </a:lnTo>
                  <a:lnTo>
                    <a:pt x="549" y="581"/>
                  </a:lnTo>
                  <a:lnTo>
                    <a:pt x="456" y="857"/>
                  </a:lnTo>
                  <a:lnTo>
                    <a:pt x="398" y="921"/>
                  </a:lnTo>
                  <a:lnTo>
                    <a:pt x="346" y="876"/>
                  </a:lnTo>
                  <a:lnTo>
                    <a:pt x="307" y="819"/>
                  </a:lnTo>
                  <a:lnTo>
                    <a:pt x="229" y="800"/>
                  </a:lnTo>
                  <a:lnTo>
                    <a:pt x="144" y="834"/>
                  </a:lnTo>
                  <a:lnTo>
                    <a:pt x="151" y="768"/>
                  </a:lnTo>
                  <a:lnTo>
                    <a:pt x="171" y="609"/>
                  </a:lnTo>
                  <a:lnTo>
                    <a:pt x="99" y="664"/>
                  </a:lnTo>
                  <a:lnTo>
                    <a:pt x="3" y="792"/>
                  </a:lnTo>
                  <a:lnTo>
                    <a:pt x="3" y="881"/>
                  </a:lnTo>
                  <a:lnTo>
                    <a:pt x="5" y="976"/>
                  </a:lnTo>
                  <a:lnTo>
                    <a:pt x="67" y="1048"/>
                  </a:lnTo>
                  <a:lnTo>
                    <a:pt x="0" y="1067"/>
                  </a:lnTo>
                  <a:lnTo>
                    <a:pt x="40" y="1122"/>
                  </a:lnTo>
                  <a:lnTo>
                    <a:pt x="201" y="1226"/>
                  </a:lnTo>
                  <a:lnTo>
                    <a:pt x="288" y="1298"/>
                  </a:lnTo>
                  <a:lnTo>
                    <a:pt x="312" y="1384"/>
                  </a:lnTo>
                  <a:lnTo>
                    <a:pt x="365" y="1466"/>
                  </a:lnTo>
                  <a:lnTo>
                    <a:pt x="427" y="1547"/>
                  </a:lnTo>
                  <a:lnTo>
                    <a:pt x="489" y="1715"/>
                  </a:lnTo>
                  <a:lnTo>
                    <a:pt x="590" y="1917"/>
                  </a:lnTo>
                  <a:lnTo>
                    <a:pt x="657" y="2070"/>
                  </a:lnTo>
                  <a:lnTo>
                    <a:pt x="729" y="2142"/>
                  </a:lnTo>
                  <a:lnTo>
                    <a:pt x="763" y="2234"/>
                  </a:lnTo>
                  <a:lnTo>
                    <a:pt x="849" y="2339"/>
                  </a:lnTo>
                  <a:lnTo>
                    <a:pt x="878" y="2392"/>
                  </a:lnTo>
                  <a:lnTo>
                    <a:pt x="917" y="2464"/>
                  </a:lnTo>
                  <a:lnTo>
                    <a:pt x="873" y="2536"/>
                  </a:lnTo>
                  <a:lnTo>
                    <a:pt x="969" y="2670"/>
                  </a:lnTo>
                  <a:lnTo>
                    <a:pt x="1142" y="2838"/>
                  </a:lnTo>
                  <a:lnTo>
                    <a:pt x="1445" y="3011"/>
                  </a:lnTo>
                  <a:lnTo>
                    <a:pt x="1569" y="3059"/>
                  </a:lnTo>
                  <a:lnTo>
                    <a:pt x="1737" y="3170"/>
                  </a:lnTo>
                  <a:lnTo>
                    <a:pt x="1766" y="3227"/>
                  </a:lnTo>
                  <a:lnTo>
                    <a:pt x="1921" y="3334"/>
                  </a:lnTo>
                  <a:lnTo>
                    <a:pt x="2035" y="3288"/>
                  </a:lnTo>
                  <a:lnTo>
                    <a:pt x="2020" y="3208"/>
                  </a:lnTo>
                  <a:lnTo>
                    <a:pt x="2094" y="3225"/>
                  </a:lnTo>
                  <a:lnTo>
                    <a:pt x="2071" y="3126"/>
                  </a:lnTo>
                  <a:lnTo>
                    <a:pt x="2126" y="3059"/>
                  </a:lnTo>
                  <a:lnTo>
                    <a:pt x="2193" y="2963"/>
                  </a:lnTo>
                  <a:lnTo>
                    <a:pt x="2126" y="2920"/>
                  </a:lnTo>
                  <a:lnTo>
                    <a:pt x="2117" y="2853"/>
                  </a:lnTo>
                  <a:lnTo>
                    <a:pt x="2141" y="2781"/>
                  </a:lnTo>
                  <a:lnTo>
                    <a:pt x="2107" y="2723"/>
                  </a:lnTo>
                  <a:lnTo>
                    <a:pt x="2145" y="2651"/>
                  </a:lnTo>
                  <a:lnTo>
                    <a:pt x="2209" y="2593"/>
                  </a:lnTo>
                  <a:lnTo>
                    <a:pt x="2188" y="2477"/>
                  </a:lnTo>
                  <a:lnTo>
                    <a:pt x="2189" y="2358"/>
                  </a:lnTo>
                  <a:lnTo>
                    <a:pt x="2251" y="2262"/>
                  </a:lnTo>
                  <a:lnTo>
                    <a:pt x="2079" y="1978"/>
                  </a:lnTo>
                  <a:lnTo>
                    <a:pt x="1923" y="2002"/>
                  </a:lnTo>
                  <a:lnTo>
                    <a:pt x="1918" y="1869"/>
                  </a:lnTo>
                  <a:lnTo>
                    <a:pt x="1896" y="1719"/>
                  </a:lnTo>
                  <a:lnTo>
                    <a:pt x="1786" y="1816"/>
                  </a:lnTo>
                  <a:lnTo>
                    <a:pt x="1663" y="1837"/>
                  </a:lnTo>
                  <a:lnTo>
                    <a:pt x="1594" y="1750"/>
                  </a:lnTo>
                  <a:lnTo>
                    <a:pt x="1491" y="1693"/>
                  </a:lnTo>
                  <a:lnTo>
                    <a:pt x="1459" y="1602"/>
                  </a:lnTo>
                  <a:lnTo>
                    <a:pt x="1411" y="1492"/>
                  </a:lnTo>
                  <a:lnTo>
                    <a:pt x="1353" y="1423"/>
                  </a:lnTo>
                  <a:lnTo>
                    <a:pt x="1323" y="1345"/>
                  </a:lnTo>
                  <a:lnTo>
                    <a:pt x="1341" y="1261"/>
                  </a:lnTo>
                  <a:lnTo>
                    <a:pt x="1386" y="1225"/>
                  </a:lnTo>
                  <a:lnTo>
                    <a:pt x="1468" y="1161"/>
                  </a:lnTo>
                  <a:lnTo>
                    <a:pt x="1474" y="1062"/>
                  </a:lnTo>
                  <a:lnTo>
                    <a:pt x="1513" y="1000"/>
                  </a:lnTo>
                  <a:lnTo>
                    <a:pt x="1566" y="903"/>
                  </a:lnTo>
                  <a:lnTo>
                    <a:pt x="1716" y="802"/>
                  </a:lnTo>
                  <a:lnTo>
                    <a:pt x="1816" y="784"/>
                  </a:lnTo>
                  <a:lnTo>
                    <a:pt x="1927" y="754"/>
                  </a:lnTo>
                  <a:lnTo>
                    <a:pt x="2031" y="784"/>
                  </a:lnTo>
                  <a:lnTo>
                    <a:pt x="1992" y="712"/>
                  </a:lnTo>
                  <a:lnTo>
                    <a:pt x="1920" y="693"/>
                  </a:lnTo>
                  <a:lnTo>
                    <a:pt x="2021" y="486"/>
                  </a:lnTo>
                  <a:lnTo>
                    <a:pt x="1949" y="453"/>
                  </a:lnTo>
                  <a:lnTo>
                    <a:pt x="1857" y="400"/>
                  </a:lnTo>
                  <a:lnTo>
                    <a:pt x="1800" y="429"/>
                  </a:lnTo>
                  <a:lnTo>
                    <a:pt x="1718" y="405"/>
                  </a:lnTo>
                  <a:lnTo>
                    <a:pt x="1637" y="429"/>
                  </a:lnTo>
                  <a:lnTo>
                    <a:pt x="1565" y="424"/>
                  </a:lnTo>
                  <a:lnTo>
                    <a:pt x="1478" y="419"/>
                  </a:lnTo>
                  <a:lnTo>
                    <a:pt x="1442" y="358"/>
                  </a:lnTo>
                  <a:lnTo>
                    <a:pt x="1387" y="304"/>
                  </a:lnTo>
                  <a:lnTo>
                    <a:pt x="1387" y="246"/>
                  </a:lnTo>
                  <a:lnTo>
                    <a:pt x="1305" y="194"/>
                  </a:lnTo>
                  <a:lnTo>
                    <a:pt x="1241" y="128"/>
                  </a:lnTo>
                  <a:lnTo>
                    <a:pt x="1209" y="38"/>
                  </a:lnTo>
                  <a:lnTo>
                    <a:pt x="1100" y="0"/>
                  </a:lnTo>
                  <a:lnTo>
                    <a:pt x="1032" y="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4" name="Freeform 166">
              <a:extLst>
                <a:ext uri="{FF2B5EF4-FFF2-40B4-BE49-F238E27FC236}">
                  <a16:creationId xmlns:a16="http://schemas.microsoft.com/office/drawing/2014/main" xmlns="" id="{793552A7-46DC-055B-9C0E-69B3E633B471}"/>
                </a:ext>
              </a:extLst>
            </p:cNvPr>
            <p:cNvSpPr>
              <a:spLocks/>
            </p:cNvSpPr>
            <p:nvPr/>
          </p:nvSpPr>
          <p:spPr bwMode="auto">
            <a:xfrm>
              <a:off x="8698098" y="2301521"/>
              <a:ext cx="666068" cy="964064"/>
            </a:xfrm>
            <a:custGeom>
              <a:avLst/>
              <a:gdLst/>
              <a:ahLst/>
              <a:cxnLst>
                <a:cxn ang="0">
                  <a:pos x="1209" y="111"/>
                </a:cxn>
                <a:cxn ang="0">
                  <a:pos x="1002" y="221"/>
                </a:cxn>
                <a:cxn ang="0">
                  <a:pos x="831" y="309"/>
                </a:cxn>
                <a:cxn ang="0">
                  <a:pos x="705" y="295"/>
                </a:cxn>
                <a:cxn ang="0">
                  <a:pos x="601" y="551"/>
                </a:cxn>
                <a:cxn ang="0">
                  <a:pos x="416" y="712"/>
                </a:cxn>
                <a:cxn ang="0">
                  <a:pos x="430" y="802"/>
                </a:cxn>
                <a:cxn ang="0">
                  <a:pos x="361" y="769"/>
                </a:cxn>
                <a:cxn ang="0">
                  <a:pos x="290" y="838"/>
                </a:cxn>
                <a:cxn ang="0">
                  <a:pos x="259" y="820"/>
                </a:cxn>
                <a:cxn ang="0">
                  <a:pos x="263" y="854"/>
                </a:cxn>
                <a:cxn ang="0">
                  <a:pos x="238" y="880"/>
                </a:cxn>
                <a:cxn ang="0">
                  <a:pos x="289" y="985"/>
                </a:cxn>
                <a:cxn ang="0">
                  <a:pos x="282" y="1137"/>
                </a:cxn>
                <a:cxn ang="0">
                  <a:pos x="319" y="1408"/>
                </a:cxn>
                <a:cxn ang="0">
                  <a:pos x="290" y="1591"/>
                </a:cxn>
                <a:cxn ang="0">
                  <a:pos x="170" y="1760"/>
                </a:cxn>
                <a:cxn ang="0">
                  <a:pos x="82" y="1899"/>
                </a:cxn>
                <a:cxn ang="0">
                  <a:pos x="72" y="1999"/>
                </a:cxn>
                <a:cxn ang="0">
                  <a:pos x="319" y="2148"/>
                </a:cxn>
                <a:cxn ang="0">
                  <a:pos x="534" y="2104"/>
                </a:cxn>
                <a:cxn ang="0">
                  <a:pos x="656" y="2248"/>
                </a:cxn>
                <a:cxn ang="0">
                  <a:pos x="830" y="2282"/>
                </a:cxn>
                <a:cxn ang="0">
                  <a:pos x="932" y="2441"/>
                </a:cxn>
                <a:cxn ang="0">
                  <a:pos x="1010" y="2552"/>
                </a:cxn>
                <a:cxn ang="0">
                  <a:pos x="1100" y="2665"/>
                </a:cxn>
                <a:cxn ang="0">
                  <a:pos x="1342" y="2651"/>
                </a:cxn>
                <a:cxn ang="0">
                  <a:pos x="1481" y="2647"/>
                </a:cxn>
                <a:cxn ang="0">
                  <a:pos x="1645" y="2731"/>
                </a:cxn>
                <a:cxn ang="0">
                  <a:pos x="1616" y="2956"/>
                </a:cxn>
                <a:cxn ang="0">
                  <a:pos x="1786" y="2483"/>
                </a:cxn>
                <a:cxn ang="0">
                  <a:pos x="1753" y="2311"/>
                </a:cxn>
                <a:cxn ang="0">
                  <a:pos x="1657" y="2123"/>
                </a:cxn>
                <a:cxn ang="0">
                  <a:pos x="1843" y="2116"/>
                </a:cxn>
                <a:cxn ang="0">
                  <a:pos x="1715" y="2035"/>
                </a:cxn>
                <a:cxn ang="0">
                  <a:pos x="2014" y="1931"/>
                </a:cxn>
                <a:cxn ang="0">
                  <a:pos x="2089" y="1734"/>
                </a:cxn>
                <a:cxn ang="0">
                  <a:pos x="2115" y="1518"/>
                </a:cxn>
                <a:cxn ang="0">
                  <a:pos x="2011" y="1379"/>
                </a:cxn>
                <a:cxn ang="0">
                  <a:pos x="2011" y="1174"/>
                </a:cxn>
                <a:cxn ang="0">
                  <a:pos x="1803" y="1054"/>
                </a:cxn>
                <a:cxn ang="0">
                  <a:pos x="1596" y="910"/>
                </a:cxn>
                <a:cxn ang="0">
                  <a:pos x="1269" y="917"/>
                </a:cxn>
                <a:cxn ang="0">
                  <a:pos x="1187" y="698"/>
                </a:cxn>
                <a:cxn ang="0">
                  <a:pos x="1046" y="529"/>
                </a:cxn>
                <a:cxn ang="0">
                  <a:pos x="1180" y="244"/>
                </a:cxn>
                <a:cxn ang="0">
                  <a:pos x="1291" y="134"/>
                </a:cxn>
                <a:cxn ang="0">
                  <a:pos x="1434" y="37"/>
                </a:cxn>
              </a:cxnLst>
              <a:rect l="0" t="0" r="r" b="b"/>
              <a:pathLst>
                <a:path w="2135" h="3031">
                  <a:moveTo>
                    <a:pt x="1324" y="0"/>
                  </a:moveTo>
                  <a:lnTo>
                    <a:pt x="1209" y="111"/>
                  </a:lnTo>
                  <a:lnTo>
                    <a:pt x="1113" y="163"/>
                  </a:lnTo>
                  <a:lnTo>
                    <a:pt x="1002" y="221"/>
                  </a:lnTo>
                  <a:lnTo>
                    <a:pt x="876" y="207"/>
                  </a:lnTo>
                  <a:lnTo>
                    <a:pt x="831" y="309"/>
                  </a:lnTo>
                  <a:lnTo>
                    <a:pt x="765" y="251"/>
                  </a:lnTo>
                  <a:lnTo>
                    <a:pt x="705" y="295"/>
                  </a:lnTo>
                  <a:lnTo>
                    <a:pt x="601" y="397"/>
                  </a:lnTo>
                  <a:lnTo>
                    <a:pt x="601" y="551"/>
                  </a:lnTo>
                  <a:lnTo>
                    <a:pt x="519" y="587"/>
                  </a:lnTo>
                  <a:lnTo>
                    <a:pt x="416" y="712"/>
                  </a:lnTo>
                  <a:lnTo>
                    <a:pt x="452" y="772"/>
                  </a:lnTo>
                  <a:lnTo>
                    <a:pt x="430" y="802"/>
                  </a:lnTo>
                  <a:lnTo>
                    <a:pt x="400" y="751"/>
                  </a:lnTo>
                  <a:lnTo>
                    <a:pt x="361" y="769"/>
                  </a:lnTo>
                  <a:lnTo>
                    <a:pt x="331" y="820"/>
                  </a:lnTo>
                  <a:lnTo>
                    <a:pt x="290" y="838"/>
                  </a:lnTo>
                  <a:lnTo>
                    <a:pt x="274" y="820"/>
                  </a:lnTo>
                  <a:lnTo>
                    <a:pt x="259" y="820"/>
                  </a:lnTo>
                  <a:lnTo>
                    <a:pt x="259" y="835"/>
                  </a:lnTo>
                  <a:lnTo>
                    <a:pt x="263" y="854"/>
                  </a:lnTo>
                  <a:lnTo>
                    <a:pt x="249" y="865"/>
                  </a:lnTo>
                  <a:lnTo>
                    <a:pt x="238" y="880"/>
                  </a:lnTo>
                  <a:lnTo>
                    <a:pt x="235" y="907"/>
                  </a:lnTo>
                  <a:lnTo>
                    <a:pt x="289" y="985"/>
                  </a:lnTo>
                  <a:lnTo>
                    <a:pt x="290" y="1049"/>
                  </a:lnTo>
                  <a:lnTo>
                    <a:pt x="282" y="1137"/>
                  </a:lnTo>
                  <a:lnTo>
                    <a:pt x="334" y="1269"/>
                  </a:lnTo>
                  <a:lnTo>
                    <a:pt x="319" y="1408"/>
                  </a:lnTo>
                  <a:lnTo>
                    <a:pt x="356" y="1547"/>
                  </a:lnTo>
                  <a:lnTo>
                    <a:pt x="290" y="1591"/>
                  </a:lnTo>
                  <a:lnTo>
                    <a:pt x="238" y="1724"/>
                  </a:lnTo>
                  <a:lnTo>
                    <a:pt x="170" y="1760"/>
                  </a:lnTo>
                  <a:lnTo>
                    <a:pt x="75" y="1782"/>
                  </a:lnTo>
                  <a:lnTo>
                    <a:pt x="82" y="1899"/>
                  </a:lnTo>
                  <a:lnTo>
                    <a:pt x="0" y="1929"/>
                  </a:lnTo>
                  <a:lnTo>
                    <a:pt x="72" y="1999"/>
                  </a:lnTo>
                  <a:lnTo>
                    <a:pt x="245" y="2075"/>
                  </a:lnTo>
                  <a:lnTo>
                    <a:pt x="319" y="2148"/>
                  </a:lnTo>
                  <a:lnTo>
                    <a:pt x="423" y="2155"/>
                  </a:lnTo>
                  <a:lnTo>
                    <a:pt x="534" y="2104"/>
                  </a:lnTo>
                  <a:lnTo>
                    <a:pt x="624" y="2181"/>
                  </a:lnTo>
                  <a:lnTo>
                    <a:pt x="656" y="2248"/>
                  </a:lnTo>
                  <a:lnTo>
                    <a:pt x="719" y="2246"/>
                  </a:lnTo>
                  <a:lnTo>
                    <a:pt x="830" y="2282"/>
                  </a:lnTo>
                  <a:lnTo>
                    <a:pt x="863" y="2374"/>
                  </a:lnTo>
                  <a:lnTo>
                    <a:pt x="932" y="2441"/>
                  </a:lnTo>
                  <a:lnTo>
                    <a:pt x="1010" y="2494"/>
                  </a:lnTo>
                  <a:lnTo>
                    <a:pt x="1010" y="2552"/>
                  </a:lnTo>
                  <a:lnTo>
                    <a:pt x="1069" y="2606"/>
                  </a:lnTo>
                  <a:lnTo>
                    <a:pt x="1100" y="2665"/>
                  </a:lnTo>
                  <a:lnTo>
                    <a:pt x="1259" y="2672"/>
                  </a:lnTo>
                  <a:lnTo>
                    <a:pt x="1342" y="2651"/>
                  </a:lnTo>
                  <a:lnTo>
                    <a:pt x="1423" y="2674"/>
                  </a:lnTo>
                  <a:lnTo>
                    <a:pt x="1481" y="2647"/>
                  </a:lnTo>
                  <a:lnTo>
                    <a:pt x="1559" y="2690"/>
                  </a:lnTo>
                  <a:lnTo>
                    <a:pt x="1645" y="2731"/>
                  </a:lnTo>
                  <a:lnTo>
                    <a:pt x="1544" y="2939"/>
                  </a:lnTo>
                  <a:lnTo>
                    <a:pt x="1616" y="2956"/>
                  </a:lnTo>
                  <a:lnTo>
                    <a:pt x="1654" y="3031"/>
                  </a:lnTo>
                  <a:lnTo>
                    <a:pt x="1786" y="2483"/>
                  </a:lnTo>
                  <a:lnTo>
                    <a:pt x="1739" y="2389"/>
                  </a:lnTo>
                  <a:lnTo>
                    <a:pt x="1753" y="2311"/>
                  </a:lnTo>
                  <a:lnTo>
                    <a:pt x="1664" y="2267"/>
                  </a:lnTo>
                  <a:lnTo>
                    <a:pt x="1657" y="2123"/>
                  </a:lnTo>
                  <a:lnTo>
                    <a:pt x="1765" y="2095"/>
                  </a:lnTo>
                  <a:lnTo>
                    <a:pt x="1843" y="2116"/>
                  </a:lnTo>
                  <a:lnTo>
                    <a:pt x="1819" y="2029"/>
                  </a:lnTo>
                  <a:lnTo>
                    <a:pt x="1715" y="2035"/>
                  </a:lnTo>
                  <a:lnTo>
                    <a:pt x="1700" y="1922"/>
                  </a:lnTo>
                  <a:lnTo>
                    <a:pt x="2014" y="1931"/>
                  </a:lnTo>
                  <a:lnTo>
                    <a:pt x="2135" y="1844"/>
                  </a:lnTo>
                  <a:lnTo>
                    <a:pt x="2089" y="1734"/>
                  </a:lnTo>
                  <a:lnTo>
                    <a:pt x="2060" y="1599"/>
                  </a:lnTo>
                  <a:lnTo>
                    <a:pt x="2115" y="1518"/>
                  </a:lnTo>
                  <a:lnTo>
                    <a:pt x="2078" y="1459"/>
                  </a:lnTo>
                  <a:lnTo>
                    <a:pt x="2011" y="1379"/>
                  </a:lnTo>
                  <a:lnTo>
                    <a:pt x="1988" y="1276"/>
                  </a:lnTo>
                  <a:lnTo>
                    <a:pt x="2011" y="1174"/>
                  </a:lnTo>
                  <a:lnTo>
                    <a:pt x="2070" y="1013"/>
                  </a:lnTo>
                  <a:lnTo>
                    <a:pt x="1803" y="1054"/>
                  </a:lnTo>
                  <a:lnTo>
                    <a:pt x="1685" y="1034"/>
                  </a:lnTo>
                  <a:lnTo>
                    <a:pt x="1596" y="910"/>
                  </a:lnTo>
                  <a:lnTo>
                    <a:pt x="1388" y="917"/>
                  </a:lnTo>
                  <a:lnTo>
                    <a:pt x="1269" y="917"/>
                  </a:lnTo>
                  <a:lnTo>
                    <a:pt x="1180" y="844"/>
                  </a:lnTo>
                  <a:lnTo>
                    <a:pt x="1187" y="698"/>
                  </a:lnTo>
                  <a:lnTo>
                    <a:pt x="1128" y="587"/>
                  </a:lnTo>
                  <a:lnTo>
                    <a:pt x="1046" y="529"/>
                  </a:lnTo>
                  <a:lnTo>
                    <a:pt x="1105" y="353"/>
                  </a:lnTo>
                  <a:lnTo>
                    <a:pt x="1180" y="244"/>
                  </a:lnTo>
                  <a:lnTo>
                    <a:pt x="1250" y="182"/>
                  </a:lnTo>
                  <a:lnTo>
                    <a:pt x="1291" y="134"/>
                  </a:lnTo>
                  <a:lnTo>
                    <a:pt x="1381" y="119"/>
                  </a:lnTo>
                  <a:lnTo>
                    <a:pt x="1434" y="37"/>
                  </a:lnTo>
                  <a:lnTo>
                    <a:pt x="1324" y="0"/>
                  </a:lnTo>
                  <a:close/>
                </a:path>
              </a:pathLst>
            </a:custGeom>
            <a:solidFill>
              <a:srgbClr val="2E8FAB"/>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5" name="Freeform 167">
              <a:extLst>
                <a:ext uri="{FF2B5EF4-FFF2-40B4-BE49-F238E27FC236}">
                  <a16:creationId xmlns:a16="http://schemas.microsoft.com/office/drawing/2014/main" xmlns="" id="{4D85F31D-5F4B-78CF-5179-3861773632F9}"/>
                </a:ext>
              </a:extLst>
            </p:cNvPr>
            <p:cNvSpPr>
              <a:spLocks/>
            </p:cNvSpPr>
            <p:nvPr/>
          </p:nvSpPr>
          <p:spPr bwMode="auto">
            <a:xfrm>
              <a:off x="9024113" y="2347656"/>
              <a:ext cx="775261" cy="615664"/>
            </a:xfrm>
            <a:custGeom>
              <a:avLst/>
              <a:gdLst/>
              <a:ahLst/>
              <a:cxnLst>
                <a:cxn ang="0">
                  <a:pos x="136" y="101"/>
                </a:cxn>
                <a:cxn ang="0">
                  <a:pos x="0" y="387"/>
                </a:cxn>
                <a:cxn ang="0">
                  <a:pos x="141" y="555"/>
                </a:cxn>
                <a:cxn ang="0">
                  <a:pos x="224" y="775"/>
                </a:cxn>
                <a:cxn ang="0">
                  <a:pos x="551" y="766"/>
                </a:cxn>
                <a:cxn ang="0">
                  <a:pos x="761" y="911"/>
                </a:cxn>
                <a:cxn ang="0">
                  <a:pos x="965" y="1035"/>
                </a:cxn>
                <a:cxn ang="0">
                  <a:pos x="967" y="1235"/>
                </a:cxn>
                <a:cxn ang="0">
                  <a:pos x="1070" y="1374"/>
                </a:cxn>
                <a:cxn ang="0">
                  <a:pos x="1046" y="1592"/>
                </a:cxn>
                <a:cxn ang="0">
                  <a:pos x="1148" y="1783"/>
                </a:cxn>
                <a:cxn ang="0">
                  <a:pos x="1237" y="1872"/>
                </a:cxn>
                <a:cxn ang="0">
                  <a:pos x="1399" y="1878"/>
                </a:cxn>
                <a:cxn ang="0">
                  <a:pos x="1541" y="1840"/>
                </a:cxn>
                <a:cxn ang="0">
                  <a:pos x="1703" y="1717"/>
                </a:cxn>
                <a:cxn ang="0">
                  <a:pos x="1840" y="1614"/>
                </a:cxn>
                <a:cxn ang="0">
                  <a:pos x="1679" y="1509"/>
                </a:cxn>
                <a:cxn ang="0">
                  <a:pos x="1600" y="1366"/>
                </a:cxn>
                <a:cxn ang="0">
                  <a:pos x="1711" y="1347"/>
                </a:cxn>
                <a:cxn ang="0">
                  <a:pos x="1939" y="1435"/>
                </a:cxn>
                <a:cxn ang="0">
                  <a:pos x="1996" y="1323"/>
                </a:cxn>
                <a:cxn ang="0">
                  <a:pos x="2176" y="1300"/>
                </a:cxn>
                <a:cxn ang="0">
                  <a:pos x="2333" y="1195"/>
                </a:cxn>
                <a:cxn ang="0">
                  <a:pos x="2273" y="1132"/>
                </a:cxn>
                <a:cxn ang="0">
                  <a:pos x="2206" y="964"/>
                </a:cxn>
                <a:cxn ang="0">
                  <a:pos x="2351" y="829"/>
                </a:cxn>
                <a:cxn ang="0">
                  <a:pos x="2300" y="780"/>
                </a:cxn>
                <a:cxn ang="0">
                  <a:pos x="2329" y="655"/>
                </a:cxn>
                <a:cxn ang="0">
                  <a:pos x="2438" y="585"/>
                </a:cxn>
                <a:cxn ang="0">
                  <a:pos x="2432" y="497"/>
                </a:cxn>
                <a:cxn ang="0">
                  <a:pos x="2304" y="485"/>
                </a:cxn>
                <a:cxn ang="0">
                  <a:pos x="2177" y="466"/>
                </a:cxn>
                <a:cxn ang="0">
                  <a:pos x="2260" y="356"/>
                </a:cxn>
                <a:cxn ang="0">
                  <a:pos x="2177" y="303"/>
                </a:cxn>
                <a:cxn ang="0">
                  <a:pos x="2079" y="298"/>
                </a:cxn>
                <a:cxn ang="0">
                  <a:pos x="2001" y="284"/>
                </a:cxn>
                <a:cxn ang="0">
                  <a:pos x="1928" y="178"/>
                </a:cxn>
                <a:cxn ang="0">
                  <a:pos x="2001" y="139"/>
                </a:cxn>
                <a:cxn ang="0">
                  <a:pos x="1972" y="111"/>
                </a:cxn>
                <a:cxn ang="0">
                  <a:pos x="1821" y="125"/>
                </a:cxn>
                <a:cxn ang="0">
                  <a:pos x="1704" y="139"/>
                </a:cxn>
                <a:cxn ang="0">
                  <a:pos x="1569" y="185"/>
                </a:cxn>
                <a:cxn ang="0">
                  <a:pos x="1421" y="226"/>
                </a:cxn>
                <a:cxn ang="0">
                  <a:pos x="1270" y="130"/>
                </a:cxn>
                <a:cxn ang="0">
                  <a:pos x="1026" y="173"/>
                </a:cxn>
                <a:cxn ang="0">
                  <a:pos x="895" y="130"/>
                </a:cxn>
                <a:cxn ang="0">
                  <a:pos x="802" y="14"/>
                </a:cxn>
                <a:cxn ang="0">
                  <a:pos x="573" y="29"/>
                </a:cxn>
                <a:cxn ang="0">
                  <a:pos x="441" y="62"/>
                </a:cxn>
                <a:cxn ang="0">
                  <a:pos x="319" y="111"/>
                </a:cxn>
                <a:cxn ang="0">
                  <a:pos x="329" y="226"/>
                </a:cxn>
                <a:cxn ang="0">
                  <a:pos x="397" y="312"/>
                </a:cxn>
                <a:cxn ang="0">
                  <a:pos x="344" y="437"/>
                </a:cxn>
                <a:cxn ang="0">
                  <a:pos x="261" y="384"/>
                </a:cxn>
                <a:cxn ang="0">
                  <a:pos x="193" y="288"/>
                </a:cxn>
                <a:cxn ang="0">
                  <a:pos x="280" y="120"/>
                </a:cxn>
              </a:cxnLst>
              <a:rect l="0" t="0" r="r" b="b"/>
              <a:pathLst>
                <a:path w="2485" h="1935">
                  <a:moveTo>
                    <a:pt x="207" y="38"/>
                  </a:moveTo>
                  <a:lnTo>
                    <a:pt x="136" y="101"/>
                  </a:lnTo>
                  <a:lnTo>
                    <a:pt x="63" y="207"/>
                  </a:lnTo>
                  <a:lnTo>
                    <a:pt x="0" y="387"/>
                  </a:lnTo>
                  <a:lnTo>
                    <a:pt x="85" y="447"/>
                  </a:lnTo>
                  <a:lnTo>
                    <a:pt x="141" y="555"/>
                  </a:lnTo>
                  <a:lnTo>
                    <a:pt x="136" y="703"/>
                  </a:lnTo>
                  <a:lnTo>
                    <a:pt x="224" y="775"/>
                  </a:lnTo>
                  <a:lnTo>
                    <a:pt x="332" y="774"/>
                  </a:lnTo>
                  <a:lnTo>
                    <a:pt x="551" y="766"/>
                  </a:lnTo>
                  <a:lnTo>
                    <a:pt x="640" y="888"/>
                  </a:lnTo>
                  <a:lnTo>
                    <a:pt x="761" y="911"/>
                  </a:lnTo>
                  <a:lnTo>
                    <a:pt x="1028" y="869"/>
                  </a:lnTo>
                  <a:lnTo>
                    <a:pt x="965" y="1035"/>
                  </a:lnTo>
                  <a:lnTo>
                    <a:pt x="943" y="1133"/>
                  </a:lnTo>
                  <a:lnTo>
                    <a:pt x="967" y="1235"/>
                  </a:lnTo>
                  <a:lnTo>
                    <a:pt x="1035" y="1316"/>
                  </a:lnTo>
                  <a:lnTo>
                    <a:pt x="1070" y="1374"/>
                  </a:lnTo>
                  <a:lnTo>
                    <a:pt x="1016" y="1455"/>
                  </a:lnTo>
                  <a:lnTo>
                    <a:pt x="1046" y="1592"/>
                  </a:lnTo>
                  <a:lnTo>
                    <a:pt x="1094" y="1702"/>
                  </a:lnTo>
                  <a:lnTo>
                    <a:pt x="1148" y="1783"/>
                  </a:lnTo>
                  <a:lnTo>
                    <a:pt x="1148" y="1857"/>
                  </a:lnTo>
                  <a:lnTo>
                    <a:pt x="1237" y="1872"/>
                  </a:lnTo>
                  <a:lnTo>
                    <a:pt x="1324" y="1935"/>
                  </a:lnTo>
                  <a:lnTo>
                    <a:pt x="1399" y="1878"/>
                  </a:lnTo>
                  <a:lnTo>
                    <a:pt x="1445" y="1929"/>
                  </a:lnTo>
                  <a:lnTo>
                    <a:pt x="1541" y="1840"/>
                  </a:lnTo>
                  <a:lnTo>
                    <a:pt x="1703" y="1771"/>
                  </a:lnTo>
                  <a:lnTo>
                    <a:pt x="1703" y="1717"/>
                  </a:lnTo>
                  <a:lnTo>
                    <a:pt x="1810" y="1684"/>
                  </a:lnTo>
                  <a:lnTo>
                    <a:pt x="1840" y="1614"/>
                  </a:lnTo>
                  <a:lnTo>
                    <a:pt x="1736" y="1597"/>
                  </a:lnTo>
                  <a:lnTo>
                    <a:pt x="1679" y="1509"/>
                  </a:lnTo>
                  <a:lnTo>
                    <a:pt x="1682" y="1420"/>
                  </a:lnTo>
                  <a:lnTo>
                    <a:pt x="1600" y="1366"/>
                  </a:lnTo>
                  <a:lnTo>
                    <a:pt x="1574" y="1318"/>
                  </a:lnTo>
                  <a:lnTo>
                    <a:pt x="1711" y="1347"/>
                  </a:lnTo>
                  <a:lnTo>
                    <a:pt x="1846" y="1384"/>
                  </a:lnTo>
                  <a:lnTo>
                    <a:pt x="1939" y="1435"/>
                  </a:lnTo>
                  <a:lnTo>
                    <a:pt x="1930" y="1357"/>
                  </a:lnTo>
                  <a:lnTo>
                    <a:pt x="1996" y="1323"/>
                  </a:lnTo>
                  <a:lnTo>
                    <a:pt x="2081" y="1338"/>
                  </a:lnTo>
                  <a:lnTo>
                    <a:pt x="2176" y="1300"/>
                  </a:lnTo>
                  <a:lnTo>
                    <a:pt x="2266" y="1267"/>
                  </a:lnTo>
                  <a:lnTo>
                    <a:pt x="2333" y="1195"/>
                  </a:lnTo>
                  <a:lnTo>
                    <a:pt x="2336" y="1152"/>
                  </a:lnTo>
                  <a:lnTo>
                    <a:pt x="2273" y="1132"/>
                  </a:lnTo>
                  <a:lnTo>
                    <a:pt x="2170" y="1009"/>
                  </a:lnTo>
                  <a:lnTo>
                    <a:pt x="2206" y="964"/>
                  </a:lnTo>
                  <a:lnTo>
                    <a:pt x="2194" y="871"/>
                  </a:lnTo>
                  <a:lnTo>
                    <a:pt x="2351" y="829"/>
                  </a:lnTo>
                  <a:lnTo>
                    <a:pt x="2366" y="787"/>
                  </a:lnTo>
                  <a:lnTo>
                    <a:pt x="2300" y="780"/>
                  </a:lnTo>
                  <a:lnTo>
                    <a:pt x="2284" y="706"/>
                  </a:lnTo>
                  <a:lnTo>
                    <a:pt x="2329" y="655"/>
                  </a:lnTo>
                  <a:lnTo>
                    <a:pt x="2368" y="636"/>
                  </a:lnTo>
                  <a:lnTo>
                    <a:pt x="2438" y="585"/>
                  </a:lnTo>
                  <a:lnTo>
                    <a:pt x="2485" y="583"/>
                  </a:lnTo>
                  <a:lnTo>
                    <a:pt x="2432" y="497"/>
                  </a:lnTo>
                  <a:lnTo>
                    <a:pt x="2382" y="461"/>
                  </a:lnTo>
                  <a:lnTo>
                    <a:pt x="2304" y="485"/>
                  </a:lnTo>
                  <a:lnTo>
                    <a:pt x="2232" y="475"/>
                  </a:lnTo>
                  <a:lnTo>
                    <a:pt x="2177" y="466"/>
                  </a:lnTo>
                  <a:lnTo>
                    <a:pt x="2191" y="394"/>
                  </a:lnTo>
                  <a:lnTo>
                    <a:pt x="2260" y="356"/>
                  </a:lnTo>
                  <a:lnTo>
                    <a:pt x="2232" y="294"/>
                  </a:lnTo>
                  <a:lnTo>
                    <a:pt x="2177" y="303"/>
                  </a:lnTo>
                  <a:lnTo>
                    <a:pt x="2113" y="259"/>
                  </a:lnTo>
                  <a:lnTo>
                    <a:pt x="2079" y="298"/>
                  </a:lnTo>
                  <a:lnTo>
                    <a:pt x="2035" y="255"/>
                  </a:lnTo>
                  <a:lnTo>
                    <a:pt x="2001" y="284"/>
                  </a:lnTo>
                  <a:lnTo>
                    <a:pt x="1953" y="226"/>
                  </a:lnTo>
                  <a:lnTo>
                    <a:pt x="1928" y="178"/>
                  </a:lnTo>
                  <a:lnTo>
                    <a:pt x="1884" y="149"/>
                  </a:lnTo>
                  <a:lnTo>
                    <a:pt x="2001" y="139"/>
                  </a:lnTo>
                  <a:lnTo>
                    <a:pt x="2045" y="101"/>
                  </a:lnTo>
                  <a:lnTo>
                    <a:pt x="1972" y="111"/>
                  </a:lnTo>
                  <a:lnTo>
                    <a:pt x="1904" y="101"/>
                  </a:lnTo>
                  <a:lnTo>
                    <a:pt x="1821" y="125"/>
                  </a:lnTo>
                  <a:lnTo>
                    <a:pt x="1777" y="106"/>
                  </a:lnTo>
                  <a:lnTo>
                    <a:pt x="1704" y="139"/>
                  </a:lnTo>
                  <a:lnTo>
                    <a:pt x="1660" y="178"/>
                  </a:lnTo>
                  <a:lnTo>
                    <a:pt x="1569" y="185"/>
                  </a:lnTo>
                  <a:lnTo>
                    <a:pt x="1509" y="231"/>
                  </a:lnTo>
                  <a:lnTo>
                    <a:pt x="1421" y="226"/>
                  </a:lnTo>
                  <a:lnTo>
                    <a:pt x="1329" y="187"/>
                  </a:lnTo>
                  <a:lnTo>
                    <a:pt x="1270" y="130"/>
                  </a:lnTo>
                  <a:lnTo>
                    <a:pt x="1163" y="139"/>
                  </a:lnTo>
                  <a:lnTo>
                    <a:pt x="1026" y="173"/>
                  </a:lnTo>
                  <a:lnTo>
                    <a:pt x="939" y="173"/>
                  </a:lnTo>
                  <a:lnTo>
                    <a:pt x="895" y="130"/>
                  </a:lnTo>
                  <a:lnTo>
                    <a:pt x="865" y="58"/>
                  </a:lnTo>
                  <a:lnTo>
                    <a:pt x="802" y="14"/>
                  </a:lnTo>
                  <a:lnTo>
                    <a:pt x="695" y="0"/>
                  </a:lnTo>
                  <a:lnTo>
                    <a:pt x="573" y="29"/>
                  </a:lnTo>
                  <a:lnTo>
                    <a:pt x="505" y="58"/>
                  </a:lnTo>
                  <a:lnTo>
                    <a:pt x="441" y="62"/>
                  </a:lnTo>
                  <a:lnTo>
                    <a:pt x="397" y="96"/>
                  </a:lnTo>
                  <a:lnTo>
                    <a:pt x="319" y="111"/>
                  </a:lnTo>
                  <a:lnTo>
                    <a:pt x="319" y="178"/>
                  </a:lnTo>
                  <a:lnTo>
                    <a:pt x="329" y="226"/>
                  </a:lnTo>
                  <a:lnTo>
                    <a:pt x="353" y="264"/>
                  </a:lnTo>
                  <a:lnTo>
                    <a:pt x="397" y="312"/>
                  </a:lnTo>
                  <a:lnTo>
                    <a:pt x="388" y="399"/>
                  </a:lnTo>
                  <a:lnTo>
                    <a:pt x="344" y="437"/>
                  </a:lnTo>
                  <a:lnTo>
                    <a:pt x="275" y="447"/>
                  </a:lnTo>
                  <a:lnTo>
                    <a:pt x="261" y="384"/>
                  </a:lnTo>
                  <a:lnTo>
                    <a:pt x="217" y="356"/>
                  </a:lnTo>
                  <a:lnTo>
                    <a:pt x="193" y="288"/>
                  </a:lnTo>
                  <a:lnTo>
                    <a:pt x="246" y="235"/>
                  </a:lnTo>
                  <a:lnTo>
                    <a:pt x="280" y="120"/>
                  </a:lnTo>
                  <a:lnTo>
                    <a:pt x="207" y="3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6" name="Freeform 168">
              <a:extLst>
                <a:ext uri="{FF2B5EF4-FFF2-40B4-BE49-F238E27FC236}">
                  <a16:creationId xmlns:a16="http://schemas.microsoft.com/office/drawing/2014/main" xmlns="" id="{1144A9B6-D238-2243-60C8-09EFBA6FA589}"/>
                </a:ext>
              </a:extLst>
            </p:cNvPr>
            <p:cNvSpPr>
              <a:spLocks/>
            </p:cNvSpPr>
            <p:nvPr/>
          </p:nvSpPr>
          <p:spPr bwMode="auto">
            <a:xfrm>
              <a:off x="8592027" y="2936277"/>
              <a:ext cx="329134" cy="372262"/>
            </a:xfrm>
            <a:custGeom>
              <a:avLst/>
              <a:gdLst/>
              <a:ahLst/>
              <a:cxnLst>
                <a:cxn ang="0">
                  <a:pos x="408" y="0"/>
                </a:cxn>
                <a:cxn ang="0">
                  <a:pos x="367" y="28"/>
                </a:cxn>
                <a:cxn ang="0">
                  <a:pos x="333" y="17"/>
                </a:cxn>
                <a:cxn ang="0">
                  <a:pos x="262" y="51"/>
                </a:cxn>
                <a:cxn ang="0">
                  <a:pos x="177" y="94"/>
                </a:cxn>
                <a:cxn ang="0">
                  <a:pos x="184" y="186"/>
                </a:cxn>
                <a:cxn ang="0">
                  <a:pos x="161" y="251"/>
                </a:cxn>
                <a:cxn ang="0">
                  <a:pos x="110" y="290"/>
                </a:cxn>
                <a:cxn ang="0">
                  <a:pos x="115" y="356"/>
                </a:cxn>
                <a:cxn ang="0">
                  <a:pos x="87" y="403"/>
                </a:cxn>
                <a:cxn ang="0">
                  <a:pos x="41" y="418"/>
                </a:cxn>
                <a:cxn ang="0">
                  <a:pos x="44" y="541"/>
                </a:cxn>
                <a:cxn ang="0">
                  <a:pos x="32" y="627"/>
                </a:cxn>
                <a:cxn ang="0">
                  <a:pos x="0" y="667"/>
                </a:cxn>
                <a:cxn ang="0">
                  <a:pos x="68" y="707"/>
                </a:cxn>
                <a:cxn ang="0">
                  <a:pos x="136" y="783"/>
                </a:cxn>
                <a:cxn ang="0">
                  <a:pos x="164" y="739"/>
                </a:cxn>
                <a:cxn ang="0">
                  <a:pos x="204" y="707"/>
                </a:cxn>
                <a:cxn ang="0">
                  <a:pos x="232" y="768"/>
                </a:cxn>
                <a:cxn ang="0">
                  <a:pos x="181" y="826"/>
                </a:cxn>
                <a:cxn ang="0">
                  <a:pos x="132" y="855"/>
                </a:cxn>
                <a:cxn ang="0">
                  <a:pos x="117" y="955"/>
                </a:cxn>
                <a:cxn ang="0">
                  <a:pos x="112" y="1021"/>
                </a:cxn>
                <a:cxn ang="0">
                  <a:pos x="103" y="1082"/>
                </a:cxn>
                <a:cxn ang="0">
                  <a:pos x="186" y="1046"/>
                </a:cxn>
                <a:cxn ang="0">
                  <a:pos x="270" y="1066"/>
                </a:cxn>
                <a:cxn ang="0">
                  <a:pos x="306" y="1123"/>
                </a:cxn>
                <a:cxn ang="0">
                  <a:pos x="358" y="1168"/>
                </a:cxn>
                <a:cxn ang="0">
                  <a:pos x="418" y="1103"/>
                </a:cxn>
                <a:cxn ang="0">
                  <a:pos x="507" y="832"/>
                </a:cxn>
                <a:cxn ang="0">
                  <a:pos x="609" y="766"/>
                </a:cxn>
                <a:cxn ang="0">
                  <a:pos x="781" y="688"/>
                </a:cxn>
                <a:cxn ang="0">
                  <a:pos x="933" y="601"/>
                </a:cxn>
                <a:cxn ang="0">
                  <a:pos x="996" y="473"/>
                </a:cxn>
                <a:cxn ang="0">
                  <a:pos x="1054" y="413"/>
                </a:cxn>
                <a:cxn ang="0">
                  <a:pos x="1030" y="349"/>
                </a:cxn>
                <a:cxn ang="0">
                  <a:pos x="997" y="251"/>
                </a:cxn>
                <a:cxn ang="0">
                  <a:pos x="961" y="183"/>
                </a:cxn>
                <a:cxn ang="0">
                  <a:pos x="873" y="106"/>
                </a:cxn>
                <a:cxn ang="0">
                  <a:pos x="764" y="157"/>
                </a:cxn>
                <a:cxn ang="0">
                  <a:pos x="658" y="151"/>
                </a:cxn>
                <a:cxn ang="0">
                  <a:pos x="585" y="77"/>
                </a:cxn>
                <a:cxn ang="0">
                  <a:pos x="408" y="0"/>
                </a:cxn>
              </a:cxnLst>
              <a:rect l="0" t="0" r="r" b="b"/>
              <a:pathLst>
                <a:path w="1054" h="1168">
                  <a:moveTo>
                    <a:pt x="408" y="0"/>
                  </a:moveTo>
                  <a:lnTo>
                    <a:pt x="367" y="28"/>
                  </a:lnTo>
                  <a:lnTo>
                    <a:pt x="333" y="17"/>
                  </a:lnTo>
                  <a:lnTo>
                    <a:pt x="262" y="51"/>
                  </a:lnTo>
                  <a:lnTo>
                    <a:pt x="177" y="94"/>
                  </a:lnTo>
                  <a:lnTo>
                    <a:pt x="184" y="186"/>
                  </a:lnTo>
                  <a:lnTo>
                    <a:pt x="161" y="251"/>
                  </a:lnTo>
                  <a:lnTo>
                    <a:pt x="110" y="290"/>
                  </a:lnTo>
                  <a:lnTo>
                    <a:pt x="115" y="356"/>
                  </a:lnTo>
                  <a:lnTo>
                    <a:pt x="87" y="403"/>
                  </a:lnTo>
                  <a:lnTo>
                    <a:pt x="41" y="418"/>
                  </a:lnTo>
                  <a:lnTo>
                    <a:pt x="44" y="541"/>
                  </a:lnTo>
                  <a:lnTo>
                    <a:pt x="32" y="627"/>
                  </a:lnTo>
                  <a:lnTo>
                    <a:pt x="0" y="667"/>
                  </a:lnTo>
                  <a:lnTo>
                    <a:pt x="68" y="707"/>
                  </a:lnTo>
                  <a:lnTo>
                    <a:pt x="136" y="783"/>
                  </a:lnTo>
                  <a:lnTo>
                    <a:pt x="164" y="739"/>
                  </a:lnTo>
                  <a:lnTo>
                    <a:pt x="204" y="707"/>
                  </a:lnTo>
                  <a:lnTo>
                    <a:pt x="232" y="768"/>
                  </a:lnTo>
                  <a:lnTo>
                    <a:pt x="181" y="826"/>
                  </a:lnTo>
                  <a:lnTo>
                    <a:pt x="132" y="855"/>
                  </a:lnTo>
                  <a:lnTo>
                    <a:pt x="117" y="955"/>
                  </a:lnTo>
                  <a:lnTo>
                    <a:pt x="112" y="1021"/>
                  </a:lnTo>
                  <a:lnTo>
                    <a:pt x="103" y="1082"/>
                  </a:lnTo>
                  <a:lnTo>
                    <a:pt x="186" y="1046"/>
                  </a:lnTo>
                  <a:lnTo>
                    <a:pt x="270" y="1066"/>
                  </a:lnTo>
                  <a:lnTo>
                    <a:pt x="306" y="1123"/>
                  </a:lnTo>
                  <a:lnTo>
                    <a:pt x="358" y="1168"/>
                  </a:lnTo>
                  <a:lnTo>
                    <a:pt x="418" y="1103"/>
                  </a:lnTo>
                  <a:lnTo>
                    <a:pt x="507" y="832"/>
                  </a:lnTo>
                  <a:lnTo>
                    <a:pt x="609" y="766"/>
                  </a:lnTo>
                  <a:lnTo>
                    <a:pt x="781" y="688"/>
                  </a:lnTo>
                  <a:lnTo>
                    <a:pt x="933" y="601"/>
                  </a:lnTo>
                  <a:lnTo>
                    <a:pt x="996" y="473"/>
                  </a:lnTo>
                  <a:lnTo>
                    <a:pt x="1054" y="413"/>
                  </a:lnTo>
                  <a:lnTo>
                    <a:pt x="1030" y="349"/>
                  </a:lnTo>
                  <a:lnTo>
                    <a:pt x="997" y="251"/>
                  </a:lnTo>
                  <a:lnTo>
                    <a:pt x="961" y="183"/>
                  </a:lnTo>
                  <a:lnTo>
                    <a:pt x="873" y="106"/>
                  </a:lnTo>
                  <a:lnTo>
                    <a:pt x="764" y="157"/>
                  </a:lnTo>
                  <a:lnTo>
                    <a:pt x="658" y="151"/>
                  </a:lnTo>
                  <a:lnTo>
                    <a:pt x="585" y="77"/>
                  </a:lnTo>
                  <a:lnTo>
                    <a:pt x="408"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7" name="Freeform 169">
              <a:extLst>
                <a:ext uri="{FF2B5EF4-FFF2-40B4-BE49-F238E27FC236}">
                  <a16:creationId xmlns:a16="http://schemas.microsoft.com/office/drawing/2014/main" xmlns="" id="{DF8B7E96-B769-A178-73FA-64D015D306D6}"/>
                </a:ext>
              </a:extLst>
            </p:cNvPr>
            <p:cNvSpPr>
              <a:spLocks/>
            </p:cNvSpPr>
            <p:nvPr/>
          </p:nvSpPr>
          <p:spPr bwMode="auto">
            <a:xfrm>
              <a:off x="9699541" y="2532196"/>
              <a:ext cx="266739" cy="399307"/>
            </a:xfrm>
            <a:custGeom>
              <a:avLst/>
              <a:gdLst/>
              <a:ahLst/>
              <a:cxnLst>
                <a:cxn ang="0">
                  <a:pos x="320" y="0"/>
                </a:cxn>
                <a:cxn ang="0">
                  <a:pos x="369" y="29"/>
                </a:cxn>
                <a:cxn ang="0">
                  <a:pos x="423" y="65"/>
                </a:cxn>
                <a:cxn ang="0">
                  <a:pos x="467" y="101"/>
                </a:cxn>
                <a:cxn ang="0">
                  <a:pos x="506" y="154"/>
                </a:cxn>
                <a:cxn ang="0">
                  <a:pos x="533" y="192"/>
                </a:cxn>
                <a:cxn ang="0">
                  <a:pos x="527" y="272"/>
                </a:cxn>
                <a:cxn ang="0">
                  <a:pos x="590" y="272"/>
                </a:cxn>
                <a:cxn ang="0">
                  <a:pos x="657" y="317"/>
                </a:cxn>
                <a:cxn ang="0">
                  <a:pos x="687" y="365"/>
                </a:cxn>
                <a:cxn ang="0">
                  <a:pos x="723" y="366"/>
                </a:cxn>
                <a:cxn ang="0">
                  <a:pos x="765" y="410"/>
                </a:cxn>
                <a:cxn ang="0">
                  <a:pos x="744" y="494"/>
                </a:cxn>
                <a:cxn ang="0">
                  <a:pos x="747" y="563"/>
                </a:cxn>
                <a:cxn ang="0">
                  <a:pos x="729" y="600"/>
                </a:cxn>
                <a:cxn ang="0">
                  <a:pos x="663" y="602"/>
                </a:cxn>
                <a:cxn ang="0">
                  <a:pos x="641" y="648"/>
                </a:cxn>
                <a:cxn ang="0">
                  <a:pos x="623" y="711"/>
                </a:cxn>
                <a:cxn ang="0">
                  <a:pos x="608" y="747"/>
                </a:cxn>
                <a:cxn ang="0">
                  <a:pos x="647" y="813"/>
                </a:cxn>
                <a:cxn ang="0">
                  <a:pos x="692" y="888"/>
                </a:cxn>
                <a:cxn ang="0">
                  <a:pos x="744" y="891"/>
                </a:cxn>
                <a:cxn ang="0">
                  <a:pos x="759" y="977"/>
                </a:cxn>
                <a:cxn ang="0">
                  <a:pos x="801" y="1037"/>
                </a:cxn>
                <a:cxn ang="0">
                  <a:pos x="854" y="1134"/>
                </a:cxn>
                <a:cxn ang="0">
                  <a:pos x="791" y="1118"/>
                </a:cxn>
                <a:cxn ang="0">
                  <a:pos x="723" y="1157"/>
                </a:cxn>
                <a:cxn ang="0">
                  <a:pos x="611" y="1170"/>
                </a:cxn>
                <a:cxn ang="0">
                  <a:pos x="492" y="1251"/>
                </a:cxn>
                <a:cxn ang="0">
                  <a:pos x="368" y="1175"/>
                </a:cxn>
                <a:cxn ang="0">
                  <a:pos x="290" y="1086"/>
                </a:cxn>
                <a:cxn ang="0">
                  <a:pos x="278" y="954"/>
                </a:cxn>
                <a:cxn ang="0">
                  <a:pos x="312" y="848"/>
                </a:cxn>
                <a:cxn ang="0">
                  <a:pos x="369" y="765"/>
                </a:cxn>
                <a:cxn ang="0">
                  <a:pos x="263" y="675"/>
                </a:cxn>
                <a:cxn ang="0">
                  <a:pos x="279" y="593"/>
                </a:cxn>
                <a:cxn ang="0">
                  <a:pos x="245" y="552"/>
                </a:cxn>
                <a:cxn ang="0">
                  <a:pos x="167" y="566"/>
                </a:cxn>
                <a:cxn ang="0">
                  <a:pos x="108" y="551"/>
                </a:cxn>
                <a:cxn ang="0">
                  <a:pos x="54" y="488"/>
                </a:cxn>
                <a:cxn ang="0">
                  <a:pos x="0" y="425"/>
                </a:cxn>
                <a:cxn ang="0">
                  <a:pos x="38" y="380"/>
                </a:cxn>
                <a:cxn ang="0">
                  <a:pos x="28" y="286"/>
                </a:cxn>
                <a:cxn ang="0">
                  <a:pos x="101" y="267"/>
                </a:cxn>
                <a:cxn ang="0">
                  <a:pos x="186" y="245"/>
                </a:cxn>
                <a:cxn ang="0">
                  <a:pos x="200" y="203"/>
                </a:cxn>
                <a:cxn ang="0">
                  <a:pos x="131" y="197"/>
                </a:cxn>
                <a:cxn ang="0">
                  <a:pos x="115" y="124"/>
                </a:cxn>
                <a:cxn ang="0">
                  <a:pos x="159" y="77"/>
                </a:cxn>
                <a:cxn ang="0">
                  <a:pos x="206" y="48"/>
                </a:cxn>
                <a:cxn ang="0">
                  <a:pos x="267" y="2"/>
                </a:cxn>
                <a:cxn ang="0">
                  <a:pos x="320" y="0"/>
                </a:cxn>
              </a:cxnLst>
              <a:rect l="0" t="0" r="r" b="b"/>
              <a:pathLst>
                <a:path w="854" h="1251">
                  <a:moveTo>
                    <a:pt x="320" y="0"/>
                  </a:moveTo>
                  <a:lnTo>
                    <a:pt x="369" y="29"/>
                  </a:lnTo>
                  <a:lnTo>
                    <a:pt x="423" y="65"/>
                  </a:lnTo>
                  <a:lnTo>
                    <a:pt x="467" y="101"/>
                  </a:lnTo>
                  <a:lnTo>
                    <a:pt x="506" y="154"/>
                  </a:lnTo>
                  <a:lnTo>
                    <a:pt x="533" y="192"/>
                  </a:lnTo>
                  <a:lnTo>
                    <a:pt x="527" y="272"/>
                  </a:lnTo>
                  <a:lnTo>
                    <a:pt x="590" y="272"/>
                  </a:lnTo>
                  <a:lnTo>
                    <a:pt x="657" y="317"/>
                  </a:lnTo>
                  <a:lnTo>
                    <a:pt x="687" y="365"/>
                  </a:lnTo>
                  <a:lnTo>
                    <a:pt x="723" y="366"/>
                  </a:lnTo>
                  <a:lnTo>
                    <a:pt x="765" y="410"/>
                  </a:lnTo>
                  <a:lnTo>
                    <a:pt x="744" y="494"/>
                  </a:lnTo>
                  <a:lnTo>
                    <a:pt x="747" y="563"/>
                  </a:lnTo>
                  <a:lnTo>
                    <a:pt x="729" y="600"/>
                  </a:lnTo>
                  <a:lnTo>
                    <a:pt x="663" y="602"/>
                  </a:lnTo>
                  <a:lnTo>
                    <a:pt x="641" y="648"/>
                  </a:lnTo>
                  <a:lnTo>
                    <a:pt x="623" y="711"/>
                  </a:lnTo>
                  <a:lnTo>
                    <a:pt x="608" y="747"/>
                  </a:lnTo>
                  <a:lnTo>
                    <a:pt x="647" y="813"/>
                  </a:lnTo>
                  <a:lnTo>
                    <a:pt x="692" y="888"/>
                  </a:lnTo>
                  <a:lnTo>
                    <a:pt x="744" y="891"/>
                  </a:lnTo>
                  <a:lnTo>
                    <a:pt x="759" y="977"/>
                  </a:lnTo>
                  <a:lnTo>
                    <a:pt x="801" y="1037"/>
                  </a:lnTo>
                  <a:lnTo>
                    <a:pt x="854" y="1134"/>
                  </a:lnTo>
                  <a:lnTo>
                    <a:pt x="791" y="1118"/>
                  </a:lnTo>
                  <a:lnTo>
                    <a:pt x="723" y="1157"/>
                  </a:lnTo>
                  <a:lnTo>
                    <a:pt x="611" y="1170"/>
                  </a:lnTo>
                  <a:lnTo>
                    <a:pt x="492" y="1251"/>
                  </a:lnTo>
                  <a:lnTo>
                    <a:pt x="368" y="1175"/>
                  </a:lnTo>
                  <a:lnTo>
                    <a:pt x="290" y="1086"/>
                  </a:lnTo>
                  <a:lnTo>
                    <a:pt x="278" y="954"/>
                  </a:lnTo>
                  <a:lnTo>
                    <a:pt x="312" y="848"/>
                  </a:lnTo>
                  <a:lnTo>
                    <a:pt x="369" y="765"/>
                  </a:lnTo>
                  <a:lnTo>
                    <a:pt x="263" y="675"/>
                  </a:lnTo>
                  <a:lnTo>
                    <a:pt x="279" y="593"/>
                  </a:lnTo>
                  <a:lnTo>
                    <a:pt x="245" y="552"/>
                  </a:lnTo>
                  <a:lnTo>
                    <a:pt x="167" y="566"/>
                  </a:lnTo>
                  <a:lnTo>
                    <a:pt x="108" y="551"/>
                  </a:lnTo>
                  <a:lnTo>
                    <a:pt x="54" y="488"/>
                  </a:lnTo>
                  <a:lnTo>
                    <a:pt x="0" y="425"/>
                  </a:lnTo>
                  <a:lnTo>
                    <a:pt x="38" y="380"/>
                  </a:lnTo>
                  <a:lnTo>
                    <a:pt x="28" y="286"/>
                  </a:lnTo>
                  <a:lnTo>
                    <a:pt x="101" y="267"/>
                  </a:lnTo>
                  <a:lnTo>
                    <a:pt x="186" y="245"/>
                  </a:lnTo>
                  <a:lnTo>
                    <a:pt x="200" y="203"/>
                  </a:lnTo>
                  <a:lnTo>
                    <a:pt x="131" y="197"/>
                  </a:lnTo>
                  <a:lnTo>
                    <a:pt x="115" y="124"/>
                  </a:lnTo>
                  <a:lnTo>
                    <a:pt x="159" y="77"/>
                  </a:lnTo>
                  <a:lnTo>
                    <a:pt x="206" y="48"/>
                  </a:lnTo>
                  <a:lnTo>
                    <a:pt x="267" y="2"/>
                  </a:lnTo>
                  <a:lnTo>
                    <a:pt x="320"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8" name="Freeform 170">
              <a:extLst>
                <a:ext uri="{FF2B5EF4-FFF2-40B4-BE49-F238E27FC236}">
                  <a16:creationId xmlns:a16="http://schemas.microsoft.com/office/drawing/2014/main" xmlns="" id="{7783FFE3-73EB-213D-7A4C-00C58EAB0A00}"/>
                </a:ext>
              </a:extLst>
            </p:cNvPr>
            <p:cNvSpPr>
              <a:spLocks/>
            </p:cNvSpPr>
            <p:nvPr/>
          </p:nvSpPr>
          <p:spPr bwMode="auto">
            <a:xfrm>
              <a:off x="9889846" y="2659466"/>
              <a:ext cx="227742" cy="237038"/>
            </a:xfrm>
            <a:custGeom>
              <a:avLst/>
              <a:gdLst/>
              <a:ahLst/>
              <a:cxnLst>
                <a:cxn ang="0">
                  <a:pos x="696" y="128"/>
                </a:cxn>
                <a:cxn ang="0">
                  <a:pos x="630" y="167"/>
                </a:cxn>
                <a:cxn ang="0">
                  <a:pos x="634" y="278"/>
                </a:cxn>
                <a:cxn ang="0">
                  <a:pos x="667" y="364"/>
                </a:cxn>
                <a:cxn ang="0">
                  <a:pos x="730" y="461"/>
                </a:cxn>
                <a:cxn ang="0">
                  <a:pos x="702" y="523"/>
                </a:cxn>
                <a:cxn ang="0">
                  <a:pos x="688" y="611"/>
                </a:cxn>
                <a:cxn ang="0">
                  <a:pos x="640" y="679"/>
                </a:cxn>
                <a:cxn ang="0">
                  <a:pos x="571" y="638"/>
                </a:cxn>
                <a:cxn ang="0">
                  <a:pos x="498" y="658"/>
                </a:cxn>
                <a:cxn ang="0">
                  <a:pos x="399" y="640"/>
                </a:cxn>
                <a:cxn ang="0">
                  <a:pos x="384" y="676"/>
                </a:cxn>
                <a:cxn ang="0">
                  <a:pos x="408" y="748"/>
                </a:cxn>
                <a:cxn ang="0">
                  <a:pos x="307" y="742"/>
                </a:cxn>
                <a:cxn ang="0">
                  <a:pos x="247" y="737"/>
                </a:cxn>
                <a:cxn ang="0">
                  <a:pos x="198" y="652"/>
                </a:cxn>
                <a:cxn ang="0">
                  <a:pos x="153" y="583"/>
                </a:cxn>
                <a:cxn ang="0">
                  <a:pos x="136" y="496"/>
                </a:cxn>
                <a:cxn ang="0">
                  <a:pos x="82" y="491"/>
                </a:cxn>
                <a:cxn ang="0">
                  <a:pos x="0" y="349"/>
                </a:cxn>
                <a:cxn ang="0">
                  <a:pos x="13" y="316"/>
                </a:cxn>
                <a:cxn ang="0">
                  <a:pos x="31" y="259"/>
                </a:cxn>
                <a:cxn ang="0">
                  <a:pos x="57" y="206"/>
                </a:cxn>
                <a:cxn ang="0">
                  <a:pos x="123" y="202"/>
                </a:cxn>
                <a:cxn ang="0">
                  <a:pos x="139" y="163"/>
                </a:cxn>
                <a:cxn ang="0">
                  <a:pos x="135" y="95"/>
                </a:cxn>
                <a:cxn ang="0">
                  <a:pos x="156" y="12"/>
                </a:cxn>
                <a:cxn ang="0">
                  <a:pos x="208" y="27"/>
                </a:cxn>
                <a:cxn ang="0">
                  <a:pos x="258" y="23"/>
                </a:cxn>
                <a:cxn ang="0">
                  <a:pos x="320" y="38"/>
                </a:cxn>
                <a:cxn ang="0">
                  <a:pos x="363" y="70"/>
                </a:cxn>
                <a:cxn ang="0">
                  <a:pos x="375" y="38"/>
                </a:cxn>
                <a:cxn ang="0">
                  <a:pos x="413" y="12"/>
                </a:cxn>
                <a:cxn ang="0">
                  <a:pos x="476" y="0"/>
                </a:cxn>
                <a:cxn ang="0">
                  <a:pos x="546" y="4"/>
                </a:cxn>
                <a:cxn ang="0">
                  <a:pos x="624" y="34"/>
                </a:cxn>
                <a:cxn ang="0">
                  <a:pos x="708" y="89"/>
                </a:cxn>
                <a:cxn ang="0">
                  <a:pos x="696" y="128"/>
                </a:cxn>
              </a:cxnLst>
              <a:rect l="0" t="0" r="r" b="b"/>
              <a:pathLst>
                <a:path w="730" h="748">
                  <a:moveTo>
                    <a:pt x="696" y="128"/>
                  </a:moveTo>
                  <a:lnTo>
                    <a:pt x="630" y="167"/>
                  </a:lnTo>
                  <a:lnTo>
                    <a:pt x="634" y="278"/>
                  </a:lnTo>
                  <a:lnTo>
                    <a:pt x="667" y="364"/>
                  </a:lnTo>
                  <a:lnTo>
                    <a:pt x="730" y="461"/>
                  </a:lnTo>
                  <a:lnTo>
                    <a:pt x="702" y="523"/>
                  </a:lnTo>
                  <a:lnTo>
                    <a:pt x="688" y="611"/>
                  </a:lnTo>
                  <a:lnTo>
                    <a:pt x="640" y="679"/>
                  </a:lnTo>
                  <a:lnTo>
                    <a:pt x="571" y="638"/>
                  </a:lnTo>
                  <a:lnTo>
                    <a:pt x="498" y="658"/>
                  </a:lnTo>
                  <a:lnTo>
                    <a:pt x="399" y="640"/>
                  </a:lnTo>
                  <a:lnTo>
                    <a:pt x="384" y="676"/>
                  </a:lnTo>
                  <a:lnTo>
                    <a:pt x="408" y="748"/>
                  </a:lnTo>
                  <a:lnTo>
                    <a:pt x="307" y="742"/>
                  </a:lnTo>
                  <a:lnTo>
                    <a:pt x="247" y="737"/>
                  </a:lnTo>
                  <a:lnTo>
                    <a:pt x="198" y="652"/>
                  </a:lnTo>
                  <a:lnTo>
                    <a:pt x="153" y="583"/>
                  </a:lnTo>
                  <a:lnTo>
                    <a:pt x="136" y="496"/>
                  </a:lnTo>
                  <a:lnTo>
                    <a:pt x="82" y="491"/>
                  </a:lnTo>
                  <a:lnTo>
                    <a:pt x="0" y="349"/>
                  </a:lnTo>
                  <a:lnTo>
                    <a:pt x="13" y="316"/>
                  </a:lnTo>
                  <a:lnTo>
                    <a:pt x="31" y="259"/>
                  </a:lnTo>
                  <a:lnTo>
                    <a:pt x="57" y="206"/>
                  </a:lnTo>
                  <a:lnTo>
                    <a:pt x="123" y="202"/>
                  </a:lnTo>
                  <a:lnTo>
                    <a:pt x="139" y="163"/>
                  </a:lnTo>
                  <a:lnTo>
                    <a:pt x="135" y="95"/>
                  </a:lnTo>
                  <a:lnTo>
                    <a:pt x="156" y="12"/>
                  </a:lnTo>
                  <a:lnTo>
                    <a:pt x="208" y="27"/>
                  </a:lnTo>
                  <a:lnTo>
                    <a:pt x="258" y="23"/>
                  </a:lnTo>
                  <a:lnTo>
                    <a:pt x="320" y="38"/>
                  </a:lnTo>
                  <a:lnTo>
                    <a:pt x="363" y="70"/>
                  </a:lnTo>
                  <a:lnTo>
                    <a:pt x="375" y="38"/>
                  </a:lnTo>
                  <a:lnTo>
                    <a:pt x="413" y="12"/>
                  </a:lnTo>
                  <a:lnTo>
                    <a:pt x="476" y="0"/>
                  </a:lnTo>
                  <a:lnTo>
                    <a:pt x="546" y="4"/>
                  </a:lnTo>
                  <a:lnTo>
                    <a:pt x="624" y="34"/>
                  </a:lnTo>
                  <a:lnTo>
                    <a:pt x="708" y="89"/>
                  </a:lnTo>
                  <a:lnTo>
                    <a:pt x="696" y="12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39" name="Freeform 171">
              <a:extLst>
                <a:ext uri="{FF2B5EF4-FFF2-40B4-BE49-F238E27FC236}">
                  <a16:creationId xmlns:a16="http://schemas.microsoft.com/office/drawing/2014/main" xmlns="" id="{A76B8AE4-3361-7CBF-6C71-AC7E1E2B7155}"/>
                </a:ext>
              </a:extLst>
            </p:cNvPr>
            <p:cNvSpPr>
              <a:spLocks/>
            </p:cNvSpPr>
            <p:nvPr/>
          </p:nvSpPr>
          <p:spPr bwMode="auto">
            <a:xfrm>
              <a:off x="10086392" y="2681738"/>
              <a:ext cx="155988" cy="208402"/>
            </a:xfrm>
            <a:custGeom>
              <a:avLst/>
              <a:gdLst/>
              <a:ahLst/>
              <a:cxnLst>
                <a:cxn ang="0">
                  <a:pos x="76" y="17"/>
                </a:cxn>
                <a:cxn ang="0">
                  <a:pos x="134" y="0"/>
                </a:cxn>
                <a:cxn ang="0">
                  <a:pos x="220" y="30"/>
                </a:cxn>
                <a:cxn ang="0">
                  <a:pos x="294" y="66"/>
                </a:cxn>
                <a:cxn ang="0">
                  <a:pos x="384" y="119"/>
                </a:cxn>
                <a:cxn ang="0">
                  <a:pos x="450" y="181"/>
                </a:cxn>
                <a:cxn ang="0">
                  <a:pos x="446" y="249"/>
                </a:cxn>
                <a:cxn ang="0">
                  <a:pos x="498" y="221"/>
                </a:cxn>
                <a:cxn ang="0">
                  <a:pos x="500" y="301"/>
                </a:cxn>
                <a:cxn ang="0">
                  <a:pos x="397" y="451"/>
                </a:cxn>
                <a:cxn ang="0">
                  <a:pos x="367" y="580"/>
                </a:cxn>
                <a:cxn ang="0">
                  <a:pos x="299" y="643"/>
                </a:cxn>
                <a:cxn ang="0">
                  <a:pos x="196" y="610"/>
                </a:cxn>
                <a:cxn ang="0">
                  <a:pos x="82" y="655"/>
                </a:cxn>
                <a:cxn ang="0">
                  <a:pos x="5" y="610"/>
                </a:cxn>
                <a:cxn ang="0">
                  <a:pos x="56" y="543"/>
                </a:cxn>
                <a:cxn ang="0">
                  <a:pos x="71" y="450"/>
                </a:cxn>
                <a:cxn ang="0">
                  <a:pos x="97" y="390"/>
                </a:cxn>
                <a:cxn ang="0">
                  <a:pos x="33" y="289"/>
                </a:cxn>
                <a:cxn ang="0">
                  <a:pos x="0" y="204"/>
                </a:cxn>
                <a:cxn ang="0">
                  <a:pos x="0" y="98"/>
                </a:cxn>
                <a:cxn ang="0">
                  <a:pos x="62" y="57"/>
                </a:cxn>
                <a:cxn ang="0">
                  <a:pos x="76" y="17"/>
                </a:cxn>
              </a:cxnLst>
              <a:rect l="0" t="0" r="r" b="b"/>
              <a:pathLst>
                <a:path w="500" h="655">
                  <a:moveTo>
                    <a:pt x="76" y="17"/>
                  </a:moveTo>
                  <a:lnTo>
                    <a:pt x="134" y="0"/>
                  </a:lnTo>
                  <a:lnTo>
                    <a:pt x="220" y="30"/>
                  </a:lnTo>
                  <a:lnTo>
                    <a:pt x="294" y="66"/>
                  </a:lnTo>
                  <a:lnTo>
                    <a:pt x="384" y="119"/>
                  </a:lnTo>
                  <a:lnTo>
                    <a:pt x="450" y="181"/>
                  </a:lnTo>
                  <a:lnTo>
                    <a:pt x="446" y="249"/>
                  </a:lnTo>
                  <a:lnTo>
                    <a:pt x="498" y="221"/>
                  </a:lnTo>
                  <a:lnTo>
                    <a:pt x="500" y="301"/>
                  </a:lnTo>
                  <a:lnTo>
                    <a:pt x="397" y="451"/>
                  </a:lnTo>
                  <a:lnTo>
                    <a:pt x="367" y="580"/>
                  </a:lnTo>
                  <a:lnTo>
                    <a:pt x="299" y="643"/>
                  </a:lnTo>
                  <a:lnTo>
                    <a:pt x="196" y="610"/>
                  </a:lnTo>
                  <a:lnTo>
                    <a:pt x="82" y="655"/>
                  </a:lnTo>
                  <a:lnTo>
                    <a:pt x="5" y="610"/>
                  </a:lnTo>
                  <a:lnTo>
                    <a:pt x="56" y="543"/>
                  </a:lnTo>
                  <a:lnTo>
                    <a:pt x="71" y="450"/>
                  </a:lnTo>
                  <a:lnTo>
                    <a:pt x="97" y="390"/>
                  </a:lnTo>
                  <a:lnTo>
                    <a:pt x="33" y="289"/>
                  </a:lnTo>
                  <a:lnTo>
                    <a:pt x="0" y="204"/>
                  </a:lnTo>
                  <a:lnTo>
                    <a:pt x="0" y="98"/>
                  </a:lnTo>
                  <a:lnTo>
                    <a:pt x="62" y="57"/>
                  </a:lnTo>
                  <a:lnTo>
                    <a:pt x="76" y="17"/>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0" name="Freeform 172">
              <a:extLst>
                <a:ext uri="{FF2B5EF4-FFF2-40B4-BE49-F238E27FC236}">
                  <a16:creationId xmlns:a16="http://schemas.microsoft.com/office/drawing/2014/main" xmlns="" id="{EEEDBC39-6DAB-3A4F-EEFF-E5EBAD2CA81B}"/>
                </a:ext>
              </a:extLst>
            </p:cNvPr>
            <p:cNvSpPr>
              <a:spLocks/>
            </p:cNvSpPr>
            <p:nvPr/>
          </p:nvSpPr>
          <p:spPr bwMode="auto">
            <a:xfrm>
              <a:off x="9159823" y="6003459"/>
              <a:ext cx="123230" cy="100224"/>
            </a:xfrm>
            <a:custGeom>
              <a:avLst/>
              <a:gdLst/>
              <a:ahLst/>
              <a:cxnLst>
                <a:cxn ang="0">
                  <a:pos x="396" y="232"/>
                </a:cxn>
                <a:cxn ang="0">
                  <a:pos x="300" y="229"/>
                </a:cxn>
                <a:cxn ang="0">
                  <a:pos x="240" y="181"/>
                </a:cxn>
                <a:cxn ang="0">
                  <a:pos x="183" y="139"/>
                </a:cxn>
                <a:cxn ang="0">
                  <a:pos x="125" y="81"/>
                </a:cxn>
                <a:cxn ang="0">
                  <a:pos x="63" y="14"/>
                </a:cxn>
                <a:cxn ang="0">
                  <a:pos x="14" y="0"/>
                </a:cxn>
                <a:cxn ang="0">
                  <a:pos x="9" y="145"/>
                </a:cxn>
                <a:cxn ang="0">
                  <a:pos x="0" y="265"/>
                </a:cxn>
                <a:cxn ang="0">
                  <a:pos x="151" y="260"/>
                </a:cxn>
                <a:cxn ang="0">
                  <a:pos x="258" y="313"/>
                </a:cxn>
                <a:cxn ang="0">
                  <a:pos x="291" y="276"/>
                </a:cxn>
                <a:cxn ang="0">
                  <a:pos x="339" y="280"/>
                </a:cxn>
                <a:cxn ang="0">
                  <a:pos x="393" y="277"/>
                </a:cxn>
                <a:cxn ang="0">
                  <a:pos x="396" y="232"/>
                </a:cxn>
              </a:cxnLst>
              <a:rect l="0" t="0" r="r" b="b"/>
              <a:pathLst>
                <a:path w="396" h="313">
                  <a:moveTo>
                    <a:pt x="396" y="232"/>
                  </a:moveTo>
                  <a:lnTo>
                    <a:pt x="300" y="229"/>
                  </a:lnTo>
                  <a:lnTo>
                    <a:pt x="240" y="181"/>
                  </a:lnTo>
                  <a:lnTo>
                    <a:pt x="183" y="139"/>
                  </a:lnTo>
                  <a:lnTo>
                    <a:pt x="125" y="81"/>
                  </a:lnTo>
                  <a:lnTo>
                    <a:pt x="63" y="14"/>
                  </a:lnTo>
                  <a:lnTo>
                    <a:pt x="14" y="0"/>
                  </a:lnTo>
                  <a:lnTo>
                    <a:pt x="9" y="145"/>
                  </a:lnTo>
                  <a:lnTo>
                    <a:pt x="0" y="265"/>
                  </a:lnTo>
                  <a:lnTo>
                    <a:pt x="151" y="260"/>
                  </a:lnTo>
                  <a:lnTo>
                    <a:pt x="258" y="313"/>
                  </a:lnTo>
                  <a:lnTo>
                    <a:pt x="291" y="276"/>
                  </a:lnTo>
                  <a:lnTo>
                    <a:pt x="339" y="280"/>
                  </a:lnTo>
                  <a:lnTo>
                    <a:pt x="393" y="277"/>
                  </a:lnTo>
                  <a:lnTo>
                    <a:pt x="396" y="232"/>
                  </a:lnTo>
                  <a:close/>
                </a:path>
              </a:pathLst>
            </a:custGeom>
            <a:solidFill>
              <a:schemeClr val="tx2"/>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1" name="Freeform 173">
              <a:extLst>
                <a:ext uri="{FF2B5EF4-FFF2-40B4-BE49-F238E27FC236}">
                  <a16:creationId xmlns:a16="http://schemas.microsoft.com/office/drawing/2014/main" xmlns="" id="{9E93D424-CD5D-350A-7F15-EF926DD0E759}"/>
                </a:ext>
              </a:extLst>
            </p:cNvPr>
            <p:cNvSpPr>
              <a:spLocks/>
            </p:cNvSpPr>
            <p:nvPr/>
          </p:nvSpPr>
          <p:spPr bwMode="auto">
            <a:xfrm>
              <a:off x="9671464" y="2374701"/>
              <a:ext cx="48356" cy="42953"/>
            </a:xfrm>
            <a:custGeom>
              <a:avLst/>
              <a:gdLst/>
              <a:ahLst/>
              <a:cxnLst>
                <a:cxn ang="0">
                  <a:pos x="192" y="12"/>
                </a:cxn>
                <a:cxn ang="0">
                  <a:pos x="126" y="0"/>
                </a:cxn>
                <a:cxn ang="0">
                  <a:pos x="54" y="12"/>
                </a:cxn>
                <a:cxn ang="0">
                  <a:pos x="60" y="72"/>
                </a:cxn>
                <a:cxn ang="0">
                  <a:pos x="54" y="120"/>
                </a:cxn>
                <a:cxn ang="0">
                  <a:pos x="0" y="168"/>
                </a:cxn>
                <a:cxn ang="0">
                  <a:pos x="144" y="150"/>
                </a:cxn>
                <a:cxn ang="0">
                  <a:pos x="162" y="78"/>
                </a:cxn>
                <a:cxn ang="0">
                  <a:pos x="192" y="12"/>
                </a:cxn>
              </a:cxnLst>
              <a:rect l="0" t="0" r="r" b="b"/>
              <a:pathLst>
                <a:path w="192" h="168">
                  <a:moveTo>
                    <a:pt x="192" y="12"/>
                  </a:moveTo>
                  <a:lnTo>
                    <a:pt x="126" y="0"/>
                  </a:lnTo>
                  <a:lnTo>
                    <a:pt x="54" y="12"/>
                  </a:lnTo>
                  <a:lnTo>
                    <a:pt x="60" y="72"/>
                  </a:lnTo>
                  <a:lnTo>
                    <a:pt x="54" y="120"/>
                  </a:lnTo>
                  <a:lnTo>
                    <a:pt x="0" y="168"/>
                  </a:lnTo>
                  <a:lnTo>
                    <a:pt x="144" y="150"/>
                  </a:lnTo>
                  <a:lnTo>
                    <a:pt x="162" y="78"/>
                  </a:lnTo>
                  <a:lnTo>
                    <a:pt x="192" y="1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2" name="Freeform 174">
              <a:extLst>
                <a:ext uri="{FF2B5EF4-FFF2-40B4-BE49-F238E27FC236}">
                  <a16:creationId xmlns:a16="http://schemas.microsoft.com/office/drawing/2014/main" xmlns="" id="{C6E9DE8C-81B2-D865-D9E8-DF210863A19C}"/>
                </a:ext>
              </a:extLst>
            </p:cNvPr>
            <p:cNvSpPr>
              <a:spLocks/>
            </p:cNvSpPr>
            <p:nvPr/>
          </p:nvSpPr>
          <p:spPr bwMode="auto">
            <a:xfrm>
              <a:off x="9189461" y="2312657"/>
              <a:ext cx="29639" cy="30226"/>
            </a:xfrm>
            <a:custGeom>
              <a:avLst/>
              <a:gdLst/>
              <a:ahLst/>
              <a:cxnLst>
                <a:cxn ang="0">
                  <a:pos x="110" y="101"/>
                </a:cxn>
                <a:cxn ang="0">
                  <a:pos x="67" y="129"/>
                </a:cxn>
                <a:cxn ang="0">
                  <a:pos x="19" y="105"/>
                </a:cxn>
                <a:cxn ang="0">
                  <a:pos x="0" y="53"/>
                </a:cxn>
                <a:cxn ang="0">
                  <a:pos x="72" y="0"/>
                </a:cxn>
                <a:cxn ang="0">
                  <a:pos x="120" y="33"/>
                </a:cxn>
                <a:cxn ang="0">
                  <a:pos x="110" y="101"/>
                </a:cxn>
              </a:cxnLst>
              <a:rect l="0" t="0" r="r" b="b"/>
              <a:pathLst>
                <a:path w="120" h="129">
                  <a:moveTo>
                    <a:pt x="110" y="101"/>
                  </a:moveTo>
                  <a:lnTo>
                    <a:pt x="67" y="129"/>
                  </a:lnTo>
                  <a:lnTo>
                    <a:pt x="19" y="105"/>
                  </a:lnTo>
                  <a:lnTo>
                    <a:pt x="0" y="53"/>
                  </a:lnTo>
                  <a:lnTo>
                    <a:pt x="72" y="0"/>
                  </a:lnTo>
                  <a:lnTo>
                    <a:pt x="120" y="33"/>
                  </a:lnTo>
                  <a:lnTo>
                    <a:pt x="110" y="10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3" name="Freeform 175">
              <a:extLst>
                <a:ext uri="{FF2B5EF4-FFF2-40B4-BE49-F238E27FC236}">
                  <a16:creationId xmlns:a16="http://schemas.microsoft.com/office/drawing/2014/main" xmlns="" id="{F4DC2696-DDB5-013B-9C7A-22C2AA8AFD74}"/>
                </a:ext>
              </a:extLst>
            </p:cNvPr>
            <p:cNvSpPr>
              <a:spLocks/>
            </p:cNvSpPr>
            <p:nvPr/>
          </p:nvSpPr>
          <p:spPr bwMode="auto">
            <a:xfrm>
              <a:off x="7978994" y="1973804"/>
              <a:ext cx="219944" cy="235448"/>
            </a:xfrm>
            <a:custGeom>
              <a:avLst/>
              <a:gdLst/>
              <a:ahLst/>
              <a:cxnLst>
                <a:cxn ang="0">
                  <a:pos x="0" y="3968"/>
                </a:cxn>
                <a:cxn ang="0">
                  <a:pos x="495" y="4415"/>
                </a:cxn>
                <a:cxn ang="0">
                  <a:pos x="875" y="4655"/>
                </a:cxn>
                <a:cxn ang="0">
                  <a:pos x="1250" y="4780"/>
                </a:cxn>
                <a:cxn ang="0">
                  <a:pos x="1640" y="4780"/>
                </a:cxn>
                <a:cxn ang="0">
                  <a:pos x="2085" y="4835"/>
                </a:cxn>
                <a:cxn ang="0">
                  <a:pos x="2490" y="5000"/>
                </a:cxn>
                <a:cxn ang="0">
                  <a:pos x="2550" y="4840"/>
                </a:cxn>
                <a:cxn ang="0">
                  <a:pos x="2760" y="4660"/>
                </a:cxn>
                <a:cxn ang="0">
                  <a:pos x="2925" y="4610"/>
                </a:cxn>
                <a:cxn ang="0">
                  <a:pos x="3045" y="4475"/>
                </a:cxn>
                <a:cxn ang="0">
                  <a:pos x="3195" y="4450"/>
                </a:cxn>
                <a:cxn ang="0">
                  <a:pos x="3210" y="4405"/>
                </a:cxn>
                <a:cxn ang="0">
                  <a:pos x="3120" y="4330"/>
                </a:cxn>
                <a:cxn ang="0">
                  <a:pos x="3135" y="4220"/>
                </a:cxn>
                <a:cxn ang="0">
                  <a:pos x="3275" y="4180"/>
                </a:cxn>
                <a:cxn ang="0">
                  <a:pos x="3418" y="4181"/>
                </a:cxn>
                <a:cxn ang="0">
                  <a:pos x="3540" y="4010"/>
                </a:cxn>
                <a:cxn ang="0">
                  <a:pos x="3665" y="4025"/>
                </a:cxn>
                <a:cxn ang="0">
                  <a:pos x="3680" y="3820"/>
                </a:cxn>
                <a:cxn ang="0">
                  <a:pos x="3560" y="3680"/>
                </a:cxn>
                <a:cxn ang="0">
                  <a:pos x="3635" y="3445"/>
                </a:cxn>
                <a:cxn ang="0">
                  <a:pos x="3875" y="3340"/>
                </a:cxn>
                <a:cxn ang="0">
                  <a:pos x="4175" y="3130"/>
                </a:cxn>
                <a:cxn ang="0">
                  <a:pos x="4755" y="2635"/>
                </a:cxn>
                <a:cxn ang="0">
                  <a:pos x="4440" y="2380"/>
                </a:cxn>
                <a:cxn ang="0">
                  <a:pos x="4385" y="2405"/>
                </a:cxn>
                <a:cxn ang="0">
                  <a:pos x="4470" y="2480"/>
                </a:cxn>
                <a:cxn ang="0">
                  <a:pos x="4400" y="2530"/>
                </a:cxn>
                <a:cxn ang="0">
                  <a:pos x="4310" y="2660"/>
                </a:cxn>
                <a:cxn ang="0">
                  <a:pos x="4130" y="2465"/>
                </a:cxn>
                <a:cxn ang="0">
                  <a:pos x="3979" y="2439"/>
                </a:cxn>
                <a:cxn ang="0">
                  <a:pos x="3817" y="2391"/>
                </a:cxn>
                <a:cxn ang="0">
                  <a:pos x="3612" y="2420"/>
                </a:cxn>
                <a:cxn ang="0">
                  <a:pos x="3730" y="867"/>
                </a:cxn>
                <a:cxn ang="0">
                  <a:pos x="3730" y="27"/>
                </a:cxn>
                <a:cxn ang="0">
                  <a:pos x="1600" y="0"/>
                </a:cxn>
                <a:cxn ang="0">
                  <a:pos x="1560" y="680"/>
                </a:cxn>
                <a:cxn ang="0">
                  <a:pos x="1060" y="680"/>
                </a:cxn>
                <a:cxn ang="0">
                  <a:pos x="1509" y="1109"/>
                </a:cxn>
                <a:cxn ang="0">
                  <a:pos x="1942" y="1379"/>
                </a:cxn>
                <a:cxn ang="0">
                  <a:pos x="1999" y="1608"/>
                </a:cxn>
                <a:cxn ang="0">
                  <a:pos x="2262" y="1760"/>
                </a:cxn>
                <a:cxn ang="0">
                  <a:pos x="2182" y="1925"/>
                </a:cxn>
                <a:cxn ang="0">
                  <a:pos x="2149" y="2139"/>
                </a:cxn>
                <a:cxn ang="0">
                  <a:pos x="678" y="2120"/>
                </a:cxn>
                <a:cxn ang="0">
                  <a:pos x="80" y="3070"/>
                </a:cxn>
                <a:cxn ang="0">
                  <a:pos x="219" y="3300"/>
                </a:cxn>
                <a:cxn ang="0">
                  <a:pos x="90" y="3450"/>
                </a:cxn>
                <a:cxn ang="0">
                  <a:pos x="130" y="3629"/>
                </a:cxn>
                <a:cxn ang="0">
                  <a:pos x="90" y="3869"/>
                </a:cxn>
                <a:cxn ang="0">
                  <a:pos x="0" y="3968"/>
                </a:cxn>
              </a:cxnLst>
              <a:rect l="0" t="0" r="r" b="b"/>
              <a:pathLst>
                <a:path w="4755" h="5000">
                  <a:moveTo>
                    <a:pt x="0" y="3968"/>
                  </a:moveTo>
                  <a:lnTo>
                    <a:pt x="495" y="4415"/>
                  </a:lnTo>
                  <a:lnTo>
                    <a:pt x="875" y="4655"/>
                  </a:lnTo>
                  <a:lnTo>
                    <a:pt x="1250" y="4780"/>
                  </a:lnTo>
                  <a:lnTo>
                    <a:pt x="1640" y="4780"/>
                  </a:lnTo>
                  <a:lnTo>
                    <a:pt x="2085" y="4835"/>
                  </a:lnTo>
                  <a:lnTo>
                    <a:pt x="2490" y="5000"/>
                  </a:lnTo>
                  <a:lnTo>
                    <a:pt x="2550" y="4840"/>
                  </a:lnTo>
                  <a:lnTo>
                    <a:pt x="2760" y="4660"/>
                  </a:lnTo>
                  <a:lnTo>
                    <a:pt x="2925" y="4610"/>
                  </a:lnTo>
                  <a:lnTo>
                    <a:pt x="3045" y="4475"/>
                  </a:lnTo>
                  <a:lnTo>
                    <a:pt x="3195" y="4450"/>
                  </a:lnTo>
                  <a:lnTo>
                    <a:pt x="3210" y="4405"/>
                  </a:lnTo>
                  <a:lnTo>
                    <a:pt x="3120" y="4330"/>
                  </a:lnTo>
                  <a:lnTo>
                    <a:pt x="3135" y="4220"/>
                  </a:lnTo>
                  <a:lnTo>
                    <a:pt x="3275" y="4180"/>
                  </a:lnTo>
                  <a:lnTo>
                    <a:pt x="3418" y="4181"/>
                  </a:lnTo>
                  <a:lnTo>
                    <a:pt x="3540" y="4010"/>
                  </a:lnTo>
                  <a:lnTo>
                    <a:pt x="3665" y="4025"/>
                  </a:lnTo>
                  <a:lnTo>
                    <a:pt x="3680" y="3820"/>
                  </a:lnTo>
                  <a:lnTo>
                    <a:pt x="3560" y="3680"/>
                  </a:lnTo>
                  <a:lnTo>
                    <a:pt x="3635" y="3445"/>
                  </a:lnTo>
                  <a:lnTo>
                    <a:pt x="3875" y="3340"/>
                  </a:lnTo>
                  <a:lnTo>
                    <a:pt x="4175" y="3130"/>
                  </a:lnTo>
                  <a:lnTo>
                    <a:pt x="4755" y="2635"/>
                  </a:lnTo>
                  <a:lnTo>
                    <a:pt x="4440" y="2380"/>
                  </a:lnTo>
                  <a:lnTo>
                    <a:pt x="4385" y="2405"/>
                  </a:lnTo>
                  <a:lnTo>
                    <a:pt x="4470" y="2480"/>
                  </a:lnTo>
                  <a:lnTo>
                    <a:pt x="4400" y="2530"/>
                  </a:lnTo>
                  <a:lnTo>
                    <a:pt x="4310" y="2660"/>
                  </a:lnTo>
                  <a:lnTo>
                    <a:pt x="4130" y="2465"/>
                  </a:lnTo>
                  <a:lnTo>
                    <a:pt x="3979" y="2439"/>
                  </a:lnTo>
                  <a:lnTo>
                    <a:pt x="3817" y="2391"/>
                  </a:lnTo>
                  <a:lnTo>
                    <a:pt x="3612" y="2420"/>
                  </a:lnTo>
                  <a:lnTo>
                    <a:pt x="3730" y="867"/>
                  </a:lnTo>
                  <a:lnTo>
                    <a:pt x="3730" y="27"/>
                  </a:lnTo>
                  <a:lnTo>
                    <a:pt x="1600" y="0"/>
                  </a:lnTo>
                  <a:lnTo>
                    <a:pt x="1560" y="680"/>
                  </a:lnTo>
                  <a:lnTo>
                    <a:pt x="1060" y="680"/>
                  </a:lnTo>
                  <a:lnTo>
                    <a:pt x="1509" y="1109"/>
                  </a:lnTo>
                  <a:lnTo>
                    <a:pt x="1942" y="1379"/>
                  </a:lnTo>
                  <a:lnTo>
                    <a:pt x="1999" y="1608"/>
                  </a:lnTo>
                  <a:lnTo>
                    <a:pt x="2262" y="1760"/>
                  </a:lnTo>
                  <a:lnTo>
                    <a:pt x="2182" y="1925"/>
                  </a:lnTo>
                  <a:lnTo>
                    <a:pt x="2149" y="2139"/>
                  </a:lnTo>
                  <a:lnTo>
                    <a:pt x="678" y="2120"/>
                  </a:lnTo>
                  <a:lnTo>
                    <a:pt x="80" y="3070"/>
                  </a:lnTo>
                  <a:lnTo>
                    <a:pt x="219" y="3300"/>
                  </a:lnTo>
                  <a:lnTo>
                    <a:pt x="90" y="3450"/>
                  </a:lnTo>
                  <a:lnTo>
                    <a:pt x="130" y="3629"/>
                  </a:lnTo>
                  <a:lnTo>
                    <a:pt x="90" y="3869"/>
                  </a:lnTo>
                  <a:lnTo>
                    <a:pt x="0" y="396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4" name="Freeform 176">
              <a:extLst>
                <a:ext uri="{FF2B5EF4-FFF2-40B4-BE49-F238E27FC236}">
                  <a16:creationId xmlns:a16="http://schemas.microsoft.com/office/drawing/2014/main" xmlns="" id="{6ECD8ECB-ADBC-7844-89A4-8C67FC9D9EE4}"/>
                </a:ext>
              </a:extLst>
            </p:cNvPr>
            <p:cNvSpPr>
              <a:spLocks/>
            </p:cNvSpPr>
            <p:nvPr/>
          </p:nvSpPr>
          <p:spPr bwMode="auto">
            <a:xfrm>
              <a:off x="8145901" y="1914942"/>
              <a:ext cx="98272" cy="174995"/>
            </a:xfrm>
            <a:custGeom>
              <a:avLst/>
              <a:gdLst/>
              <a:ahLst/>
              <a:cxnLst>
                <a:cxn ang="0">
                  <a:pos x="55" y="548"/>
                </a:cxn>
                <a:cxn ang="0">
                  <a:pos x="31" y="541"/>
                </a:cxn>
                <a:cxn ang="0">
                  <a:pos x="0" y="545"/>
                </a:cxn>
                <a:cxn ang="0">
                  <a:pos x="18" y="319"/>
                </a:cxn>
                <a:cxn ang="0">
                  <a:pos x="18" y="191"/>
                </a:cxn>
                <a:cxn ang="0">
                  <a:pos x="22" y="166"/>
                </a:cxn>
                <a:cxn ang="0">
                  <a:pos x="43" y="158"/>
                </a:cxn>
                <a:cxn ang="0">
                  <a:pos x="58" y="139"/>
                </a:cxn>
                <a:cxn ang="0">
                  <a:pos x="113" y="153"/>
                </a:cxn>
                <a:cxn ang="0">
                  <a:pos x="146" y="106"/>
                </a:cxn>
                <a:cxn ang="0">
                  <a:pos x="181" y="63"/>
                </a:cxn>
                <a:cxn ang="0">
                  <a:pos x="229" y="60"/>
                </a:cxn>
                <a:cxn ang="0">
                  <a:pos x="269" y="0"/>
                </a:cxn>
                <a:cxn ang="0">
                  <a:pos x="278" y="82"/>
                </a:cxn>
                <a:cxn ang="0">
                  <a:pos x="313" y="79"/>
                </a:cxn>
                <a:cxn ang="0">
                  <a:pos x="307" y="127"/>
                </a:cxn>
                <a:cxn ang="0">
                  <a:pos x="271" y="180"/>
                </a:cxn>
                <a:cxn ang="0">
                  <a:pos x="224" y="189"/>
                </a:cxn>
                <a:cxn ang="0">
                  <a:pos x="212" y="223"/>
                </a:cxn>
                <a:cxn ang="0">
                  <a:pos x="223" y="256"/>
                </a:cxn>
                <a:cxn ang="0">
                  <a:pos x="215" y="268"/>
                </a:cxn>
                <a:cxn ang="0">
                  <a:pos x="203" y="292"/>
                </a:cxn>
                <a:cxn ang="0">
                  <a:pos x="232" y="321"/>
                </a:cxn>
                <a:cxn ang="0">
                  <a:pos x="227" y="361"/>
                </a:cxn>
                <a:cxn ang="0">
                  <a:pos x="224" y="391"/>
                </a:cxn>
                <a:cxn ang="0">
                  <a:pos x="209" y="426"/>
                </a:cxn>
                <a:cxn ang="0">
                  <a:pos x="187" y="450"/>
                </a:cxn>
                <a:cxn ang="0">
                  <a:pos x="157" y="474"/>
                </a:cxn>
                <a:cxn ang="0">
                  <a:pos x="137" y="490"/>
                </a:cxn>
                <a:cxn ang="0">
                  <a:pos x="118" y="510"/>
                </a:cxn>
                <a:cxn ang="0">
                  <a:pos x="101" y="540"/>
                </a:cxn>
                <a:cxn ang="0">
                  <a:pos x="77" y="552"/>
                </a:cxn>
                <a:cxn ang="0">
                  <a:pos x="55" y="548"/>
                </a:cxn>
              </a:cxnLst>
              <a:rect l="0" t="0" r="r" b="b"/>
              <a:pathLst>
                <a:path w="313" h="552">
                  <a:moveTo>
                    <a:pt x="55" y="548"/>
                  </a:moveTo>
                  <a:lnTo>
                    <a:pt x="31" y="541"/>
                  </a:lnTo>
                  <a:lnTo>
                    <a:pt x="0" y="545"/>
                  </a:lnTo>
                  <a:lnTo>
                    <a:pt x="18" y="319"/>
                  </a:lnTo>
                  <a:lnTo>
                    <a:pt x="18" y="191"/>
                  </a:lnTo>
                  <a:lnTo>
                    <a:pt x="22" y="166"/>
                  </a:lnTo>
                  <a:lnTo>
                    <a:pt x="43" y="158"/>
                  </a:lnTo>
                  <a:lnTo>
                    <a:pt x="58" y="139"/>
                  </a:lnTo>
                  <a:lnTo>
                    <a:pt x="113" y="153"/>
                  </a:lnTo>
                  <a:lnTo>
                    <a:pt x="146" y="106"/>
                  </a:lnTo>
                  <a:lnTo>
                    <a:pt x="181" y="63"/>
                  </a:lnTo>
                  <a:lnTo>
                    <a:pt x="229" y="60"/>
                  </a:lnTo>
                  <a:lnTo>
                    <a:pt x="269" y="0"/>
                  </a:lnTo>
                  <a:lnTo>
                    <a:pt x="278" y="82"/>
                  </a:lnTo>
                  <a:lnTo>
                    <a:pt x="313" y="79"/>
                  </a:lnTo>
                  <a:lnTo>
                    <a:pt x="307" y="127"/>
                  </a:lnTo>
                  <a:lnTo>
                    <a:pt x="271" y="180"/>
                  </a:lnTo>
                  <a:lnTo>
                    <a:pt x="224" y="189"/>
                  </a:lnTo>
                  <a:lnTo>
                    <a:pt x="212" y="223"/>
                  </a:lnTo>
                  <a:lnTo>
                    <a:pt x="223" y="256"/>
                  </a:lnTo>
                  <a:lnTo>
                    <a:pt x="215" y="268"/>
                  </a:lnTo>
                  <a:lnTo>
                    <a:pt x="203" y="292"/>
                  </a:lnTo>
                  <a:lnTo>
                    <a:pt x="232" y="321"/>
                  </a:lnTo>
                  <a:lnTo>
                    <a:pt x="227" y="361"/>
                  </a:lnTo>
                  <a:lnTo>
                    <a:pt x="224" y="391"/>
                  </a:lnTo>
                  <a:lnTo>
                    <a:pt x="209" y="426"/>
                  </a:lnTo>
                  <a:lnTo>
                    <a:pt x="187" y="450"/>
                  </a:lnTo>
                  <a:lnTo>
                    <a:pt x="157" y="474"/>
                  </a:lnTo>
                  <a:lnTo>
                    <a:pt x="137" y="490"/>
                  </a:lnTo>
                  <a:lnTo>
                    <a:pt x="118" y="510"/>
                  </a:lnTo>
                  <a:lnTo>
                    <a:pt x="101" y="540"/>
                  </a:lnTo>
                  <a:lnTo>
                    <a:pt x="77" y="552"/>
                  </a:lnTo>
                  <a:lnTo>
                    <a:pt x="55" y="54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5" name="Freeform 177">
              <a:extLst>
                <a:ext uri="{FF2B5EF4-FFF2-40B4-BE49-F238E27FC236}">
                  <a16:creationId xmlns:a16="http://schemas.microsoft.com/office/drawing/2014/main" xmlns="" id="{1AEA9514-8245-35C2-377F-2D7B2C7E9DFB}"/>
                </a:ext>
              </a:extLst>
            </p:cNvPr>
            <p:cNvSpPr>
              <a:spLocks/>
            </p:cNvSpPr>
            <p:nvPr/>
          </p:nvSpPr>
          <p:spPr bwMode="auto">
            <a:xfrm>
              <a:off x="8136542" y="2083574"/>
              <a:ext cx="338493" cy="173404"/>
            </a:xfrm>
            <a:custGeom>
              <a:avLst/>
              <a:gdLst/>
              <a:ahLst/>
              <a:cxnLst>
                <a:cxn ang="0">
                  <a:pos x="2149" y="3361"/>
                </a:cxn>
                <a:cxn ang="0">
                  <a:pos x="2009" y="3221"/>
                </a:cxn>
                <a:cxn ang="0">
                  <a:pos x="1769" y="3159"/>
                </a:cxn>
                <a:cxn ang="0">
                  <a:pos x="1869" y="2971"/>
                </a:cxn>
                <a:cxn ang="0">
                  <a:pos x="1809" y="2591"/>
                </a:cxn>
                <a:cxn ang="0">
                  <a:pos x="1439" y="2451"/>
                </a:cxn>
                <a:cxn ang="0">
                  <a:pos x="1229" y="2591"/>
                </a:cxn>
                <a:cxn ang="0">
                  <a:pos x="869" y="2421"/>
                </a:cxn>
                <a:cxn ang="0">
                  <a:pos x="409" y="2041"/>
                </a:cxn>
                <a:cxn ang="0">
                  <a:pos x="119" y="1700"/>
                </a:cxn>
                <a:cxn ang="0">
                  <a:pos x="258" y="1511"/>
                </a:cxn>
                <a:cxn ang="0">
                  <a:pos x="215" y="1134"/>
                </a:cxn>
                <a:cxn ang="0">
                  <a:pos x="746" y="827"/>
                </a:cxn>
                <a:cxn ang="0">
                  <a:pos x="1489" y="350"/>
                </a:cxn>
                <a:cxn ang="0">
                  <a:pos x="1999" y="110"/>
                </a:cxn>
                <a:cxn ang="0">
                  <a:pos x="2409" y="210"/>
                </a:cxn>
                <a:cxn ang="0">
                  <a:pos x="3559" y="260"/>
                </a:cxn>
                <a:cxn ang="0">
                  <a:pos x="4010" y="150"/>
                </a:cxn>
                <a:cxn ang="0">
                  <a:pos x="4270" y="30"/>
                </a:cxn>
                <a:cxn ang="0">
                  <a:pos x="4730" y="150"/>
                </a:cxn>
                <a:cxn ang="0">
                  <a:pos x="5160" y="0"/>
                </a:cxn>
                <a:cxn ang="0">
                  <a:pos x="5620" y="310"/>
                </a:cxn>
                <a:cxn ang="0">
                  <a:pos x="6080" y="290"/>
                </a:cxn>
                <a:cxn ang="0">
                  <a:pos x="6090" y="590"/>
                </a:cxn>
                <a:cxn ang="0">
                  <a:pos x="6310" y="850"/>
                </a:cxn>
                <a:cxn ang="0">
                  <a:pos x="6550" y="920"/>
                </a:cxn>
                <a:cxn ang="0">
                  <a:pos x="6810" y="1010"/>
                </a:cxn>
                <a:cxn ang="0">
                  <a:pos x="7090" y="960"/>
                </a:cxn>
                <a:cxn ang="0">
                  <a:pos x="7310" y="1290"/>
                </a:cxn>
                <a:cxn ang="0">
                  <a:pos x="6900" y="1250"/>
                </a:cxn>
                <a:cxn ang="0">
                  <a:pos x="6200" y="1580"/>
                </a:cxn>
                <a:cxn ang="0">
                  <a:pos x="5510" y="1660"/>
                </a:cxn>
                <a:cxn ang="0">
                  <a:pos x="5130" y="1620"/>
                </a:cxn>
                <a:cxn ang="0">
                  <a:pos x="4980" y="1850"/>
                </a:cxn>
                <a:cxn ang="0">
                  <a:pos x="4940" y="2101"/>
                </a:cxn>
                <a:cxn ang="0">
                  <a:pos x="4590" y="2371"/>
                </a:cxn>
                <a:cxn ang="0">
                  <a:pos x="4230" y="2721"/>
                </a:cxn>
                <a:cxn ang="0">
                  <a:pos x="3589" y="2771"/>
                </a:cxn>
                <a:cxn ang="0">
                  <a:pos x="3049" y="2971"/>
                </a:cxn>
                <a:cxn ang="0">
                  <a:pos x="2909" y="3361"/>
                </a:cxn>
                <a:cxn ang="0">
                  <a:pos x="2739" y="3711"/>
                </a:cxn>
                <a:cxn ang="0">
                  <a:pos x="2389" y="3551"/>
                </a:cxn>
              </a:cxnLst>
              <a:rect l="0" t="0" r="r" b="b"/>
              <a:pathLst>
                <a:path w="7310" h="3711">
                  <a:moveTo>
                    <a:pt x="2389" y="3551"/>
                  </a:moveTo>
                  <a:lnTo>
                    <a:pt x="2149" y="3361"/>
                  </a:lnTo>
                  <a:lnTo>
                    <a:pt x="2129" y="3251"/>
                  </a:lnTo>
                  <a:lnTo>
                    <a:pt x="2009" y="3221"/>
                  </a:lnTo>
                  <a:lnTo>
                    <a:pt x="1909" y="3281"/>
                  </a:lnTo>
                  <a:lnTo>
                    <a:pt x="1769" y="3159"/>
                  </a:lnTo>
                  <a:lnTo>
                    <a:pt x="1939" y="3146"/>
                  </a:lnTo>
                  <a:lnTo>
                    <a:pt x="1869" y="2971"/>
                  </a:lnTo>
                  <a:lnTo>
                    <a:pt x="1949" y="2691"/>
                  </a:lnTo>
                  <a:lnTo>
                    <a:pt x="1809" y="2591"/>
                  </a:lnTo>
                  <a:lnTo>
                    <a:pt x="1599" y="2601"/>
                  </a:lnTo>
                  <a:lnTo>
                    <a:pt x="1439" y="2451"/>
                  </a:lnTo>
                  <a:lnTo>
                    <a:pt x="1309" y="2481"/>
                  </a:lnTo>
                  <a:lnTo>
                    <a:pt x="1229" y="2591"/>
                  </a:lnTo>
                  <a:lnTo>
                    <a:pt x="1039" y="2601"/>
                  </a:lnTo>
                  <a:lnTo>
                    <a:pt x="869" y="2421"/>
                  </a:lnTo>
                  <a:lnTo>
                    <a:pt x="429" y="2181"/>
                  </a:lnTo>
                  <a:lnTo>
                    <a:pt x="409" y="2041"/>
                  </a:lnTo>
                  <a:lnTo>
                    <a:pt x="0" y="1869"/>
                  </a:lnTo>
                  <a:lnTo>
                    <a:pt x="119" y="1700"/>
                  </a:lnTo>
                  <a:lnTo>
                    <a:pt x="243" y="1713"/>
                  </a:lnTo>
                  <a:lnTo>
                    <a:pt x="258" y="1511"/>
                  </a:lnTo>
                  <a:lnTo>
                    <a:pt x="140" y="1371"/>
                  </a:lnTo>
                  <a:lnTo>
                    <a:pt x="215" y="1134"/>
                  </a:lnTo>
                  <a:lnTo>
                    <a:pt x="456" y="1029"/>
                  </a:lnTo>
                  <a:lnTo>
                    <a:pt x="746" y="827"/>
                  </a:lnTo>
                  <a:lnTo>
                    <a:pt x="1334" y="326"/>
                  </a:lnTo>
                  <a:lnTo>
                    <a:pt x="1489" y="350"/>
                  </a:lnTo>
                  <a:lnTo>
                    <a:pt x="1789" y="120"/>
                  </a:lnTo>
                  <a:lnTo>
                    <a:pt x="1999" y="110"/>
                  </a:lnTo>
                  <a:lnTo>
                    <a:pt x="2229" y="250"/>
                  </a:lnTo>
                  <a:lnTo>
                    <a:pt x="2409" y="210"/>
                  </a:lnTo>
                  <a:lnTo>
                    <a:pt x="2959" y="290"/>
                  </a:lnTo>
                  <a:lnTo>
                    <a:pt x="3559" y="260"/>
                  </a:lnTo>
                  <a:lnTo>
                    <a:pt x="3810" y="150"/>
                  </a:lnTo>
                  <a:lnTo>
                    <a:pt x="4010" y="150"/>
                  </a:lnTo>
                  <a:lnTo>
                    <a:pt x="4080" y="10"/>
                  </a:lnTo>
                  <a:lnTo>
                    <a:pt x="4270" y="30"/>
                  </a:lnTo>
                  <a:lnTo>
                    <a:pt x="4430" y="130"/>
                  </a:lnTo>
                  <a:lnTo>
                    <a:pt x="4730" y="150"/>
                  </a:lnTo>
                  <a:lnTo>
                    <a:pt x="5020" y="110"/>
                  </a:lnTo>
                  <a:lnTo>
                    <a:pt x="5160" y="0"/>
                  </a:lnTo>
                  <a:lnTo>
                    <a:pt x="5540" y="170"/>
                  </a:lnTo>
                  <a:lnTo>
                    <a:pt x="5620" y="310"/>
                  </a:lnTo>
                  <a:lnTo>
                    <a:pt x="5930" y="210"/>
                  </a:lnTo>
                  <a:lnTo>
                    <a:pt x="6080" y="290"/>
                  </a:lnTo>
                  <a:lnTo>
                    <a:pt x="6430" y="610"/>
                  </a:lnTo>
                  <a:lnTo>
                    <a:pt x="6090" y="590"/>
                  </a:lnTo>
                  <a:lnTo>
                    <a:pt x="6200" y="750"/>
                  </a:lnTo>
                  <a:lnTo>
                    <a:pt x="6310" y="850"/>
                  </a:lnTo>
                  <a:lnTo>
                    <a:pt x="6420" y="930"/>
                  </a:lnTo>
                  <a:lnTo>
                    <a:pt x="6550" y="920"/>
                  </a:lnTo>
                  <a:lnTo>
                    <a:pt x="6750" y="880"/>
                  </a:lnTo>
                  <a:lnTo>
                    <a:pt x="6810" y="1010"/>
                  </a:lnTo>
                  <a:lnTo>
                    <a:pt x="6910" y="890"/>
                  </a:lnTo>
                  <a:lnTo>
                    <a:pt x="7090" y="960"/>
                  </a:lnTo>
                  <a:lnTo>
                    <a:pt x="7160" y="1150"/>
                  </a:lnTo>
                  <a:lnTo>
                    <a:pt x="7310" y="1290"/>
                  </a:lnTo>
                  <a:lnTo>
                    <a:pt x="7060" y="1220"/>
                  </a:lnTo>
                  <a:lnTo>
                    <a:pt x="6900" y="1250"/>
                  </a:lnTo>
                  <a:lnTo>
                    <a:pt x="6590" y="1500"/>
                  </a:lnTo>
                  <a:lnTo>
                    <a:pt x="6200" y="1580"/>
                  </a:lnTo>
                  <a:lnTo>
                    <a:pt x="5710" y="1720"/>
                  </a:lnTo>
                  <a:lnTo>
                    <a:pt x="5510" y="1660"/>
                  </a:lnTo>
                  <a:lnTo>
                    <a:pt x="5350" y="1450"/>
                  </a:lnTo>
                  <a:lnTo>
                    <a:pt x="5130" y="1620"/>
                  </a:lnTo>
                  <a:lnTo>
                    <a:pt x="5130" y="1760"/>
                  </a:lnTo>
                  <a:lnTo>
                    <a:pt x="4980" y="1850"/>
                  </a:lnTo>
                  <a:lnTo>
                    <a:pt x="4950" y="2011"/>
                  </a:lnTo>
                  <a:lnTo>
                    <a:pt x="4940" y="2101"/>
                  </a:lnTo>
                  <a:lnTo>
                    <a:pt x="4740" y="2161"/>
                  </a:lnTo>
                  <a:lnTo>
                    <a:pt x="4590" y="2371"/>
                  </a:lnTo>
                  <a:lnTo>
                    <a:pt x="4300" y="2541"/>
                  </a:lnTo>
                  <a:lnTo>
                    <a:pt x="4230" y="2721"/>
                  </a:lnTo>
                  <a:lnTo>
                    <a:pt x="3850" y="2451"/>
                  </a:lnTo>
                  <a:lnTo>
                    <a:pt x="3589" y="2771"/>
                  </a:lnTo>
                  <a:lnTo>
                    <a:pt x="3079" y="2791"/>
                  </a:lnTo>
                  <a:lnTo>
                    <a:pt x="3049" y="2971"/>
                  </a:lnTo>
                  <a:lnTo>
                    <a:pt x="3139" y="3311"/>
                  </a:lnTo>
                  <a:lnTo>
                    <a:pt x="2909" y="3361"/>
                  </a:lnTo>
                  <a:lnTo>
                    <a:pt x="2869" y="3541"/>
                  </a:lnTo>
                  <a:lnTo>
                    <a:pt x="2739" y="3711"/>
                  </a:lnTo>
                  <a:lnTo>
                    <a:pt x="2389" y="3701"/>
                  </a:lnTo>
                  <a:lnTo>
                    <a:pt x="2389" y="355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6" name="Freeform 178">
              <a:extLst>
                <a:ext uri="{FF2B5EF4-FFF2-40B4-BE49-F238E27FC236}">
                  <a16:creationId xmlns:a16="http://schemas.microsoft.com/office/drawing/2014/main" xmlns="" id="{166F91B2-AF35-CA99-F3C9-B906B9D5BD54}"/>
                </a:ext>
              </a:extLst>
            </p:cNvPr>
            <p:cNvSpPr>
              <a:spLocks/>
            </p:cNvSpPr>
            <p:nvPr/>
          </p:nvSpPr>
          <p:spPr bwMode="auto">
            <a:xfrm>
              <a:off x="8094424" y="2171071"/>
              <a:ext cx="132590" cy="76362"/>
            </a:xfrm>
            <a:custGeom>
              <a:avLst/>
              <a:gdLst/>
              <a:ahLst/>
              <a:cxnLst>
                <a:cxn ang="0">
                  <a:pos x="2620" y="1611"/>
                </a:cxn>
                <a:cxn ang="0">
                  <a:pos x="2000" y="1611"/>
                </a:cxn>
                <a:cxn ang="0">
                  <a:pos x="1800" y="1471"/>
                </a:cxn>
                <a:cxn ang="0">
                  <a:pos x="1505" y="1506"/>
                </a:cxn>
                <a:cxn ang="0">
                  <a:pos x="990" y="1191"/>
                </a:cxn>
                <a:cxn ang="0">
                  <a:pos x="400" y="1131"/>
                </a:cxn>
                <a:cxn ang="0">
                  <a:pos x="0" y="821"/>
                </a:cxn>
                <a:cxn ang="0">
                  <a:pos x="60" y="660"/>
                </a:cxn>
                <a:cxn ang="0">
                  <a:pos x="268" y="481"/>
                </a:cxn>
                <a:cxn ang="0">
                  <a:pos x="435" y="430"/>
                </a:cxn>
                <a:cxn ang="0">
                  <a:pos x="556" y="295"/>
                </a:cxn>
                <a:cxn ang="0">
                  <a:pos x="705" y="271"/>
                </a:cxn>
                <a:cxn ang="0">
                  <a:pos x="720" y="225"/>
                </a:cxn>
                <a:cxn ang="0">
                  <a:pos x="630" y="149"/>
                </a:cxn>
                <a:cxn ang="0">
                  <a:pos x="645" y="38"/>
                </a:cxn>
                <a:cxn ang="0">
                  <a:pos x="780" y="0"/>
                </a:cxn>
                <a:cxn ang="0">
                  <a:pos x="930" y="0"/>
                </a:cxn>
                <a:cxn ang="0">
                  <a:pos x="1340" y="170"/>
                </a:cxn>
                <a:cxn ang="0">
                  <a:pos x="1360" y="311"/>
                </a:cxn>
                <a:cxn ang="0">
                  <a:pos x="1804" y="553"/>
                </a:cxn>
                <a:cxn ang="0">
                  <a:pos x="1970" y="730"/>
                </a:cxn>
                <a:cxn ang="0">
                  <a:pos x="2158" y="722"/>
                </a:cxn>
                <a:cxn ang="0">
                  <a:pos x="2238" y="613"/>
                </a:cxn>
                <a:cxn ang="0">
                  <a:pos x="2370" y="581"/>
                </a:cxn>
                <a:cxn ang="0">
                  <a:pos x="2532" y="731"/>
                </a:cxn>
                <a:cxn ang="0">
                  <a:pos x="2742" y="722"/>
                </a:cxn>
                <a:cxn ang="0">
                  <a:pos x="2881" y="820"/>
                </a:cxn>
                <a:cxn ang="0">
                  <a:pos x="2800" y="1100"/>
                </a:cxn>
                <a:cxn ang="0">
                  <a:pos x="2869" y="1276"/>
                </a:cxn>
                <a:cxn ang="0">
                  <a:pos x="2701" y="1289"/>
                </a:cxn>
                <a:cxn ang="0">
                  <a:pos x="2660" y="1361"/>
                </a:cxn>
                <a:cxn ang="0">
                  <a:pos x="2750" y="1501"/>
                </a:cxn>
                <a:cxn ang="0">
                  <a:pos x="2620" y="1611"/>
                </a:cxn>
              </a:cxnLst>
              <a:rect l="0" t="0" r="r" b="b"/>
              <a:pathLst>
                <a:path w="2881" h="1611">
                  <a:moveTo>
                    <a:pt x="2620" y="1611"/>
                  </a:moveTo>
                  <a:lnTo>
                    <a:pt x="2000" y="1611"/>
                  </a:lnTo>
                  <a:lnTo>
                    <a:pt x="1800" y="1471"/>
                  </a:lnTo>
                  <a:lnTo>
                    <a:pt x="1505" y="1506"/>
                  </a:lnTo>
                  <a:lnTo>
                    <a:pt x="990" y="1191"/>
                  </a:lnTo>
                  <a:lnTo>
                    <a:pt x="400" y="1131"/>
                  </a:lnTo>
                  <a:lnTo>
                    <a:pt x="0" y="821"/>
                  </a:lnTo>
                  <a:lnTo>
                    <a:pt x="60" y="660"/>
                  </a:lnTo>
                  <a:lnTo>
                    <a:pt x="268" y="481"/>
                  </a:lnTo>
                  <a:lnTo>
                    <a:pt x="435" y="430"/>
                  </a:lnTo>
                  <a:lnTo>
                    <a:pt x="556" y="295"/>
                  </a:lnTo>
                  <a:lnTo>
                    <a:pt x="705" y="271"/>
                  </a:lnTo>
                  <a:lnTo>
                    <a:pt x="720" y="225"/>
                  </a:lnTo>
                  <a:lnTo>
                    <a:pt x="630" y="149"/>
                  </a:lnTo>
                  <a:lnTo>
                    <a:pt x="645" y="38"/>
                  </a:lnTo>
                  <a:lnTo>
                    <a:pt x="780" y="0"/>
                  </a:lnTo>
                  <a:lnTo>
                    <a:pt x="930" y="0"/>
                  </a:lnTo>
                  <a:lnTo>
                    <a:pt x="1340" y="170"/>
                  </a:lnTo>
                  <a:lnTo>
                    <a:pt x="1360" y="311"/>
                  </a:lnTo>
                  <a:lnTo>
                    <a:pt x="1804" y="553"/>
                  </a:lnTo>
                  <a:lnTo>
                    <a:pt x="1970" y="730"/>
                  </a:lnTo>
                  <a:lnTo>
                    <a:pt x="2158" y="722"/>
                  </a:lnTo>
                  <a:lnTo>
                    <a:pt x="2238" y="613"/>
                  </a:lnTo>
                  <a:lnTo>
                    <a:pt x="2370" y="581"/>
                  </a:lnTo>
                  <a:lnTo>
                    <a:pt x="2532" y="731"/>
                  </a:lnTo>
                  <a:lnTo>
                    <a:pt x="2742" y="722"/>
                  </a:lnTo>
                  <a:lnTo>
                    <a:pt x="2881" y="820"/>
                  </a:lnTo>
                  <a:lnTo>
                    <a:pt x="2800" y="1100"/>
                  </a:lnTo>
                  <a:lnTo>
                    <a:pt x="2869" y="1276"/>
                  </a:lnTo>
                  <a:lnTo>
                    <a:pt x="2701" y="1289"/>
                  </a:lnTo>
                  <a:lnTo>
                    <a:pt x="2660" y="1361"/>
                  </a:lnTo>
                  <a:lnTo>
                    <a:pt x="2750" y="1501"/>
                  </a:lnTo>
                  <a:lnTo>
                    <a:pt x="2620" y="161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7" name="Freeform 179">
              <a:extLst>
                <a:ext uri="{FF2B5EF4-FFF2-40B4-BE49-F238E27FC236}">
                  <a16:creationId xmlns:a16="http://schemas.microsoft.com/office/drawing/2014/main" xmlns="" id="{B8C2FEA8-1A44-E90D-1668-FE3DBC33492D}"/>
                </a:ext>
              </a:extLst>
            </p:cNvPr>
            <p:cNvSpPr>
              <a:spLocks/>
            </p:cNvSpPr>
            <p:nvPr/>
          </p:nvSpPr>
          <p:spPr bwMode="auto">
            <a:xfrm>
              <a:off x="8227015" y="2140844"/>
              <a:ext cx="248020" cy="249765"/>
            </a:xfrm>
            <a:custGeom>
              <a:avLst/>
              <a:gdLst/>
              <a:ahLst/>
              <a:cxnLst>
                <a:cxn ang="0">
                  <a:pos x="195" y="2731"/>
                </a:cxn>
                <a:cxn ang="0">
                  <a:pos x="745" y="3256"/>
                </a:cxn>
                <a:cxn ang="0">
                  <a:pos x="1410" y="4026"/>
                </a:cxn>
                <a:cxn ang="0">
                  <a:pos x="1770" y="4311"/>
                </a:cxn>
                <a:cxn ang="0">
                  <a:pos x="2175" y="4671"/>
                </a:cxn>
                <a:cxn ang="0">
                  <a:pos x="2365" y="4866"/>
                </a:cxn>
                <a:cxn ang="0">
                  <a:pos x="2320" y="4531"/>
                </a:cxn>
                <a:cxn ang="0">
                  <a:pos x="2085" y="4071"/>
                </a:cxn>
                <a:cxn ang="0">
                  <a:pos x="2145" y="3616"/>
                </a:cxn>
                <a:cxn ang="0">
                  <a:pos x="2520" y="3666"/>
                </a:cxn>
                <a:cxn ang="0">
                  <a:pos x="3026" y="4066"/>
                </a:cxn>
                <a:cxn ang="0">
                  <a:pos x="3526" y="4851"/>
                </a:cxn>
                <a:cxn ang="0">
                  <a:pos x="3856" y="4986"/>
                </a:cxn>
                <a:cxn ang="0">
                  <a:pos x="4001" y="5091"/>
                </a:cxn>
                <a:cxn ang="0">
                  <a:pos x="4361" y="5251"/>
                </a:cxn>
                <a:cxn ang="0">
                  <a:pos x="4796" y="5221"/>
                </a:cxn>
                <a:cxn ang="0">
                  <a:pos x="4661" y="4941"/>
                </a:cxn>
                <a:cxn ang="0">
                  <a:pos x="4541" y="4506"/>
                </a:cxn>
                <a:cxn ang="0">
                  <a:pos x="4661" y="4261"/>
                </a:cxn>
                <a:cxn ang="0">
                  <a:pos x="4721" y="3931"/>
                </a:cxn>
                <a:cxn ang="0">
                  <a:pos x="4591" y="3861"/>
                </a:cxn>
                <a:cxn ang="0">
                  <a:pos x="4786" y="3441"/>
                </a:cxn>
                <a:cxn ang="0">
                  <a:pos x="4636" y="3061"/>
                </a:cxn>
                <a:cxn ang="0">
                  <a:pos x="4856" y="2851"/>
                </a:cxn>
                <a:cxn ang="0">
                  <a:pos x="4846" y="2706"/>
                </a:cxn>
                <a:cxn ang="0">
                  <a:pos x="4966" y="2585"/>
                </a:cxn>
                <a:cxn ang="0">
                  <a:pos x="4876" y="2015"/>
                </a:cxn>
                <a:cxn ang="0">
                  <a:pos x="4841" y="1730"/>
                </a:cxn>
                <a:cxn ang="0">
                  <a:pos x="4961" y="1610"/>
                </a:cxn>
                <a:cxn ang="0">
                  <a:pos x="5216" y="1110"/>
                </a:cxn>
                <a:cxn ang="0">
                  <a:pos x="5176" y="980"/>
                </a:cxn>
                <a:cxn ang="0">
                  <a:pos x="5216" y="795"/>
                </a:cxn>
                <a:cxn ang="0">
                  <a:pos x="5351" y="845"/>
                </a:cxn>
                <a:cxn ang="0">
                  <a:pos x="5056" y="260"/>
                </a:cxn>
                <a:cxn ang="0">
                  <a:pos x="5369" y="69"/>
                </a:cxn>
                <a:cxn ang="0">
                  <a:pos x="4961" y="30"/>
                </a:cxn>
                <a:cxn ang="0">
                  <a:pos x="4258" y="361"/>
                </a:cxn>
                <a:cxn ang="0">
                  <a:pos x="3572" y="441"/>
                </a:cxn>
                <a:cxn ang="0">
                  <a:pos x="3190" y="399"/>
                </a:cxn>
                <a:cxn ang="0">
                  <a:pos x="3041" y="628"/>
                </a:cxn>
                <a:cxn ang="0">
                  <a:pos x="3002" y="880"/>
                </a:cxn>
                <a:cxn ang="0">
                  <a:pos x="2650" y="1152"/>
                </a:cxn>
                <a:cxn ang="0">
                  <a:pos x="2291" y="1500"/>
                </a:cxn>
                <a:cxn ang="0">
                  <a:pos x="1651" y="1551"/>
                </a:cxn>
                <a:cxn ang="0">
                  <a:pos x="1111" y="1750"/>
                </a:cxn>
                <a:cxn ang="0">
                  <a:pos x="971" y="2140"/>
                </a:cxn>
                <a:cxn ang="0">
                  <a:pos x="799" y="2490"/>
                </a:cxn>
                <a:cxn ang="0">
                  <a:pos x="450" y="2605"/>
                </a:cxn>
                <a:cxn ang="0">
                  <a:pos x="160" y="2400"/>
                </a:cxn>
                <a:cxn ang="0">
                  <a:pos x="0" y="2605"/>
                </a:cxn>
              </a:cxnLst>
              <a:rect l="0" t="0" r="r" b="b"/>
              <a:pathLst>
                <a:path w="5369" h="5311">
                  <a:moveTo>
                    <a:pt x="0" y="2605"/>
                  </a:moveTo>
                  <a:lnTo>
                    <a:pt x="195" y="2731"/>
                  </a:lnTo>
                  <a:lnTo>
                    <a:pt x="520" y="3031"/>
                  </a:lnTo>
                  <a:lnTo>
                    <a:pt x="745" y="3256"/>
                  </a:lnTo>
                  <a:lnTo>
                    <a:pt x="1060" y="3466"/>
                  </a:lnTo>
                  <a:lnTo>
                    <a:pt x="1410" y="4026"/>
                  </a:lnTo>
                  <a:lnTo>
                    <a:pt x="1590" y="4231"/>
                  </a:lnTo>
                  <a:lnTo>
                    <a:pt x="1770" y="4311"/>
                  </a:lnTo>
                  <a:lnTo>
                    <a:pt x="1995" y="4521"/>
                  </a:lnTo>
                  <a:lnTo>
                    <a:pt x="2175" y="4671"/>
                  </a:lnTo>
                  <a:lnTo>
                    <a:pt x="2245" y="4816"/>
                  </a:lnTo>
                  <a:lnTo>
                    <a:pt x="2365" y="4866"/>
                  </a:lnTo>
                  <a:lnTo>
                    <a:pt x="2490" y="4681"/>
                  </a:lnTo>
                  <a:lnTo>
                    <a:pt x="2320" y="4531"/>
                  </a:lnTo>
                  <a:lnTo>
                    <a:pt x="2250" y="4351"/>
                  </a:lnTo>
                  <a:lnTo>
                    <a:pt x="2085" y="4071"/>
                  </a:lnTo>
                  <a:lnTo>
                    <a:pt x="2065" y="3801"/>
                  </a:lnTo>
                  <a:lnTo>
                    <a:pt x="2145" y="3616"/>
                  </a:lnTo>
                  <a:lnTo>
                    <a:pt x="2295" y="3601"/>
                  </a:lnTo>
                  <a:lnTo>
                    <a:pt x="2520" y="3666"/>
                  </a:lnTo>
                  <a:lnTo>
                    <a:pt x="2791" y="3916"/>
                  </a:lnTo>
                  <a:lnTo>
                    <a:pt x="3026" y="4066"/>
                  </a:lnTo>
                  <a:lnTo>
                    <a:pt x="3346" y="4531"/>
                  </a:lnTo>
                  <a:lnTo>
                    <a:pt x="3526" y="4851"/>
                  </a:lnTo>
                  <a:lnTo>
                    <a:pt x="3721" y="4911"/>
                  </a:lnTo>
                  <a:lnTo>
                    <a:pt x="3856" y="4986"/>
                  </a:lnTo>
                  <a:lnTo>
                    <a:pt x="3956" y="4966"/>
                  </a:lnTo>
                  <a:lnTo>
                    <a:pt x="4001" y="5091"/>
                  </a:lnTo>
                  <a:lnTo>
                    <a:pt x="4156" y="5256"/>
                  </a:lnTo>
                  <a:lnTo>
                    <a:pt x="4361" y="5251"/>
                  </a:lnTo>
                  <a:lnTo>
                    <a:pt x="4466" y="5311"/>
                  </a:lnTo>
                  <a:lnTo>
                    <a:pt x="4796" y="5221"/>
                  </a:lnTo>
                  <a:lnTo>
                    <a:pt x="4796" y="5091"/>
                  </a:lnTo>
                  <a:lnTo>
                    <a:pt x="4661" y="4941"/>
                  </a:lnTo>
                  <a:lnTo>
                    <a:pt x="4561" y="4731"/>
                  </a:lnTo>
                  <a:lnTo>
                    <a:pt x="4541" y="4506"/>
                  </a:lnTo>
                  <a:lnTo>
                    <a:pt x="4646" y="4381"/>
                  </a:lnTo>
                  <a:lnTo>
                    <a:pt x="4661" y="4261"/>
                  </a:lnTo>
                  <a:lnTo>
                    <a:pt x="4816" y="4206"/>
                  </a:lnTo>
                  <a:lnTo>
                    <a:pt x="4721" y="3931"/>
                  </a:lnTo>
                  <a:lnTo>
                    <a:pt x="4621" y="3966"/>
                  </a:lnTo>
                  <a:lnTo>
                    <a:pt x="4591" y="3861"/>
                  </a:lnTo>
                  <a:lnTo>
                    <a:pt x="4741" y="3571"/>
                  </a:lnTo>
                  <a:lnTo>
                    <a:pt x="4786" y="3441"/>
                  </a:lnTo>
                  <a:lnTo>
                    <a:pt x="4651" y="3181"/>
                  </a:lnTo>
                  <a:lnTo>
                    <a:pt x="4636" y="3061"/>
                  </a:lnTo>
                  <a:lnTo>
                    <a:pt x="4861" y="2976"/>
                  </a:lnTo>
                  <a:lnTo>
                    <a:pt x="4856" y="2851"/>
                  </a:lnTo>
                  <a:lnTo>
                    <a:pt x="4771" y="2751"/>
                  </a:lnTo>
                  <a:lnTo>
                    <a:pt x="4846" y="2706"/>
                  </a:lnTo>
                  <a:lnTo>
                    <a:pt x="4946" y="2736"/>
                  </a:lnTo>
                  <a:lnTo>
                    <a:pt x="4966" y="2585"/>
                  </a:lnTo>
                  <a:lnTo>
                    <a:pt x="4916" y="2310"/>
                  </a:lnTo>
                  <a:lnTo>
                    <a:pt x="4876" y="2015"/>
                  </a:lnTo>
                  <a:lnTo>
                    <a:pt x="4936" y="1815"/>
                  </a:lnTo>
                  <a:lnTo>
                    <a:pt x="4841" y="1730"/>
                  </a:lnTo>
                  <a:lnTo>
                    <a:pt x="4841" y="1665"/>
                  </a:lnTo>
                  <a:lnTo>
                    <a:pt x="4961" y="1610"/>
                  </a:lnTo>
                  <a:lnTo>
                    <a:pt x="5036" y="1265"/>
                  </a:lnTo>
                  <a:lnTo>
                    <a:pt x="5216" y="1110"/>
                  </a:lnTo>
                  <a:lnTo>
                    <a:pt x="5246" y="1035"/>
                  </a:lnTo>
                  <a:lnTo>
                    <a:pt x="5176" y="980"/>
                  </a:lnTo>
                  <a:lnTo>
                    <a:pt x="5161" y="870"/>
                  </a:lnTo>
                  <a:lnTo>
                    <a:pt x="5216" y="795"/>
                  </a:lnTo>
                  <a:lnTo>
                    <a:pt x="5281" y="945"/>
                  </a:lnTo>
                  <a:lnTo>
                    <a:pt x="5351" y="845"/>
                  </a:lnTo>
                  <a:lnTo>
                    <a:pt x="5186" y="360"/>
                  </a:lnTo>
                  <a:lnTo>
                    <a:pt x="5056" y="260"/>
                  </a:lnTo>
                  <a:lnTo>
                    <a:pt x="5156" y="165"/>
                  </a:lnTo>
                  <a:lnTo>
                    <a:pt x="5369" y="69"/>
                  </a:lnTo>
                  <a:lnTo>
                    <a:pt x="5116" y="0"/>
                  </a:lnTo>
                  <a:lnTo>
                    <a:pt x="4961" y="30"/>
                  </a:lnTo>
                  <a:lnTo>
                    <a:pt x="4654" y="279"/>
                  </a:lnTo>
                  <a:lnTo>
                    <a:pt x="4258" y="361"/>
                  </a:lnTo>
                  <a:lnTo>
                    <a:pt x="3773" y="501"/>
                  </a:lnTo>
                  <a:lnTo>
                    <a:pt x="3572" y="441"/>
                  </a:lnTo>
                  <a:lnTo>
                    <a:pt x="3412" y="232"/>
                  </a:lnTo>
                  <a:lnTo>
                    <a:pt x="3190" y="399"/>
                  </a:lnTo>
                  <a:lnTo>
                    <a:pt x="3190" y="543"/>
                  </a:lnTo>
                  <a:lnTo>
                    <a:pt x="3041" y="628"/>
                  </a:lnTo>
                  <a:lnTo>
                    <a:pt x="3010" y="796"/>
                  </a:lnTo>
                  <a:lnTo>
                    <a:pt x="3002" y="880"/>
                  </a:lnTo>
                  <a:lnTo>
                    <a:pt x="2800" y="942"/>
                  </a:lnTo>
                  <a:lnTo>
                    <a:pt x="2650" y="1152"/>
                  </a:lnTo>
                  <a:lnTo>
                    <a:pt x="2360" y="1320"/>
                  </a:lnTo>
                  <a:lnTo>
                    <a:pt x="2291" y="1500"/>
                  </a:lnTo>
                  <a:lnTo>
                    <a:pt x="1910" y="1230"/>
                  </a:lnTo>
                  <a:lnTo>
                    <a:pt x="1651" y="1551"/>
                  </a:lnTo>
                  <a:lnTo>
                    <a:pt x="1139" y="1570"/>
                  </a:lnTo>
                  <a:lnTo>
                    <a:pt x="1111" y="1750"/>
                  </a:lnTo>
                  <a:lnTo>
                    <a:pt x="1201" y="2091"/>
                  </a:lnTo>
                  <a:lnTo>
                    <a:pt x="971" y="2140"/>
                  </a:lnTo>
                  <a:lnTo>
                    <a:pt x="932" y="2319"/>
                  </a:lnTo>
                  <a:lnTo>
                    <a:pt x="799" y="2490"/>
                  </a:lnTo>
                  <a:lnTo>
                    <a:pt x="451" y="2481"/>
                  </a:lnTo>
                  <a:lnTo>
                    <a:pt x="450" y="2605"/>
                  </a:lnTo>
                  <a:lnTo>
                    <a:pt x="295" y="2550"/>
                  </a:lnTo>
                  <a:lnTo>
                    <a:pt x="160" y="2400"/>
                  </a:lnTo>
                  <a:lnTo>
                    <a:pt x="30" y="2505"/>
                  </a:lnTo>
                  <a:lnTo>
                    <a:pt x="0" y="2605"/>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8" name="Freeform 180">
              <a:extLst>
                <a:ext uri="{FF2B5EF4-FFF2-40B4-BE49-F238E27FC236}">
                  <a16:creationId xmlns:a16="http://schemas.microsoft.com/office/drawing/2014/main" xmlns="" id="{49B27F58-207A-9235-33E7-43BEEFDE3D47}"/>
                </a:ext>
              </a:extLst>
            </p:cNvPr>
            <p:cNvSpPr>
              <a:spLocks/>
            </p:cNvSpPr>
            <p:nvPr/>
          </p:nvSpPr>
          <p:spPr bwMode="auto">
            <a:xfrm>
              <a:off x="8323727" y="2360383"/>
              <a:ext cx="185626" cy="170222"/>
            </a:xfrm>
            <a:custGeom>
              <a:avLst/>
              <a:gdLst/>
              <a:ahLst/>
              <a:cxnLst>
                <a:cxn ang="0">
                  <a:pos x="780" y="1845"/>
                </a:cxn>
                <a:cxn ang="0">
                  <a:pos x="480" y="1700"/>
                </a:cxn>
                <a:cxn ang="0">
                  <a:pos x="125" y="1430"/>
                </a:cxn>
                <a:cxn ang="0">
                  <a:pos x="60" y="1020"/>
                </a:cxn>
                <a:cxn ang="0">
                  <a:pos x="290" y="785"/>
                </a:cxn>
                <a:cxn ang="0">
                  <a:pos x="260" y="540"/>
                </a:cxn>
                <a:cxn ang="0">
                  <a:pos x="0" y="390"/>
                </a:cxn>
                <a:cxn ang="0">
                  <a:pos x="165" y="375"/>
                </a:cxn>
                <a:cxn ang="0">
                  <a:pos x="255" y="183"/>
                </a:cxn>
                <a:cxn ang="0">
                  <a:pos x="510" y="105"/>
                </a:cxn>
                <a:cxn ang="0">
                  <a:pos x="930" y="255"/>
                </a:cxn>
                <a:cxn ang="0">
                  <a:pos x="1415" y="170"/>
                </a:cxn>
                <a:cxn ang="0">
                  <a:pos x="1746" y="305"/>
                </a:cxn>
                <a:cxn ang="0">
                  <a:pos x="1890" y="411"/>
                </a:cxn>
                <a:cxn ang="0">
                  <a:pos x="2249" y="570"/>
                </a:cxn>
                <a:cxn ang="0">
                  <a:pos x="2684" y="539"/>
                </a:cxn>
                <a:cxn ang="0">
                  <a:pos x="2790" y="645"/>
                </a:cxn>
                <a:cxn ang="0">
                  <a:pos x="3245" y="1370"/>
                </a:cxn>
                <a:cxn ang="0">
                  <a:pos x="3770" y="1935"/>
                </a:cxn>
                <a:cxn ang="0">
                  <a:pos x="3890" y="2145"/>
                </a:cxn>
                <a:cxn ang="0">
                  <a:pos x="3692" y="2009"/>
                </a:cxn>
                <a:cxn ang="0">
                  <a:pos x="3666" y="2147"/>
                </a:cxn>
                <a:cxn ang="0">
                  <a:pos x="3545" y="2630"/>
                </a:cxn>
                <a:cxn ang="0">
                  <a:pos x="3831" y="2796"/>
                </a:cxn>
                <a:cxn ang="0">
                  <a:pos x="3620" y="2945"/>
                </a:cxn>
                <a:cxn ang="0">
                  <a:pos x="3650" y="3242"/>
                </a:cxn>
                <a:cxn ang="0">
                  <a:pos x="3515" y="3470"/>
                </a:cxn>
                <a:cxn ang="0">
                  <a:pos x="3300" y="3515"/>
                </a:cxn>
                <a:cxn ang="0">
                  <a:pos x="3245" y="3230"/>
                </a:cxn>
                <a:cxn ang="0">
                  <a:pos x="3075" y="3090"/>
                </a:cxn>
                <a:cxn ang="0">
                  <a:pos x="2900" y="3120"/>
                </a:cxn>
                <a:cxn ang="0">
                  <a:pos x="3105" y="3300"/>
                </a:cxn>
                <a:cxn ang="0">
                  <a:pos x="3140" y="3545"/>
                </a:cxn>
                <a:cxn ang="0">
                  <a:pos x="2795" y="3450"/>
                </a:cxn>
                <a:cxn ang="0">
                  <a:pos x="2730" y="3020"/>
                </a:cxn>
                <a:cxn ang="0">
                  <a:pos x="2760" y="2810"/>
                </a:cxn>
                <a:cxn ang="0">
                  <a:pos x="2460" y="2450"/>
                </a:cxn>
                <a:cxn ang="0">
                  <a:pos x="2085" y="2280"/>
                </a:cxn>
                <a:cxn ang="0">
                  <a:pos x="1950" y="2175"/>
                </a:cxn>
                <a:cxn ang="0">
                  <a:pos x="1580" y="2120"/>
                </a:cxn>
                <a:cxn ang="0">
                  <a:pos x="1445" y="1880"/>
                </a:cxn>
                <a:cxn ang="0">
                  <a:pos x="1430" y="1650"/>
                </a:cxn>
                <a:cxn ang="0">
                  <a:pos x="960" y="1320"/>
                </a:cxn>
                <a:cxn ang="0">
                  <a:pos x="795" y="1290"/>
                </a:cxn>
                <a:cxn ang="0">
                  <a:pos x="960" y="1520"/>
                </a:cxn>
                <a:cxn ang="0">
                  <a:pos x="1185" y="1755"/>
                </a:cxn>
                <a:cxn ang="0">
                  <a:pos x="1025" y="1865"/>
                </a:cxn>
                <a:cxn ang="0">
                  <a:pos x="875" y="2030"/>
                </a:cxn>
              </a:cxnLst>
              <a:rect l="0" t="0" r="r" b="b"/>
              <a:pathLst>
                <a:path w="4020" h="3620">
                  <a:moveTo>
                    <a:pt x="875" y="2030"/>
                  </a:moveTo>
                  <a:lnTo>
                    <a:pt x="780" y="1845"/>
                  </a:lnTo>
                  <a:lnTo>
                    <a:pt x="635" y="1725"/>
                  </a:lnTo>
                  <a:lnTo>
                    <a:pt x="480" y="1700"/>
                  </a:lnTo>
                  <a:lnTo>
                    <a:pt x="285" y="1640"/>
                  </a:lnTo>
                  <a:lnTo>
                    <a:pt x="125" y="1430"/>
                  </a:lnTo>
                  <a:lnTo>
                    <a:pt x="45" y="1175"/>
                  </a:lnTo>
                  <a:lnTo>
                    <a:pt x="60" y="1020"/>
                  </a:lnTo>
                  <a:lnTo>
                    <a:pt x="180" y="840"/>
                  </a:lnTo>
                  <a:lnTo>
                    <a:pt x="290" y="785"/>
                  </a:lnTo>
                  <a:lnTo>
                    <a:pt x="300" y="660"/>
                  </a:lnTo>
                  <a:lnTo>
                    <a:pt x="260" y="540"/>
                  </a:lnTo>
                  <a:lnTo>
                    <a:pt x="135" y="515"/>
                  </a:lnTo>
                  <a:lnTo>
                    <a:pt x="0" y="390"/>
                  </a:lnTo>
                  <a:lnTo>
                    <a:pt x="75" y="330"/>
                  </a:lnTo>
                  <a:lnTo>
                    <a:pt x="165" y="375"/>
                  </a:lnTo>
                  <a:lnTo>
                    <a:pt x="210" y="335"/>
                  </a:lnTo>
                  <a:lnTo>
                    <a:pt x="255" y="183"/>
                  </a:lnTo>
                  <a:lnTo>
                    <a:pt x="378" y="0"/>
                  </a:lnTo>
                  <a:lnTo>
                    <a:pt x="510" y="105"/>
                  </a:lnTo>
                  <a:lnTo>
                    <a:pt x="705" y="170"/>
                  </a:lnTo>
                  <a:lnTo>
                    <a:pt x="930" y="255"/>
                  </a:lnTo>
                  <a:lnTo>
                    <a:pt x="1175" y="335"/>
                  </a:lnTo>
                  <a:lnTo>
                    <a:pt x="1415" y="170"/>
                  </a:lnTo>
                  <a:lnTo>
                    <a:pt x="1613" y="230"/>
                  </a:lnTo>
                  <a:lnTo>
                    <a:pt x="1746" y="305"/>
                  </a:lnTo>
                  <a:lnTo>
                    <a:pt x="1844" y="285"/>
                  </a:lnTo>
                  <a:lnTo>
                    <a:pt x="1890" y="411"/>
                  </a:lnTo>
                  <a:lnTo>
                    <a:pt x="2046" y="575"/>
                  </a:lnTo>
                  <a:lnTo>
                    <a:pt x="2249" y="570"/>
                  </a:lnTo>
                  <a:lnTo>
                    <a:pt x="2357" y="630"/>
                  </a:lnTo>
                  <a:lnTo>
                    <a:pt x="2684" y="539"/>
                  </a:lnTo>
                  <a:lnTo>
                    <a:pt x="2685" y="413"/>
                  </a:lnTo>
                  <a:lnTo>
                    <a:pt x="2790" y="645"/>
                  </a:lnTo>
                  <a:lnTo>
                    <a:pt x="2945" y="1005"/>
                  </a:lnTo>
                  <a:lnTo>
                    <a:pt x="3245" y="1370"/>
                  </a:lnTo>
                  <a:lnTo>
                    <a:pt x="3435" y="1595"/>
                  </a:lnTo>
                  <a:lnTo>
                    <a:pt x="3770" y="1935"/>
                  </a:lnTo>
                  <a:lnTo>
                    <a:pt x="4020" y="2075"/>
                  </a:lnTo>
                  <a:lnTo>
                    <a:pt x="3890" y="2145"/>
                  </a:lnTo>
                  <a:lnTo>
                    <a:pt x="3780" y="2030"/>
                  </a:lnTo>
                  <a:lnTo>
                    <a:pt x="3692" y="2009"/>
                  </a:lnTo>
                  <a:lnTo>
                    <a:pt x="3645" y="2070"/>
                  </a:lnTo>
                  <a:lnTo>
                    <a:pt x="3666" y="2147"/>
                  </a:lnTo>
                  <a:lnTo>
                    <a:pt x="3555" y="2165"/>
                  </a:lnTo>
                  <a:lnTo>
                    <a:pt x="3545" y="2630"/>
                  </a:lnTo>
                  <a:lnTo>
                    <a:pt x="3665" y="2675"/>
                  </a:lnTo>
                  <a:lnTo>
                    <a:pt x="3831" y="2796"/>
                  </a:lnTo>
                  <a:lnTo>
                    <a:pt x="3732" y="2897"/>
                  </a:lnTo>
                  <a:lnTo>
                    <a:pt x="3620" y="2945"/>
                  </a:lnTo>
                  <a:lnTo>
                    <a:pt x="3590" y="3096"/>
                  </a:lnTo>
                  <a:lnTo>
                    <a:pt x="3650" y="3242"/>
                  </a:lnTo>
                  <a:lnTo>
                    <a:pt x="3675" y="3426"/>
                  </a:lnTo>
                  <a:lnTo>
                    <a:pt x="3515" y="3470"/>
                  </a:lnTo>
                  <a:lnTo>
                    <a:pt x="3435" y="3620"/>
                  </a:lnTo>
                  <a:lnTo>
                    <a:pt x="3300" y="3515"/>
                  </a:lnTo>
                  <a:lnTo>
                    <a:pt x="3320" y="3380"/>
                  </a:lnTo>
                  <a:lnTo>
                    <a:pt x="3245" y="3230"/>
                  </a:lnTo>
                  <a:lnTo>
                    <a:pt x="3110" y="3170"/>
                  </a:lnTo>
                  <a:lnTo>
                    <a:pt x="3075" y="3090"/>
                  </a:lnTo>
                  <a:lnTo>
                    <a:pt x="3000" y="3090"/>
                  </a:lnTo>
                  <a:lnTo>
                    <a:pt x="2900" y="3120"/>
                  </a:lnTo>
                  <a:lnTo>
                    <a:pt x="3000" y="3260"/>
                  </a:lnTo>
                  <a:lnTo>
                    <a:pt x="3105" y="3300"/>
                  </a:lnTo>
                  <a:lnTo>
                    <a:pt x="3135" y="3410"/>
                  </a:lnTo>
                  <a:lnTo>
                    <a:pt x="3140" y="3545"/>
                  </a:lnTo>
                  <a:lnTo>
                    <a:pt x="2975" y="3485"/>
                  </a:lnTo>
                  <a:lnTo>
                    <a:pt x="2795" y="3450"/>
                  </a:lnTo>
                  <a:lnTo>
                    <a:pt x="2580" y="3225"/>
                  </a:lnTo>
                  <a:lnTo>
                    <a:pt x="2730" y="3020"/>
                  </a:lnTo>
                  <a:lnTo>
                    <a:pt x="2780" y="2900"/>
                  </a:lnTo>
                  <a:lnTo>
                    <a:pt x="2760" y="2810"/>
                  </a:lnTo>
                  <a:lnTo>
                    <a:pt x="2685" y="2685"/>
                  </a:lnTo>
                  <a:lnTo>
                    <a:pt x="2460" y="2450"/>
                  </a:lnTo>
                  <a:lnTo>
                    <a:pt x="2250" y="2340"/>
                  </a:lnTo>
                  <a:lnTo>
                    <a:pt x="2085" y="2280"/>
                  </a:lnTo>
                  <a:lnTo>
                    <a:pt x="2040" y="2210"/>
                  </a:lnTo>
                  <a:lnTo>
                    <a:pt x="1950" y="2175"/>
                  </a:lnTo>
                  <a:lnTo>
                    <a:pt x="1745" y="2105"/>
                  </a:lnTo>
                  <a:lnTo>
                    <a:pt x="1580" y="2120"/>
                  </a:lnTo>
                  <a:lnTo>
                    <a:pt x="1485" y="1965"/>
                  </a:lnTo>
                  <a:lnTo>
                    <a:pt x="1445" y="1880"/>
                  </a:lnTo>
                  <a:lnTo>
                    <a:pt x="1515" y="1785"/>
                  </a:lnTo>
                  <a:lnTo>
                    <a:pt x="1430" y="1650"/>
                  </a:lnTo>
                  <a:lnTo>
                    <a:pt x="1290" y="1560"/>
                  </a:lnTo>
                  <a:lnTo>
                    <a:pt x="960" y="1320"/>
                  </a:lnTo>
                  <a:lnTo>
                    <a:pt x="885" y="1325"/>
                  </a:lnTo>
                  <a:lnTo>
                    <a:pt x="795" y="1290"/>
                  </a:lnTo>
                  <a:lnTo>
                    <a:pt x="765" y="1380"/>
                  </a:lnTo>
                  <a:lnTo>
                    <a:pt x="960" y="1520"/>
                  </a:lnTo>
                  <a:lnTo>
                    <a:pt x="1145" y="1650"/>
                  </a:lnTo>
                  <a:lnTo>
                    <a:pt x="1185" y="1755"/>
                  </a:lnTo>
                  <a:lnTo>
                    <a:pt x="1110" y="1815"/>
                  </a:lnTo>
                  <a:lnTo>
                    <a:pt x="1025" y="1865"/>
                  </a:lnTo>
                  <a:lnTo>
                    <a:pt x="950" y="2015"/>
                  </a:lnTo>
                  <a:lnTo>
                    <a:pt x="875" y="203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49" name="Freeform 181">
              <a:extLst>
                <a:ext uri="{FF2B5EF4-FFF2-40B4-BE49-F238E27FC236}">
                  <a16:creationId xmlns:a16="http://schemas.microsoft.com/office/drawing/2014/main" xmlns="" id="{161DB426-FF66-8849-5A90-20EE2606466D}"/>
                </a:ext>
              </a:extLst>
            </p:cNvPr>
            <p:cNvSpPr>
              <a:spLocks/>
            </p:cNvSpPr>
            <p:nvPr/>
          </p:nvSpPr>
          <p:spPr bwMode="auto">
            <a:xfrm>
              <a:off x="8482835" y="2451062"/>
              <a:ext cx="329134" cy="141587"/>
            </a:xfrm>
            <a:custGeom>
              <a:avLst/>
              <a:gdLst/>
              <a:ahLst/>
              <a:cxnLst>
                <a:cxn ang="0">
                  <a:pos x="0" y="1695"/>
                </a:cxn>
                <a:cxn ang="0">
                  <a:pos x="215" y="1315"/>
                </a:cxn>
                <a:cxn ang="0">
                  <a:pos x="300" y="970"/>
                </a:cxn>
                <a:cxn ang="0">
                  <a:pos x="110" y="705"/>
                </a:cxn>
                <a:cxn ang="0">
                  <a:pos x="210" y="145"/>
                </a:cxn>
                <a:cxn ang="0">
                  <a:pos x="455" y="220"/>
                </a:cxn>
                <a:cxn ang="0">
                  <a:pos x="780" y="300"/>
                </a:cxn>
                <a:cxn ang="0">
                  <a:pos x="920" y="790"/>
                </a:cxn>
                <a:cxn ang="0">
                  <a:pos x="1515" y="870"/>
                </a:cxn>
                <a:cxn ang="0">
                  <a:pos x="1385" y="600"/>
                </a:cxn>
                <a:cxn ang="0">
                  <a:pos x="1965" y="1080"/>
                </a:cxn>
                <a:cxn ang="0">
                  <a:pos x="2550" y="960"/>
                </a:cxn>
                <a:cxn ang="0">
                  <a:pos x="3065" y="880"/>
                </a:cxn>
                <a:cxn ang="0">
                  <a:pos x="3435" y="580"/>
                </a:cxn>
                <a:cxn ang="0">
                  <a:pos x="3886" y="330"/>
                </a:cxn>
                <a:cxn ang="0">
                  <a:pos x="4081" y="60"/>
                </a:cxn>
                <a:cxn ang="0">
                  <a:pos x="4651" y="75"/>
                </a:cxn>
                <a:cxn ang="0">
                  <a:pos x="4816" y="255"/>
                </a:cxn>
                <a:cxn ang="0">
                  <a:pos x="5791" y="420"/>
                </a:cxn>
                <a:cxn ang="0">
                  <a:pos x="6331" y="700"/>
                </a:cxn>
                <a:cxn ang="0">
                  <a:pos x="6616" y="1000"/>
                </a:cxn>
                <a:cxn ang="0">
                  <a:pos x="6721" y="1320"/>
                </a:cxn>
                <a:cxn ang="0">
                  <a:pos x="7051" y="1811"/>
                </a:cxn>
                <a:cxn ang="0">
                  <a:pos x="6876" y="2231"/>
                </a:cxn>
                <a:cxn ang="0">
                  <a:pos x="6501" y="2351"/>
                </a:cxn>
                <a:cxn ang="0">
                  <a:pos x="6456" y="2546"/>
                </a:cxn>
                <a:cxn ang="0">
                  <a:pos x="6261" y="2911"/>
                </a:cxn>
                <a:cxn ang="0">
                  <a:pos x="5646" y="2131"/>
                </a:cxn>
                <a:cxn ang="0">
                  <a:pos x="5821" y="1796"/>
                </a:cxn>
                <a:cxn ang="0">
                  <a:pos x="6036" y="1561"/>
                </a:cxn>
                <a:cxn ang="0">
                  <a:pos x="5731" y="1425"/>
                </a:cxn>
                <a:cxn ang="0">
                  <a:pos x="5641" y="1561"/>
                </a:cxn>
                <a:cxn ang="0">
                  <a:pos x="5211" y="1080"/>
                </a:cxn>
                <a:cxn ang="0">
                  <a:pos x="4756" y="780"/>
                </a:cxn>
                <a:cxn ang="0">
                  <a:pos x="4146" y="925"/>
                </a:cxn>
                <a:cxn ang="0">
                  <a:pos x="3931" y="1110"/>
                </a:cxn>
                <a:cxn ang="0">
                  <a:pos x="3796" y="1380"/>
                </a:cxn>
                <a:cxn ang="0">
                  <a:pos x="3080" y="1781"/>
                </a:cxn>
                <a:cxn ang="0">
                  <a:pos x="3345" y="2186"/>
                </a:cxn>
                <a:cxn ang="0">
                  <a:pos x="3540" y="2746"/>
                </a:cxn>
                <a:cxn ang="0">
                  <a:pos x="3245" y="2861"/>
                </a:cxn>
                <a:cxn ang="0">
                  <a:pos x="2565" y="2951"/>
                </a:cxn>
                <a:cxn ang="0">
                  <a:pos x="2385" y="2381"/>
                </a:cxn>
                <a:cxn ang="0">
                  <a:pos x="2240" y="2381"/>
                </a:cxn>
                <a:cxn ang="0">
                  <a:pos x="1580" y="1841"/>
                </a:cxn>
                <a:cxn ang="0">
                  <a:pos x="905" y="1636"/>
                </a:cxn>
                <a:cxn ang="0">
                  <a:pos x="680" y="1726"/>
                </a:cxn>
                <a:cxn ang="0">
                  <a:pos x="200" y="1826"/>
                </a:cxn>
              </a:cxnLst>
              <a:rect l="0" t="0" r="r" b="b"/>
              <a:pathLst>
                <a:path w="7116" h="3001">
                  <a:moveTo>
                    <a:pt x="140" y="1996"/>
                  </a:moveTo>
                  <a:lnTo>
                    <a:pt x="110" y="1826"/>
                  </a:lnTo>
                  <a:lnTo>
                    <a:pt x="0" y="1695"/>
                  </a:lnTo>
                  <a:lnTo>
                    <a:pt x="81" y="1545"/>
                  </a:lnTo>
                  <a:lnTo>
                    <a:pt x="240" y="1501"/>
                  </a:lnTo>
                  <a:lnTo>
                    <a:pt x="215" y="1315"/>
                  </a:lnTo>
                  <a:lnTo>
                    <a:pt x="155" y="1170"/>
                  </a:lnTo>
                  <a:lnTo>
                    <a:pt x="185" y="1020"/>
                  </a:lnTo>
                  <a:lnTo>
                    <a:pt x="300" y="970"/>
                  </a:lnTo>
                  <a:lnTo>
                    <a:pt x="395" y="870"/>
                  </a:lnTo>
                  <a:lnTo>
                    <a:pt x="230" y="750"/>
                  </a:lnTo>
                  <a:lnTo>
                    <a:pt x="110" y="705"/>
                  </a:lnTo>
                  <a:lnTo>
                    <a:pt x="120" y="240"/>
                  </a:lnTo>
                  <a:lnTo>
                    <a:pt x="230" y="220"/>
                  </a:lnTo>
                  <a:lnTo>
                    <a:pt x="210" y="145"/>
                  </a:lnTo>
                  <a:lnTo>
                    <a:pt x="255" y="85"/>
                  </a:lnTo>
                  <a:lnTo>
                    <a:pt x="345" y="105"/>
                  </a:lnTo>
                  <a:lnTo>
                    <a:pt x="455" y="220"/>
                  </a:lnTo>
                  <a:lnTo>
                    <a:pt x="585" y="150"/>
                  </a:lnTo>
                  <a:lnTo>
                    <a:pt x="710" y="240"/>
                  </a:lnTo>
                  <a:lnTo>
                    <a:pt x="780" y="300"/>
                  </a:lnTo>
                  <a:lnTo>
                    <a:pt x="780" y="520"/>
                  </a:lnTo>
                  <a:lnTo>
                    <a:pt x="905" y="670"/>
                  </a:lnTo>
                  <a:lnTo>
                    <a:pt x="920" y="790"/>
                  </a:lnTo>
                  <a:lnTo>
                    <a:pt x="1035" y="835"/>
                  </a:lnTo>
                  <a:lnTo>
                    <a:pt x="1275" y="900"/>
                  </a:lnTo>
                  <a:lnTo>
                    <a:pt x="1515" y="870"/>
                  </a:lnTo>
                  <a:lnTo>
                    <a:pt x="1485" y="775"/>
                  </a:lnTo>
                  <a:lnTo>
                    <a:pt x="1355" y="690"/>
                  </a:lnTo>
                  <a:lnTo>
                    <a:pt x="1385" y="600"/>
                  </a:lnTo>
                  <a:lnTo>
                    <a:pt x="1605" y="835"/>
                  </a:lnTo>
                  <a:lnTo>
                    <a:pt x="1820" y="1060"/>
                  </a:lnTo>
                  <a:lnTo>
                    <a:pt x="1965" y="1080"/>
                  </a:lnTo>
                  <a:lnTo>
                    <a:pt x="2250" y="1075"/>
                  </a:lnTo>
                  <a:lnTo>
                    <a:pt x="2445" y="1045"/>
                  </a:lnTo>
                  <a:lnTo>
                    <a:pt x="2550" y="960"/>
                  </a:lnTo>
                  <a:lnTo>
                    <a:pt x="2685" y="955"/>
                  </a:lnTo>
                  <a:lnTo>
                    <a:pt x="2775" y="855"/>
                  </a:lnTo>
                  <a:lnTo>
                    <a:pt x="3065" y="880"/>
                  </a:lnTo>
                  <a:lnTo>
                    <a:pt x="2970" y="720"/>
                  </a:lnTo>
                  <a:lnTo>
                    <a:pt x="3185" y="625"/>
                  </a:lnTo>
                  <a:lnTo>
                    <a:pt x="3435" y="580"/>
                  </a:lnTo>
                  <a:lnTo>
                    <a:pt x="3561" y="525"/>
                  </a:lnTo>
                  <a:lnTo>
                    <a:pt x="3721" y="370"/>
                  </a:lnTo>
                  <a:lnTo>
                    <a:pt x="3886" y="330"/>
                  </a:lnTo>
                  <a:lnTo>
                    <a:pt x="3991" y="250"/>
                  </a:lnTo>
                  <a:lnTo>
                    <a:pt x="4036" y="150"/>
                  </a:lnTo>
                  <a:lnTo>
                    <a:pt x="4081" y="60"/>
                  </a:lnTo>
                  <a:lnTo>
                    <a:pt x="4216" y="0"/>
                  </a:lnTo>
                  <a:lnTo>
                    <a:pt x="4251" y="100"/>
                  </a:lnTo>
                  <a:lnTo>
                    <a:pt x="4651" y="75"/>
                  </a:lnTo>
                  <a:lnTo>
                    <a:pt x="4876" y="100"/>
                  </a:lnTo>
                  <a:lnTo>
                    <a:pt x="4786" y="180"/>
                  </a:lnTo>
                  <a:lnTo>
                    <a:pt x="4816" y="255"/>
                  </a:lnTo>
                  <a:lnTo>
                    <a:pt x="5176" y="270"/>
                  </a:lnTo>
                  <a:lnTo>
                    <a:pt x="5436" y="265"/>
                  </a:lnTo>
                  <a:lnTo>
                    <a:pt x="5791" y="420"/>
                  </a:lnTo>
                  <a:lnTo>
                    <a:pt x="6076" y="475"/>
                  </a:lnTo>
                  <a:lnTo>
                    <a:pt x="6171" y="615"/>
                  </a:lnTo>
                  <a:lnTo>
                    <a:pt x="6331" y="700"/>
                  </a:lnTo>
                  <a:lnTo>
                    <a:pt x="6411" y="850"/>
                  </a:lnTo>
                  <a:lnTo>
                    <a:pt x="6496" y="945"/>
                  </a:lnTo>
                  <a:lnTo>
                    <a:pt x="6616" y="1000"/>
                  </a:lnTo>
                  <a:lnTo>
                    <a:pt x="6691" y="1140"/>
                  </a:lnTo>
                  <a:lnTo>
                    <a:pt x="6906" y="1180"/>
                  </a:lnTo>
                  <a:lnTo>
                    <a:pt x="6721" y="1320"/>
                  </a:lnTo>
                  <a:lnTo>
                    <a:pt x="6841" y="1435"/>
                  </a:lnTo>
                  <a:lnTo>
                    <a:pt x="6961" y="1676"/>
                  </a:lnTo>
                  <a:lnTo>
                    <a:pt x="7051" y="1811"/>
                  </a:lnTo>
                  <a:lnTo>
                    <a:pt x="7116" y="1991"/>
                  </a:lnTo>
                  <a:lnTo>
                    <a:pt x="6961" y="2081"/>
                  </a:lnTo>
                  <a:lnTo>
                    <a:pt x="6876" y="2231"/>
                  </a:lnTo>
                  <a:lnTo>
                    <a:pt x="6936" y="2321"/>
                  </a:lnTo>
                  <a:lnTo>
                    <a:pt x="6646" y="2491"/>
                  </a:lnTo>
                  <a:lnTo>
                    <a:pt x="6501" y="2351"/>
                  </a:lnTo>
                  <a:lnTo>
                    <a:pt x="6411" y="2336"/>
                  </a:lnTo>
                  <a:lnTo>
                    <a:pt x="6411" y="2441"/>
                  </a:lnTo>
                  <a:lnTo>
                    <a:pt x="6456" y="2546"/>
                  </a:lnTo>
                  <a:lnTo>
                    <a:pt x="6361" y="2621"/>
                  </a:lnTo>
                  <a:lnTo>
                    <a:pt x="6291" y="2771"/>
                  </a:lnTo>
                  <a:lnTo>
                    <a:pt x="6261" y="2911"/>
                  </a:lnTo>
                  <a:lnTo>
                    <a:pt x="6046" y="2726"/>
                  </a:lnTo>
                  <a:lnTo>
                    <a:pt x="5886" y="2476"/>
                  </a:lnTo>
                  <a:lnTo>
                    <a:pt x="5646" y="2131"/>
                  </a:lnTo>
                  <a:lnTo>
                    <a:pt x="5566" y="1901"/>
                  </a:lnTo>
                  <a:lnTo>
                    <a:pt x="5721" y="1906"/>
                  </a:lnTo>
                  <a:lnTo>
                    <a:pt x="5821" y="1796"/>
                  </a:lnTo>
                  <a:lnTo>
                    <a:pt x="5821" y="1636"/>
                  </a:lnTo>
                  <a:lnTo>
                    <a:pt x="5916" y="1495"/>
                  </a:lnTo>
                  <a:lnTo>
                    <a:pt x="6036" y="1561"/>
                  </a:lnTo>
                  <a:lnTo>
                    <a:pt x="6021" y="1455"/>
                  </a:lnTo>
                  <a:lnTo>
                    <a:pt x="5946" y="1390"/>
                  </a:lnTo>
                  <a:lnTo>
                    <a:pt x="5731" y="1425"/>
                  </a:lnTo>
                  <a:lnTo>
                    <a:pt x="5641" y="1390"/>
                  </a:lnTo>
                  <a:lnTo>
                    <a:pt x="5641" y="1485"/>
                  </a:lnTo>
                  <a:lnTo>
                    <a:pt x="5641" y="1561"/>
                  </a:lnTo>
                  <a:lnTo>
                    <a:pt x="5521" y="1450"/>
                  </a:lnTo>
                  <a:lnTo>
                    <a:pt x="5451" y="1225"/>
                  </a:lnTo>
                  <a:lnTo>
                    <a:pt x="5211" y="1080"/>
                  </a:lnTo>
                  <a:lnTo>
                    <a:pt x="5061" y="985"/>
                  </a:lnTo>
                  <a:lnTo>
                    <a:pt x="4996" y="870"/>
                  </a:lnTo>
                  <a:lnTo>
                    <a:pt x="4756" y="780"/>
                  </a:lnTo>
                  <a:lnTo>
                    <a:pt x="4401" y="745"/>
                  </a:lnTo>
                  <a:lnTo>
                    <a:pt x="4266" y="825"/>
                  </a:lnTo>
                  <a:lnTo>
                    <a:pt x="4146" y="925"/>
                  </a:lnTo>
                  <a:lnTo>
                    <a:pt x="4036" y="955"/>
                  </a:lnTo>
                  <a:lnTo>
                    <a:pt x="3961" y="1020"/>
                  </a:lnTo>
                  <a:lnTo>
                    <a:pt x="3931" y="1110"/>
                  </a:lnTo>
                  <a:lnTo>
                    <a:pt x="3936" y="1215"/>
                  </a:lnTo>
                  <a:lnTo>
                    <a:pt x="3976" y="1290"/>
                  </a:lnTo>
                  <a:lnTo>
                    <a:pt x="3796" y="1380"/>
                  </a:lnTo>
                  <a:lnTo>
                    <a:pt x="3425" y="1661"/>
                  </a:lnTo>
                  <a:lnTo>
                    <a:pt x="3210" y="1666"/>
                  </a:lnTo>
                  <a:lnTo>
                    <a:pt x="3080" y="1781"/>
                  </a:lnTo>
                  <a:lnTo>
                    <a:pt x="3105" y="1901"/>
                  </a:lnTo>
                  <a:lnTo>
                    <a:pt x="3275" y="2056"/>
                  </a:lnTo>
                  <a:lnTo>
                    <a:pt x="3345" y="2186"/>
                  </a:lnTo>
                  <a:lnTo>
                    <a:pt x="3636" y="2491"/>
                  </a:lnTo>
                  <a:lnTo>
                    <a:pt x="3691" y="2656"/>
                  </a:lnTo>
                  <a:lnTo>
                    <a:pt x="3540" y="2746"/>
                  </a:lnTo>
                  <a:lnTo>
                    <a:pt x="3360" y="2731"/>
                  </a:lnTo>
                  <a:lnTo>
                    <a:pt x="3240" y="2786"/>
                  </a:lnTo>
                  <a:lnTo>
                    <a:pt x="3245" y="2861"/>
                  </a:lnTo>
                  <a:lnTo>
                    <a:pt x="3195" y="2951"/>
                  </a:lnTo>
                  <a:lnTo>
                    <a:pt x="2705" y="3001"/>
                  </a:lnTo>
                  <a:lnTo>
                    <a:pt x="2565" y="2951"/>
                  </a:lnTo>
                  <a:lnTo>
                    <a:pt x="2630" y="2786"/>
                  </a:lnTo>
                  <a:lnTo>
                    <a:pt x="2510" y="2551"/>
                  </a:lnTo>
                  <a:lnTo>
                    <a:pt x="2385" y="2381"/>
                  </a:lnTo>
                  <a:lnTo>
                    <a:pt x="2400" y="2216"/>
                  </a:lnTo>
                  <a:lnTo>
                    <a:pt x="2250" y="2231"/>
                  </a:lnTo>
                  <a:lnTo>
                    <a:pt x="2240" y="2381"/>
                  </a:lnTo>
                  <a:lnTo>
                    <a:pt x="2210" y="2521"/>
                  </a:lnTo>
                  <a:lnTo>
                    <a:pt x="1790" y="2371"/>
                  </a:lnTo>
                  <a:lnTo>
                    <a:pt x="1580" y="1841"/>
                  </a:lnTo>
                  <a:lnTo>
                    <a:pt x="1290" y="1786"/>
                  </a:lnTo>
                  <a:lnTo>
                    <a:pt x="1010" y="1801"/>
                  </a:lnTo>
                  <a:lnTo>
                    <a:pt x="905" y="1636"/>
                  </a:lnTo>
                  <a:lnTo>
                    <a:pt x="815" y="1681"/>
                  </a:lnTo>
                  <a:lnTo>
                    <a:pt x="725" y="1651"/>
                  </a:lnTo>
                  <a:lnTo>
                    <a:pt x="680" y="1726"/>
                  </a:lnTo>
                  <a:lnTo>
                    <a:pt x="390" y="1646"/>
                  </a:lnTo>
                  <a:lnTo>
                    <a:pt x="200" y="1691"/>
                  </a:lnTo>
                  <a:lnTo>
                    <a:pt x="200" y="1826"/>
                  </a:lnTo>
                  <a:lnTo>
                    <a:pt x="225" y="1981"/>
                  </a:lnTo>
                  <a:lnTo>
                    <a:pt x="140" y="1996"/>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0" name="Freeform 182">
              <a:extLst>
                <a:ext uri="{FF2B5EF4-FFF2-40B4-BE49-F238E27FC236}">
                  <a16:creationId xmlns:a16="http://schemas.microsoft.com/office/drawing/2014/main" xmlns="" id="{ED891D3C-1F65-CA83-52E6-2FCBEBF0B3BF}"/>
                </a:ext>
              </a:extLst>
            </p:cNvPr>
            <p:cNvSpPr>
              <a:spLocks/>
            </p:cNvSpPr>
            <p:nvPr/>
          </p:nvSpPr>
          <p:spPr bwMode="auto">
            <a:xfrm>
              <a:off x="6890197" y="1025649"/>
              <a:ext cx="1414811" cy="1135877"/>
            </a:xfrm>
            <a:custGeom>
              <a:avLst/>
              <a:gdLst/>
              <a:ahLst/>
              <a:cxnLst>
                <a:cxn ang="0">
                  <a:pos x="69" y="185"/>
                </a:cxn>
                <a:cxn ang="0">
                  <a:pos x="194" y="646"/>
                </a:cxn>
                <a:cxn ang="0">
                  <a:pos x="214" y="944"/>
                </a:cxn>
                <a:cxn ang="0">
                  <a:pos x="276" y="1141"/>
                </a:cxn>
                <a:cxn ang="0">
                  <a:pos x="463" y="1338"/>
                </a:cxn>
                <a:cxn ang="0">
                  <a:pos x="588" y="1669"/>
                </a:cxn>
                <a:cxn ang="0">
                  <a:pos x="780" y="1856"/>
                </a:cxn>
                <a:cxn ang="0">
                  <a:pos x="722" y="1635"/>
                </a:cxn>
                <a:cxn ang="0">
                  <a:pos x="650" y="1501"/>
                </a:cxn>
                <a:cxn ang="0">
                  <a:pos x="612" y="1314"/>
                </a:cxn>
                <a:cxn ang="0">
                  <a:pos x="511" y="1040"/>
                </a:cxn>
                <a:cxn ang="0">
                  <a:pos x="391" y="733"/>
                </a:cxn>
                <a:cxn ang="0">
                  <a:pos x="290" y="382"/>
                </a:cxn>
                <a:cxn ang="0">
                  <a:pos x="406" y="248"/>
                </a:cxn>
                <a:cxn ang="0">
                  <a:pos x="559" y="310"/>
                </a:cxn>
                <a:cxn ang="0">
                  <a:pos x="569" y="680"/>
                </a:cxn>
                <a:cxn ang="0">
                  <a:pos x="804" y="978"/>
                </a:cxn>
                <a:cxn ang="0">
                  <a:pos x="847" y="1126"/>
                </a:cxn>
                <a:cxn ang="0">
                  <a:pos x="943" y="1270"/>
                </a:cxn>
                <a:cxn ang="0">
                  <a:pos x="958" y="1434"/>
                </a:cxn>
                <a:cxn ang="0">
                  <a:pos x="1164" y="1688"/>
                </a:cxn>
                <a:cxn ang="0">
                  <a:pos x="1366" y="2101"/>
                </a:cxn>
                <a:cxn ang="0">
                  <a:pos x="1380" y="2317"/>
                </a:cxn>
                <a:cxn ang="0">
                  <a:pos x="1346" y="2514"/>
                </a:cxn>
                <a:cxn ang="0">
                  <a:pos x="1634" y="2826"/>
                </a:cxn>
                <a:cxn ang="0">
                  <a:pos x="2282" y="3147"/>
                </a:cxn>
                <a:cxn ang="0">
                  <a:pos x="2580" y="3291"/>
                </a:cxn>
                <a:cxn ang="0">
                  <a:pos x="3209" y="3277"/>
                </a:cxn>
                <a:cxn ang="0">
                  <a:pos x="3454" y="3522"/>
                </a:cxn>
                <a:cxn ang="0">
                  <a:pos x="3509" y="3517"/>
                </a:cxn>
                <a:cxn ang="0">
                  <a:pos x="3501" y="3436"/>
                </a:cxn>
                <a:cxn ang="0">
                  <a:pos x="3812" y="3274"/>
                </a:cxn>
                <a:cxn ang="0">
                  <a:pos x="3776" y="3188"/>
                </a:cxn>
                <a:cxn ang="0">
                  <a:pos x="3720" y="3086"/>
                </a:cxn>
                <a:cxn ang="0">
                  <a:pos x="4049" y="2963"/>
                </a:cxn>
                <a:cxn ang="0">
                  <a:pos x="4136" y="2950"/>
                </a:cxn>
                <a:cxn ang="0">
                  <a:pos x="4293" y="2795"/>
                </a:cxn>
                <a:cxn ang="0">
                  <a:pos x="4369" y="2791"/>
                </a:cxn>
                <a:cxn ang="0">
                  <a:pos x="4375" y="2658"/>
                </a:cxn>
                <a:cxn ang="0">
                  <a:pos x="4534" y="2355"/>
                </a:cxn>
                <a:cxn ang="0">
                  <a:pos x="4318" y="2307"/>
                </a:cxn>
                <a:cxn ang="0">
                  <a:pos x="3919" y="2398"/>
                </a:cxn>
                <a:cxn ang="0">
                  <a:pos x="3842" y="2629"/>
                </a:cxn>
                <a:cxn ang="0">
                  <a:pos x="3713" y="2850"/>
                </a:cxn>
                <a:cxn ang="0">
                  <a:pos x="3511" y="2821"/>
                </a:cxn>
                <a:cxn ang="0">
                  <a:pos x="3146" y="2898"/>
                </a:cxn>
                <a:cxn ang="0">
                  <a:pos x="2873" y="2667"/>
                </a:cxn>
                <a:cxn ang="0">
                  <a:pos x="2705" y="2245"/>
                </a:cxn>
                <a:cxn ang="0">
                  <a:pos x="2714" y="1904"/>
                </a:cxn>
                <a:cxn ang="0">
                  <a:pos x="2844" y="1544"/>
                </a:cxn>
                <a:cxn ang="0">
                  <a:pos x="2664" y="1424"/>
                </a:cxn>
                <a:cxn ang="0">
                  <a:pos x="2526" y="1166"/>
                </a:cxn>
                <a:cxn ang="0">
                  <a:pos x="2376" y="836"/>
                </a:cxn>
                <a:cxn ang="0">
                  <a:pos x="2064" y="776"/>
                </a:cxn>
                <a:cxn ang="0">
                  <a:pos x="1800" y="650"/>
                </a:cxn>
                <a:cxn ang="0">
                  <a:pos x="1614" y="392"/>
                </a:cxn>
                <a:cxn ang="0">
                  <a:pos x="1264" y="379"/>
                </a:cxn>
                <a:cxn ang="0">
                  <a:pos x="372" y="74"/>
                </a:cxn>
                <a:cxn ang="0">
                  <a:pos x="0" y="0"/>
                </a:cxn>
              </a:cxnLst>
              <a:rect l="0" t="0" r="r" b="b"/>
              <a:pathLst>
                <a:path w="4534" h="3574">
                  <a:moveTo>
                    <a:pt x="0" y="0"/>
                  </a:moveTo>
                  <a:lnTo>
                    <a:pt x="50" y="94"/>
                  </a:lnTo>
                  <a:lnTo>
                    <a:pt x="69" y="185"/>
                  </a:lnTo>
                  <a:lnTo>
                    <a:pt x="99" y="392"/>
                  </a:lnTo>
                  <a:lnTo>
                    <a:pt x="94" y="550"/>
                  </a:lnTo>
                  <a:lnTo>
                    <a:pt x="194" y="646"/>
                  </a:lnTo>
                  <a:lnTo>
                    <a:pt x="276" y="800"/>
                  </a:lnTo>
                  <a:lnTo>
                    <a:pt x="218" y="886"/>
                  </a:lnTo>
                  <a:lnTo>
                    <a:pt x="214" y="944"/>
                  </a:lnTo>
                  <a:lnTo>
                    <a:pt x="103" y="915"/>
                  </a:lnTo>
                  <a:lnTo>
                    <a:pt x="156" y="1035"/>
                  </a:lnTo>
                  <a:lnTo>
                    <a:pt x="276" y="1141"/>
                  </a:lnTo>
                  <a:lnTo>
                    <a:pt x="338" y="1146"/>
                  </a:lnTo>
                  <a:lnTo>
                    <a:pt x="415" y="1232"/>
                  </a:lnTo>
                  <a:lnTo>
                    <a:pt x="463" y="1338"/>
                  </a:lnTo>
                  <a:lnTo>
                    <a:pt x="406" y="1520"/>
                  </a:lnTo>
                  <a:lnTo>
                    <a:pt x="482" y="1597"/>
                  </a:lnTo>
                  <a:lnTo>
                    <a:pt x="588" y="1669"/>
                  </a:lnTo>
                  <a:lnTo>
                    <a:pt x="646" y="1770"/>
                  </a:lnTo>
                  <a:lnTo>
                    <a:pt x="684" y="1909"/>
                  </a:lnTo>
                  <a:lnTo>
                    <a:pt x="780" y="1856"/>
                  </a:lnTo>
                  <a:lnTo>
                    <a:pt x="794" y="1784"/>
                  </a:lnTo>
                  <a:lnTo>
                    <a:pt x="751" y="1712"/>
                  </a:lnTo>
                  <a:lnTo>
                    <a:pt x="722" y="1635"/>
                  </a:lnTo>
                  <a:lnTo>
                    <a:pt x="655" y="1640"/>
                  </a:lnTo>
                  <a:lnTo>
                    <a:pt x="631" y="1573"/>
                  </a:lnTo>
                  <a:lnTo>
                    <a:pt x="650" y="1501"/>
                  </a:lnTo>
                  <a:lnTo>
                    <a:pt x="622" y="1429"/>
                  </a:lnTo>
                  <a:lnTo>
                    <a:pt x="593" y="1371"/>
                  </a:lnTo>
                  <a:lnTo>
                    <a:pt x="612" y="1314"/>
                  </a:lnTo>
                  <a:lnTo>
                    <a:pt x="593" y="1155"/>
                  </a:lnTo>
                  <a:lnTo>
                    <a:pt x="540" y="1146"/>
                  </a:lnTo>
                  <a:lnTo>
                    <a:pt x="511" y="1040"/>
                  </a:lnTo>
                  <a:lnTo>
                    <a:pt x="458" y="963"/>
                  </a:lnTo>
                  <a:lnTo>
                    <a:pt x="458" y="862"/>
                  </a:lnTo>
                  <a:lnTo>
                    <a:pt x="391" y="733"/>
                  </a:lnTo>
                  <a:lnTo>
                    <a:pt x="362" y="632"/>
                  </a:lnTo>
                  <a:lnTo>
                    <a:pt x="271" y="512"/>
                  </a:lnTo>
                  <a:lnTo>
                    <a:pt x="290" y="382"/>
                  </a:lnTo>
                  <a:lnTo>
                    <a:pt x="295" y="248"/>
                  </a:lnTo>
                  <a:lnTo>
                    <a:pt x="338" y="190"/>
                  </a:lnTo>
                  <a:lnTo>
                    <a:pt x="406" y="248"/>
                  </a:lnTo>
                  <a:lnTo>
                    <a:pt x="463" y="229"/>
                  </a:lnTo>
                  <a:lnTo>
                    <a:pt x="487" y="291"/>
                  </a:lnTo>
                  <a:lnTo>
                    <a:pt x="559" y="310"/>
                  </a:lnTo>
                  <a:lnTo>
                    <a:pt x="526" y="416"/>
                  </a:lnTo>
                  <a:lnTo>
                    <a:pt x="550" y="526"/>
                  </a:lnTo>
                  <a:lnTo>
                    <a:pt x="569" y="680"/>
                  </a:lnTo>
                  <a:lnTo>
                    <a:pt x="631" y="814"/>
                  </a:lnTo>
                  <a:lnTo>
                    <a:pt x="694" y="934"/>
                  </a:lnTo>
                  <a:lnTo>
                    <a:pt x="804" y="978"/>
                  </a:lnTo>
                  <a:lnTo>
                    <a:pt x="751" y="1030"/>
                  </a:lnTo>
                  <a:lnTo>
                    <a:pt x="799" y="1107"/>
                  </a:lnTo>
                  <a:lnTo>
                    <a:pt x="847" y="1126"/>
                  </a:lnTo>
                  <a:lnTo>
                    <a:pt x="876" y="1194"/>
                  </a:lnTo>
                  <a:lnTo>
                    <a:pt x="934" y="1218"/>
                  </a:lnTo>
                  <a:lnTo>
                    <a:pt x="943" y="1270"/>
                  </a:lnTo>
                  <a:lnTo>
                    <a:pt x="895" y="1328"/>
                  </a:lnTo>
                  <a:lnTo>
                    <a:pt x="895" y="1395"/>
                  </a:lnTo>
                  <a:lnTo>
                    <a:pt x="958" y="1434"/>
                  </a:lnTo>
                  <a:lnTo>
                    <a:pt x="1044" y="1486"/>
                  </a:lnTo>
                  <a:lnTo>
                    <a:pt x="1073" y="1573"/>
                  </a:lnTo>
                  <a:lnTo>
                    <a:pt x="1164" y="1688"/>
                  </a:lnTo>
                  <a:lnTo>
                    <a:pt x="1270" y="1856"/>
                  </a:lnTo>
                  <a:lnTo>
                    <a:pt x="1366" y="2005"/>
                  </a:lnTo>
                  <a:lnTo>
                    <a:pt x="1366" y="2101"/>
                  </a:lnTo>
                  <a:lnTo>
                    <a:pt x="1418" y="2211"/>
                  </a:lnTo>
                  <a:lnTo>
                    <a:pt x="1418" y="2274"/>
                  </a:lnTo>
                  <a:lnTo>
                    <a:pt x="1380" y="2317"/>
                  </a:lnTo>
                  <a:lnTo>
                    <a:pt x="1394" y="2379"/>
                  </a:lnTo>
                  <a:lnTo>
                    <a:pt x="1318" y="2403"/>
                  </a:lnTo>
                  <a:lnTo>
                    <a:pt x="1346" y="2514"/>
                  </a:lnTo>
                  <a:lnTo>
                    <a:pt x="1433" y="2643"/>
                  </a:lnTo>
                  <a:lnTo>
                    <a:pt x="1572" y="2710"/>
                  </a:lnTo>
                  <a:lnTo>
                    <a:pt x="1634" y="2826"/>
                  </a:lnTo>
                  <a:lnTo>
                    <a:pt x="1879" y="2907"/>
                  </a:lnTo>
                  <a:lnTo>
                    <a:pt x="2028" y="3027"/>
                  </a:lnTo>
                  <a:lnTo>
                    <a:pt x="2282" y="3147"/>
                  </a:lnTo>
                  <a:lnTo>
                    <a:pt x="2374" y="3171"/>
                  </a:lnTo>
                  <a:lnTo>
                    <a:pt x="2465" y="3234"/>
                  </a:lnTo>
                  <a:lnTo>
                    <a:pt x="2580" y="3291"/>
                  </a:lnTo>
                  <a:lnTo>
                    <a:pt x="2782" y="3344"/>
                  </a:lnTo>
                  <a:lnTo>
                    <a:pt x="3065" y="3234"/>
                  </a:lnTo>
                  <a:lnTo>
                    <a:pt x="3209" y="3277"/>
                  </a:lnTo>
                  <a:lnTo>
                    <a:pt x="3324" y="3363"/>
                  </a:lnTo>
                  <a:lnTo>
                    <a:pt x="3391" y="3450"/>
                  </a:lnTo>
                  <a:lnTo>
                    <a:pt x="3454" y="3522"/>
                  </a:lnTo>
                  <a:lnTo>
                    <a:pt x="3491" y="3574"/>
                  </a:lnTo>
                  <a:lnTo>
                    <a:pt x="3501" y="3557"/>
                  </a:lnTo>
                  <a:lnTo>
                    <a:pt x="3509" y="3517"/>
                  </a:lnTo>
                  <a:lnTo>
                    <a:pt x="3503" y="3493"/>
                  </a:lnTo>
                  <a:lnTo>
                    <a:pt x="3522" y="3472"/>
                  </a:lnTo>
                  <a:lnTo>
                    <a:pt x="3501" y="3436"/>
                  </a:lnTo>
                  <a:lnTo>
                    <a:pt x="3590" y="3299"/>
                  </a:lnTo>
                  <a:lnTo>
                    <a:pt x="3806" y="3299"/>
                  </a:lnTo>
                  <a:lnTo>
                    <a:pt x="3812" y="3274"/>
                  </a:lnTo>
                  <a:lnTo>
                    <a:pt x="3824" y="3247"/>
                  </a:lnTo>
                  <a:lnTo>
                    <a:pt x="3789" y="3224"/>
                  </a:lnTo>
                  <a:lnTo>
                    <a:pt x="3776" y="3188"/>
                  </a:lnTo>
                  <a:lnTo>
                    <a:pt x="3714" y="3148"/>
                  </a:lnTo>
                  <a:lnTo>
                    <a:pt x="3645" y="3085"/>
                  </a:lnTo>
                  <a:lnTo>
                    <a:pt x="3720" y="3086"/>
                  </a:lnTo>
                  <a:lnTo>
                    <a:pt x="3725" y="2986"/>
                  </a:lnTo>
                  <a:lnTo>
                    <a:pt x="4041" y="2986"/>
                  </a:lnTo>
                  <a:lnTo>
                    <a:pt x="4049" y="2963"/>
                  </a:lnTo>
                  <a:lnTo>
                    <a:pt x="4068" y="2956"/>
                  </a:lnTo>
                  <a:lnTo>
                    <a:pt x="4082" y="2933"/>
                  </a:lnTo>
                  <a:lnTo>
                    <a:pt x="4136" y="2950"/>
                  </a:lnTo>
                  <a:lnTo>
                    <a:pt x="4205" y="2857"/>
                  </a:lnTo>
                  <a:lnTo>
                    <a:pt x="4251" y="2861"/>
                  </a:lnTo>
                  <a:lnTo>
                    <a:pt x="4293" y="2795"/>
                  </a:lnTo>
                  <a:lnTo>
                    <a:pt x="4302" y="2882"/>
                  </a:lnTo>
                  <a:lnTo>
                    <a:pt x="4337" y="2874"/>
                  </a:lnTo>
                  <a:lnTo>
                    <a:pt x="4369" y="2791"/>
                  </a:lnTo>
                  <a:lnTo>
                    <a:pt x="4347" y="2741"/>
                  </a:lnTo>
                  <a:lnTo>
                    <a:pt x="4394" y="2725"/>
                  </a:lnTo>
                  <a:lnTo>
                    <a:pt x="4375" y="2658"/>
                  </a:lnTo>
                  <a:lnTo>
                    <a:pt x="4442" y="2504"/>
                  </a:lnTo>
                  <a:lnTo>
                    <a:pt x="4529" y="2442"/>
                  </a:lnTo>
                  <a:lnTo>
                    <a:pt x="4534" y="2355"/>
                  </a:lnTo>
                  <a:lnTo>
                    <a:pt x="4481" y="2302"/>
                  </a:lnTo>
                  <a:lnTo>
                    <a:pt x="4428" y="2341"/>
                  </a:lnTo>
                  <a:lnTo>
                    <a:pt x="4318" y="2307"/>
                  </a:lnTo>
                  <a:lnTo>
                    <a:pt x="4207" y="2322"/>
                  </a:lnTo>
                  <a:lnTo>
                    <a:pt x="4030" y="2355"/>
                  </a:lnTo>
                  <a:lnTo>
                    <a:pt x="3919" y="2398"/>
                  </a:lnTo>
                  <a:lnTo>
                    <a:pt x="3890" y="2504"/>
                  </a:lnTo>
                  <a:lnTo>
                    <a:pt x="3890" y="2590"/>
                  </a:lnTo>
                  <a:lnTo>
                    <a:pt x="3842" y="2629"/>
                  </a:lnTo>
                  <a:lnTo>
                    <a:pt x="3809" y="2725"/>
                  </a:lnTo>
                  <a:lnTo>
                    <a:pt x="3732" y="2768"/>
                  </a:lnTo>
                  <a:lnTo>
                    <a:pt x="3713" y="2850"/>
                  </a:lnTo>
                  <a:lnTo>
                    <a:pt x="3626" y="2878"/>
                  </a:lnTo>
                  <a:lnTo>
                    <a:pt x="3598" y="2816"/>
                  </a:lnTo>
                  <a:lnTo>
                    <a:pt x="3511" y="2821"/>
                  </a:lnTo>
                  <a:lnTo>
                    <a:pt x="3434" y="2864"/>
                  </a:lnTo>
                  <a:lnTo>
                    <a:pt x="3338" y="2859"/>
                  </a:lnTo>
                  <a:lnTo>
                    <a:pt x="3146" y="2898"/>
                  </a:lnTo>
                  <a:lnTo>
                    <a:pt x="3065" y="2802"/>
                  </a:lnTo>
                  <a:lnTo>
                    <a:pt x="2945" y="2787"/>
                  </a:lnTo>
                  <a:lnTo>
                    <a:pt x="2873" y="2667"/>
                  </a:lnTo>
                  <a:lnTo>
                    <a:pt x="2863" y="2586"/>
                  </a:lnTo>
                  <a:lnTo>
                    <a:pt x="2767" y="2432"/>
                  </a:lnTo>
                  <a:lnTo>
                    <a:pt x="2705" y="2245"/>
                  </a:lnTo>
                  <a:lnTo>
                    <a:pt x="2671" y="2101"/>
                  </a:lnTo>
                  <a:lnTo>
                    <a:pt x="2695" y="2019"/>
                  </a:lnTo>
                  <a:lnTo>
                    <a:pt x="2714" y="1904"/>
                  </a:lnTo>
                  <a:lnTo>
                    <a:pt x="2753" y="1698"/>
                  </a:lnTo>
                  <a:lnTo>
                    <a:pt x="2753" y="1578"/>
                  </a:lnTo>
                  <a:lnTo>
                    <a:pt x="2844" y="1544"/>
                  </a:lnTo>
                  <a:lnTo>
                    <a:pt x="2826" y="1472"/>
                  </a:lnTo>
                  <a:lnTo>
                    <a:pt x="2760" y="1454"/>
                  </a:lnTo>
                  <a:lnTo>
                    <a:pt x="2664" y="1424"/>
                  </a:lnTo>
                  <a:lnTo>
                    <a:pt x="2568" y="1364"/>
                  </a:lnTo>
                  <a:lnTo>
                    <a:pt x="2520" y="1274"/>
                  </a:lnTo>
                  <a:lnTo>
                    <a:pt x="2526" y="1166"/>
                  </a:lnTo>
                  <a:lnTo>
                    <a:pt x="2460" y="1088"/>
                  </a:lnTo>
                  <a:lnTo>
                    <a:pt x="2430" y="974"/>
                  </a:lnTo>
                  <a:lnTo>
                    <a:pt x="2376" y="836"/>
                  </a:lnTo>
                  <a:lnTo>
                    <a:pt x="2280" y="746"/>
                  </a:lnTo>
                  <a:lnTo>
                    <a:pt x="2130" y="734"/>
                  </a:lnTo>
                  <a:lnTo>
                    <a:pt x="2064" y="776"/>
                  </a:lnTo>
                  <a:lnTo>
                    <a:pt x="1968" y="860"/>
                  </a:lnTo>
                  <a:lnTo>
                    <a:pt x="1800" y="740"/>
                  </a:lnTo>
                  <a:lnTo>
                    <a:pt x="1800" y="650"/>
                  </a:lnTo>
                  <a:lnTo>
                    <a:pt x="1764" y="536"/>
                  </a:lnTo>
                  <a:lnTo>
                    <a:pt x="1698" y="464"/>
                  </a:lnTo>
                  <a:lnTo>
                    <a:pt x="1614" y="392"/>
                  </a:lnTo>
                  <a:lnTo>
                    <a:pt x="1572" y="308"/>
                  </a:lnTo>
                  <a:lnTo>
                    <a:pt x="1332" y="308"/>
                  </a:lnTo>
                  <a:lnTo>
                    <a:pt x="1264" y="379"/>
                  </a:lnTo>
                  <a:lnTo>
                    <a:pt x="981" y="361"/>
                  </a:lnTo>
                  <a:lnTo>
                    <a:pt x="852" y="326"/>
                  </a:lnTo>
                  <a:lnTo>
                    <a:pt x="372" y="74"/>
                  </a:lnTo>
                  <a:lnTo>
                    <a:pt x="384" y="20"/>
                  </a:lnTo>
                  <a:lnTo>
                    <a:pt x="162" y="14"/>
                  </a:lnTo>
                  <a:lnTo>
                    <a:pt x="0" y="0"/>
                  </a:lnTo>
                  <a:close/>
                </a:path>
              </a:pathLst>
            </a:custGeom>
            <a:solidFill>
              <a:srgbClr val="2E8FAB"/>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1" name="Freeform 183">
              <a:extLst>
                <a:ext uri="{FF2B5EF4-FFF2-40B4-BE49-F238E27FC236}">
                  <a16:creationId xmlns:a16="http://schemas.microsoft.com/office/drawing/2014/main" xmlns="" id="{F9437B85-0C8B-55C2-B61C-9C33F7371BEC}"/>
                </a:ext>
              </a:extLst>
            </p:cNvPr>
            <p:cNvSpPr>
              <a:spLocks/>
            </p:cNvSpPr>
            <p:nvPr/>
          </p:nvSpPr>
          <p:spPr bwMode="auto">
            <a:xfrm rot="987490">
              <a:off x="8411081" y="1706539"/>
              <a:ext cx="588074" cy="130450"/>
            </a:xfrm>
            <a:custGeom>
              <a:avLst/>
              <a:gdLst/>
              <a:ahLst/>
              <a:cxnLst>
                <a:cxn ang="0">
                  <a:pos x="0" y="1152"/>
                </a:cxn>
                <a:cxn ang="0">
                  <a:pos x="288" y="1046"/>
                </a:cxn>
                <a:cxn ang="0">
                  <a:pos x="265" y="777"/>
                </a:cxn>
                <a:cxn ang="0">
                  <a:pos x="493" y="548"/>
                </a:cxn>
                <a:cxn ang="0">
                  <a:pos x="740" y="375"/>
                </a:cxn>
                <a:cxn ang="0">
                  <a:pos x="1161" y="119"/>
                </a:cxn>
                <a:cxn ang="0">
                  <a:pos x="1563" y="91"/>
                </a:cxn>
                <a:cxn ang="0">
                  <a:pos x="1965" y="137"/>
                </a:cxn>
                <a:cxn ang="0">
                  <a:pos x="2249" y="146"/>
                </a:cxn>
                <a:cxn ang="0">
                  <a:pos x="2642" y="210"/>
                </a:cxn>
                <a:cxn ang="0">
                  <a:pos x="2962" y="228"/>
                </a:cxn>
                <a:cxn ang="0">
                  <a:pos x="3319" y="347"/>
                </a:cxn>
                <a:cxn ang="0">
                  <a:pos x="3337" y="274"/>
                </a:cxn>
                <a:cxn ang="0">
                  <a:pos x="3117" y="173"/>
                </a:cxn>
                <a:cxn ang="0">
                  <a:pos x="2861" y="128"/>
                </a:cxn>
                <a:cxn ang="0">
                  <a:pos x="2898" y="18"/>
                </a:cxn>
                <a:cxn ang="0">
                  <a:pos x="3191" y="109"/>
                </a:cxn>
                <a:cxn ang="0">
                  <a:pos x="3465" y="210"/>
                </a:cxn>
                <a:cxn ang="0">
                  <a:pos x="3858" y="347"/>
                </a:cxn>
                <a:cxn ang="0">
                  <a:pos x="4105" y="439"/>
                </a:cxn>
                <a:cxn ang="0">
                  <a:pos x="4260" y="475"/>
                </a:cxn>
                <a:cxn ang="0">
                  <a:pos x="4498" y="512"/>
                </a:cxn>
                <a:cxn ang="0">
                  <a:pos x="4736" y="521"/>
                </a:cxn>
                <a:cxn ang="0">
                  <a:pos x="5037" y="512"/>
                </a:cxn>
                <a:cxn ang="0">
                  <a:pos x="4937" y="704"/>
                </a:cxn>
                <a:cxn ang="0">
                  <a:pos x="4434" y="1005"/>
                </a:cxn>
                <a:cxn ang="0">
                  <a:pos x="3867" y="1207"/>
                </a:cxn>
                <a:cxn ang="0">
                  <a:pos x="3383" y="1261"/>
                </a:cxn>
                <a:cxn ang="0">
                  <a:pos x="3602" y="969"/>
                </a:cxn>
                <a:cxn ang="0">
                  <a:pos x="3483" y="859"/>
                </a:cxn>
                <a:cxn ang="0">
                  <a:pos x="3063" y="877"/>
                </a:cxn>
                <a:cxn ang="0">
                  <a:pos x="2871" y="667"/>
                </a:cxn>
                <a:cxn ang="0">
                  <a:pos x="2496" y="658"/>
                </a:cxn>
                <a:cxn ang="0">
                  <a:pos x="2011" y="592"/>
                </a:cxn>
                <a:cxn ang="0">
                  <a:pos x="1785" y="637"/>
                </a:cxn>
                <a:cxn ang="0">
                  <a:pos x="1618" y="685"/>
                </a:cxn>
                <a:cxn ang="0">
                  <a:pos x="1362" y="676"/>
                </a:cxn>
                <a:cxn ang="0">
                  <a:pos x="1376" y="501"/>
                </a:cxn>
                <a:cxn ang="0">
                  <a:pos x="1069" y="548"/>
                </a:cxn>
                <a:cxn ang="0">
                  <a:pos x="741" y="773"/>
                </a:cxn>
                <a:cxn ang="0">
                  <a:pos x="439" y="969"/>
                </a:cxn>
                <a:cxn ang="0">
                  <a:pos x="228" y="1170"/>
                </a:cxn>
              </a:cxnLst>
              <a:rect l="0" t="0" r="r" b="b"/>
              <a:pathLst>
                <a:path w="5056" h="1325">
                  <a:moveTo>
                    <a:pt x="27" y="1225"/>
                  </a:moveTo>
                  <a:lnTo>
                    <a:pt x="0" y="1152"/>
                  </a:lnTo>
                  <a:lnTo>
                    <a:pt x="91" y="1069"/>
                  </a:lnTo>
                  <a:lnTo>
                    <a:pt x="288" y="1046"/>
                  </a:lnTo>
                  <a:lnTo>
                    <a:pt x="201" y="905"/>
                  </a:lnTo>
                  <a:lnTo>
                    <a:pt x="265" y="777"/>
                  </a:lnTo>
                  <a:lnTo>
                    <a:pt x="375" y="658"/>
                  </a:lnTo>
                  <a:lnTo>
                    <a:pt x="493" y="548"/>
                  </a:lnTo>
                  <a:lnTo>
                    <a:pt x="631" y="475"/>
                  </a:lnTo>
                  <a:lnTo>
                    <a:pt x="740" y="375"/>
                  </a:lnTo>
                  <a:lnTo>
                    <a:pt x="1024" y="265"/>
                  </a:lnTo>
                  <a:lnTo>
                    <a:pt x="1161" y="119"/>
                  </a:lnTo>
                  <a:lnTo>
                    <a:pt x="1435" y="119"/>
                  </a:lnTo>
                  <a:lnTo>
                    <a:pt x="1563" y="91"/>
                  </a:lnTo>
                  <a:lnTo>
                    <a:pt x="1801" y="64"/>
                  </a:lnTo>
                  <a:lnTo>
                    <a:pt x="1965" y="137"/>
                  </a:lnTo>
                  <a:lnTo>
                    <a:pt x="2130" y="27"/>
                  </a:lnTo>
                  <a:lnTo>
                    <a:pt x="2249" y="146"/>
                  </a:lnTo>
                  <a:lnTo>
                    <a:pt x="2395" y="247"/>
                  </a:lnTo>
                  <a:lnTo>
                    <a:pt x="2642" y="210"/>
                  </a:lnTo>
                  <a:lnTo>
                    <a:pt x="2861" y="192"/>
                  </a:lnTo>
                  <a:lnTo>
                    <a:pt x="2962" y="228"/>
                  </a:lnTo>
                  <a:lnTo>
                    <a:pt x="3154" y="265"/>
                  </a:lnTo>
                  <a:lnTo>
                    <a:pt x="3319" y="347"/>
                  </a:lnTo>
                  <a:lnTo>
                    <a:pt x="3410" y="320"/>
                  </a:lnTo>
                  <a:lnTo>
                    <a:pt x="3337" y="274"/>
                  </a:lnTo>
                  <a:lnTo>
                    <a:pt x="3245" y="283"/>
                  </a:lnTo>
                  <a:lnTo>
                    <a:pt x="3117" y="173"/>
                  </a:lnTo>
                  <a:lnTo>
                    <a:pt x="3008" y="119"/>
                  </a:lnTo>
                  <a:lnTo>
                    <a:pt x="2861" y="128"/>
                  </a:lnTo>
                  <a:lnTo>
                    <a:pt x="2779" y="73"/>
                  </a:lnTo>
                  <a:lnTo>
                    <a:pt x="2898" y="18"/>
                  </a:lnTo>
                  <a:lnTo>
                    <a:pt x="2999" y="0"/>
                  </a:lnTo>
                  <a:lnTo>
                    <a:pt x="3191" y="109"/>
                  </a:lnTo>
                  <a:lnTo>
                    <a:pt x="3309" y="219"/>
                  </a:lnTo>
                  <a:lnTo>
                    <a:pt x="3465" y="210"/>
                  </a:lnTo>
                  <a:lnTo>
                    <a:pt x="3593" y="365"/>
                  </a:lnTo>
                  <a:lnTo>
                    <a:pt x="3858" y="347"/>
                  </a:lnTo>
                  <a:lnTo>
                    <a:pt x="4004" y="375"/>
                  </a:lnTo>
                  <a:lnTo>
                    <a:pt x="4105" y="439"/>
                  </a:lnTo>
                  <a:lnTo>
                    <a:pt x="4215" y="384"/>
                  </a:lnTo>
                  <a:lnTo>
                    <a:pt x="4260" y="475"/>
                  </a:lnTo>
                  <a:lnTo>
                    <a:pt x="4260" y="612"/>
                  </a:lnTo>
                  <a:lnTo>
                    <a:pt x="4498" y="512"/>
                  </a:lnTo>
                  <a:lnTo>
                    <a:pt x="4626" y="475"/>
                  </a:lnTo>
                  <a:lnTo>
                    <a:pt x="4736" y="521"/>
                  </a:lnTo>
                  <a:lnTo>
                    <a:pt x="4909" y="503"/>
                  </a:lnTo>
                  <a:lnTo>
                    <a:pt x="5037" y="512"/>
                  </a:lnTo>
                  <a:lnTo>
                    <a:pt x="5056" y="594"/>
                  </a:lnTo>
                  <a:lnTo>
                    <a:pt x="4937" y="704"/>
                  </a:lnTo>
                  <a:lnTo>
                    <a:pt x="4736" y="887"/>
                  </a:lnTo>
                  <a:lnTo>
                    <a:pt x="4434" y="1005"/>
                  </a:lnTo>
                  <a:lnTo>
                    <a:pt x="4050" y="1079"/>
                  </a:lnTo>
                  <a:lnTo>
                    <a:pt x="3867" y="1207"/>
                  </a:lnTo>
                  <a:lnTo>
                    <a:pt x="3437" y="1325"/>
                  </a:lnTo>
                  <a:lnTo>
                    <a:pt x="3383" y="1261"/>
                  </a:lnTo>
                  <a:lnTo>
                    <a:pt x="3511" y="1106"/>
                  </a:lnTo>
                  <a:lnTo>
                    <a:pt x="3602" y="969"/>
                  </a:lnTo>
                  <a:lnTo>
                    <a:pt x="3599" y="864"/>
                  </a:lnTo>
                  <a:lnTo>
                    <a:pt x="3483" y="859"/>
                  </a:lnTo>
                  <a:lnTo>
                    <a:pt x="3273" y="923"/>
                  </a:lnTo>
                  <a:lnTo>
                    <a:pt x="3063" y="877"/>
                  </a:lnTo>
                  <a:lnTo>
                    <a:pt x="2964" y="728"/>
                  </a:lnTo>
                  <a:lnTo>
                    <a:pt x="2871" y="667"/>
                  </a:lnTo>
                  <a:lnTo>
                    <a:pt x="2724" y="640"/>
                  </a:lnTo>
                  <a:lnTo>
                    <a:pt x="2496" y="658"/>
                  </a:lnTo>
                  <a:lnTo>
                    <a:pt x="2212" y="676"/>
                  </a:lnTo>
                  <a:lnTo>
                    <a:pt x="2011" y="592"/>
                  </a:lnTo>
                  <a:lnTo>
                    <a:pt x="1874" y="576"/>
                  </a:lnTo>
                  <a:lnTo>
                    <a:pt x="1785" y="637"/>
                  </a:lnTo>
                  <a:lnTo>
                    <a:pt x="1673" y="567"/>
                  </a:lnTo>
                  <a:lnTo>
                    <a:pt x="1618" y="685"/>
                  </a:lnTo>
                  <a:lnTo>
                    <a:pt x="1472" y="667"/>
                  </a:lnTo>
                  <a:lnTo>
                    <a:pt x="1362" y="676"/>
                  </a:lnTo>
                  <a:lnTo>
                    <a:pt x="1243" y="612"/>
                  </a:lnTo>
                  <a:lnTo>
                    <a:pt x="1376" y="501"/>
                  </a:lnTo>
                  <a:lnTo>
                    <a:pt x="1261" y="484"/>
                  </a:lnTo>
                  <a:lnTo>
                    <a:pt x="1069" y="548"/>
                  </a:lnTo>
                  <a:lnTo>
                    <a:pt x="887" y="603"/>
                  </a:lnTo>
                  <a:lnTo>
                    <a:pt x="741" y="773"/>
                  </a:lnTo>
                  <a:lnTo>
                    <a:pt x="521" y="877"/>
                  </a:lnTo>
                  <a:lnTo>
                    <a:pt x="439" y="969"/>
                  </a:lnTo>
                  <a:lnTo>
                    <a:pt x="420" y="1079"/>
                  </a:lnTo>
                  <a:lnTo>
                    <a:pt x="228" y="1170"/>
                  </a:lnTo>
                  <a:lnTo>
                    <a:pt x="27" y="1225"/>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2" name="Freeform 184">
              <a:extLst>
                <a:ext uri="{FF2B5EF4-FFF2-40B4-BE49-F238E27FC236}">
                  <a16:creationId xmlns:a16="http://schemas.microsoft.com/office/drawing/2014/main" xmlns="" id="{6E211CC1-BE82-4BFA-A301-C6F93B5DE5AA}"/>
                </a:ext>
              </a:extLst>
            </p:cNvPr>
            <p:cNvSpPr>
              <a:spLocks/>
            </p:cNvSpPr>
            <p:nvPr/>
          </p:nvSpPr>
          <p:spPr bwMode="auto">
            <a:xfrm rot="634052">
              <a:off x="8961717" y="1864035"/>
              <a:ext cx="160667" cy="117723"/>
            </a:xfrm>
            <a:custGeom>
              <a:avLst/>
              <a:gdLst/>
              <a:ahLst/>
              <a:cxnLst>
                <a:cxn ang="0">
                  <a:pos x="219" y="72"/>
                </a:cxn>
                <a:cxn ang="0">
                  <a:pos x="351" y="114"/>
                </a:cxn>
                <a:cxn ang="0">
                  <a:pos x="363" y="185"/>
                </a:cxn>
                <a:cxn ang="0">
                  <a:pos x="441" y="228"/>
                </a:cxn>
                <a:cxn ang="0">
                  <a:pos x="453" y="270"/>
                </a:cxn>
                <a:cxn ang="0">
                  <a:pos x="369" y="306"/>
                </a:cxn>
                <a:cxn ang="0">
                  <a:pos x="243" y="342"/>
                </a:cxn>
                <a:cxn ang="0">
                  <a:pos x="129" y="342"/>
                </a:cxn>
                <a:cxn ang="0">
                  <a:pos x="0" y="367"/>
                </a:cxn>
                <a:cxn ang="0">
                  <a:pos x="75" y="414"/>
                </a:cxn>
                <a:cxn ang="0">
                  <a:pos x="136" y="412"/>
                </a:cxn>
                <a:cxn ang="0">
                  <a:pos x="227" y="457"/>
                </a:cxn>
                <a:cxn ang="0">
                  <a:pos x="285" y="426"/>
                </a:cxn>
                <a:cxn ang="0">
                  <a:pos x="405" y="408"/>
                </a:cxn>
                <a:cxn ang="0">
                  <a:pos x="549" y="360"/>
                </a:cxn>
                <a:cxn ang="0">
                  <a:pos x="635" y="367"/>
                </a:cxn>
                <a:cxn ang="0">
                  <a:pos x="603" y="288"/>
                </a:cxn>
                <a:cxn ang="0">
                  <a:pos x="561" y="174"/>
                </a:cxn>
                <a:cxn ang="0">
                  <a:pos x="597" y="108"/>
                </a:cxn>
                <a:cxn ang="0">
                  <a:pos x="567" y="0"/>
                </a:cxn>
                <a:cxn ang="0">
                  <a:pos x="495" y="6"/>
                </a:cxn>
                <a:cxn ang="0">
                  <a:pos x="429" y="6"/>
                </a:cxn>
                <a:cxn ang="0">
                  <a:pos x="333" y="24"/>
                </a:cxn>
                <a:cxn ang="0">
                  <a:pos x="219" y="72"/>
                </a:cxn>
              </a:cxnLst>
              <a:rect l="0" t="0" r="r" b="b"/>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3" name="Freeform 185">
              <a:extLst>
                <a:ext uri="{FF2B5EF4-FFF2-40B4-BE49-F238E27FC236}">
                  <a16:creationId xmlns:a16="http://schemas.microsoft.com/office/drawing/2014/main" xmlns="" id="{2A091840-B086-1FE2-4241-5933BEA13D8C}"/>
                </a:ext>
              </a:extLst>
            </p:cNvPr>
            <p:cNvSpPr>
              <a:spLocks/>
            </p:cNvSpPr>
            <p:nvPr/>
          </p:nvSpPr>
          <p:spPr bwMode="auto">
            <a:xfrm rot="634052">
              <a:off x="9103668" y="1871988"/>
              <a:ext cx="180946" cy="127269"/>
            </a:xfrm>
            <a:custGeom>
              <a:avLst/>
              <a:gdLst/>
              <a:ahLst/>
              <a:cxnLst>
                <a:cxn ang="0">
                  <a:pos x="710" y="127"/>
                </a:cxn>
                <a:cxn ang="0">
                  <a:pos x="631" y="82"/>
                </a:cxn>
                <a:cxn ang="0">
                  <a:pos x="574" y="82"/>
                </a:cxn>
                <a:cxn ang="0">
                  <a:pos x="530" y="101"/>
                </a:cxn>
                <a:cxn ang="0">
                  <a:pos x="477" y="110"/>
                </a:cxn>
                <a:cxn ang="0">
                  <a:pos x="458" y="67"/>
                </a:cxn>
                <a:cxn ang="0">
                  <a:pos x="415" y="53"/>
                </a:cxn>
                <a:cxn ang="0">
                  <a:pos x="367" y="0"/>
                </a:cxn>
                <a:cxn ang="0">
                  <a:pos x="319" y="38"/>
                </a:cxn>
                <a:cxn ang="0">
                  <a:pos x="256" y="36"/>
                </a:cxn>
                <a:cxn ang="0">
                  <a:pos x="137" y="10"/>
                </a:cxn>
                <a:cxn ang="0">
                  <a:pos x="98" y="38"/>
                </a:cxn>
                <a:cxn ang="0">
                  <a:pos x="30" y="36"/>
                </a:cxn>
                <a:cxn ang="0">
                  <a:pos x="7" y="80"/>
                </a:cxn>
                <a:cxn ang="0">
                  <a:pos x="36" y="186"/>
                </a:cxn>
                <a:cxn ang="0">
                  <a:pos x="0" y="254"/>
                </a:cxn>
                <a:cxn ang="0">
                  <a:pos x="42" y="362"/>
                </a:cxn>
                <a:cxn ang="0">
                  <a:pos x="75" y="445"/>
                </a:cxn>
                <a:cxn ang="0">
                  <a:pos x="120" y="490"/>
                </a:cxn>
                <a:cxn ang="0">
                  <a:pos x="161" y="451"/>
                </a:cxn>
                <a:cxn ang="0">
                  <a:pos x="166" y="354"/>
                </a:cxn>
                <a:cxn ang="0">
                  <a:pos x="209" y="341"/>
                </a:cxn>
                <a:cxn ang="0">
                  <a:pos x="256" y="309"/>
                </a:cxn>
                <a:cxn ang="0">
                  <a:pos x="319" y="336"/>
                </a:cxn>
                <a:cxn ang="0">
                  <a:pos x="391" y="298"/>
                </a:cxn>
                <a:cxn ang="0">
                  <a:pos x="425" y="250"/>
                </a:cxn>
                <a:cxn ang="0">
                  <a:pos x="483" y="218"/>
                </a:cxn>
                <a:cxn ang="0">
                  <a:pos x="549" y="211"/>
                </a:cxn>
                <a:cxn ang="0">
                  <a:pos x="665" y="218"/>
                </a:cxn>
                <a:cxn ang="0">
                  <a:pos x="703" y="182"/>
                </a:cxn>
                <a:cxn ang="0">
                  <a:pos x="710" y="127"/>
                </a:cxn>
              </a:cxnLst>
              <a:rect l="0" t="0" r="r" b="b"/>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4" name="Freeform 186">
              <a:extLst>
                <a:ext uri="{FF2B5EF4-FFF2-40B4-BE49-F238E27FC236}">
                  <a16:creationId xmlns:a16="http://schemas.microsoft.com/office/drawing/2014/main" xmlns="" id="{ED9F034B-A7A8-0109-1B3B-7CA062162543}"/>
                </a:ext>
              </a:extLst>
            </p:cNvPr>
            <p:cNvSpPr>
              <a:spLocks/>
            </p:cNvSpPr>
            <p:nvPr/>
          </p:nvSpPr>
          <p:spPr bwMode="auto">
            <a:xfrm rot="634052">
              <a:off x="8758933" y="1943577"/>
              <a:ext cx="104512" cy="42953"/>
            </a:xfrm>
            <a:custGeom>
              <a:avLst/>
              <a:gdLst/>
              <a:ahLst/>
              <a:cxnLst>
                <a:cxn ang="0">
                  <a:pos x="408" y="26"/>
                </a:cxn>
                <a:cxn ang="0">
                  <a:pos x="349" y="24"/>
                </a:cxn>
                <a:cxn ang="0">
                  <a:pos x="293" y="8"/>
                </a:cxn>
                <a:cxn ang="0">
                  <a:pos x="182" y="26"/>
                </a:cxn>
                <a:cxn ang="0">
                  <a:pos x="125" y="0"/>
                </a:cxn>
                <a:cxn ang="0">
                  <a:pos x="61" y="32"/>
                </a:cxn>
                <a:cxn ang="0">
                  <a:pos x="0" y="72"/>
                </a:cxn>
                <a:cxn ang="0">
                  <a:pos x="93" y="128"/>
                </a:cxn>
                <a:cxn ang="0">
                  <a:pos x="205" y="168"/>
                </a:cxn>
                <a:cxn ang="0">
                  <a:pos x="301" y="120"/>
                </a:cxn>
                <a:cxn ang="0">
                  <a:pos x="413" y="112"/>
                </a:cxn>
                <a:cxn ang="0">
                  <a:pos x="408" y="26"/>
                </a:cxn>
              </a:cxnLst>
              <a:rect l="0" t="0" r="r" b="b"/>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5" name="Freeform 187">
              <a:extLst>
                <a:ext uri="{FF2B5EF4-FFF2-40B4-BE49-F238E27FC236}">
                  <a16:creationId xmlns:a16="http://schemas.microsoft.com/office/drawing/2014/main" xmlns="" id="{12F4D97E-5526-D1CD-3035-6741DF1277A6}"/>
                </a:ext>
              </a:extLst>
            </p:cNvPr>
            <p:cNvSpPr>
              <a:spLocks/>
            </p:cNvSpPr>
            <p:nvPr/>
          </p:nvSpPr>
          <p:spPr bwMode="auto">
            <a:xfrm rot="634052">
              <a:off x="9361047" y="1935623"/>
              <a:ext cx="81113" cy="49317"/>
            </a:xfrm>
            <a:custGeom>
              <a:avLst/>
              <a:gdLst/>
              <a:ahLst/>
              <a:cxnLst>
                <a:cxn ang="0">
                  <a:pos x="318" y="65"/>
                </a:cxn>
                <a:cxn ang="0">
                  <a:pos x="293" y="0"/>
                </a:cxn>
                <a:cxn ang="0">
                  <a:pos x="182" y="18"/>
                </a:cxn>
                <a:cxn ang="0">
                  <a:pos x="142" y="9"/>
                </a:cxn>
                <a:cxn ang="0">
                  <a:pos x="62" y="49"/>
                </a:cxn>
                <a:cxn ang="0">
                  <a:pos x="0" y="64"/>
                </a:cxn>
                <a:cxn ang="0">
                  <a:pos x="22" y="145"/>
                </a:cxn>
                <a:cxn ang="0">
                  <a:pos x="62" y="193"/>
                </a:cxn>
                <a:cxn ang="0">
                  <a:pos x="158" y="169"/>
                </a:cxn>
                <a:cxn ang="0">
                  <a:pos x="262" y="113"/>
                </a:cxn>
                <a:cxn ang="0">
                  <a:pos x="318" y="65"/>
                </a:cxn>
              </a:cxnLst>
              <a:rect l="0" t="0" r="r" b="b"/>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6" name="Freeform 188">
              <a:extLst>
                <a:ext uri="{FF2B5EF4-FFF2-40B4-BE49-F238E27FC236}">
                  <a16:creationId xmlns:a16="http://schemas.microsoft.com/office/drawing/2014/main" xmlns="" id="{7778DBE0-55C3-C202-3F07-73E7A2684F00}"/>
                </a:ext>
              </a:extLst>
            </p:cNvPr>
            <p:cNvSpPr>
              <a:spLocks/>
            </p:cNvSpPr>
            <p:nvPr/>
          </p:nvSpPr>
          <p:spPr bwMode="auto">
            <a:xfrm rot="634052">
              <a:off x="9658984" y="2276067"/>
              <a:ext cx="34317" cy="41363"/>
            </a:xfrm>
            <a:custGeom>
              <a:avLst/>
              <a:gdLst/>
              <a:ahLst/>
              <a:cxnLst>
                <a:cxn ang="0">
                  <a:pos x="0" y="21"/>
                </a:cxn>
                <a:cxn ang="0">
                  <a:pos x="69" y="0"/>
                </a:cxn>
                <a:cxn ang="0">
                  <a:pos x="136" y="21"/>
                </a:cxn>
                <a:cxn ang="0">
                  <a:pos x="136" y="67"/>
                </a:cxn>
                <a:cxn ang="0">
                  <a:pos x="85" y="152"/>
                </a:cxn>
                <a:cxn ang="0">
                  <a:pos x="0" y="157"/>
                </a:cxn>
                <a:cxn ang="0">
                  <a:pos x="21" y="96"/>
                </a:cxn>
                <a:cxn ang="0">
                  <a:pos x="0" y="21"/>
                </a:cxn>
              </a:cxnLst>
              <a:rect l="0" t="0" r="r" b="b"/>
              <a:pathLst>
                <a:path w="136" h="157">
                  <a:moveTo>
                    <a:pt x="0" y="21"/>
                  </a:moveTo>
                  <a:lnTo>
                    <a:pt x="69" y="0"/>
                  </a:lnTo>
                  <a:lnTo>
                    <a:pt x="136" y="21"/>
                  </a:lnTo>
                  <a:lnTo>
                    <a:pt x="136" y="67"/>
                  </a:lnTo>
                  <a:lnTo>
                    <a:pt x="85" y="152"/>
                  </a:lnTo>
                  <a:lnTo>
                    <a:pt x="0" y="157"/>
                  </a:lnTo>
                  <a:lnTo>
                    <a:pt x="21" y="96"/>
                  </a:lnTo>
                  <a:lnTo>
                    <a:pt x="0" y="2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7" name="Freeform 189">
              <a:extLst>
                <a:ext uri="{FF2B5EF4-FFF2-40B4-BE49-F238E27FC236}">
                  <a16:creationId xmlns:a16="http://schemas.microsoft.com/office/drawing/2014/main" xmlns="" id="{567675DE-E0CB-40ED-F280-E32C9AC791B1}"/>
                </a:ext>
              </a:extLst>
            </p:cNvPr>
            <p:cNvSpPr>
              <a:spLocks/>
            </p:cNvSpPr>
            <p:nvPr/>
          </p:nvSpPr>
          <p:spPr bwMode="auto">
            <a:xfrm rot="634052">
              <a:off x="8765172" y="1568134"/>
              <a:ext cx="29639" cy="41363"/>
            </a:xfrm>
            <a:custGeom>
              <a:avLst/>
              <a:gdLst/>
              <a:ahLst/>
              <a:cxnLst>
                <a:cxn ang="0">
                  <a:pos x="14" y="248"/>
                </a:cxn>
                <a:cxn ang="0">
                  <a:pos x="14" y="144"/>
                </a:cxn>
                <a:cxn ang="0">
                  <a:pos x="86" y="0"/>
                </a:cxn>
                <a:cxn ang="0">
                  <a:pos x="198" y="72"/>
                </a:cxn>
                <a:cxn ang="0">
                  <a:pos x="280" y="173"/>
                </a:cxn>
                <a:cxn ang="0">
                  <a:pos x="248" y="277"/>
                </a:cxn>
                <a:cxn ang="0">
                  <a:pos x="222" y="344"/>
                </a:cxn>
                <a:cxn ang="0">
                  <a:pos x="142" y="368"/>
                </a:cxn>
                <a:cxn ang="0">
                  <a:pos x="0" y="333"/>
                </a:cxn>
                <a:cxn ang="0">
                  <a:pos x="14" y="248"/>
                </a:cxn>
              </a:cxnLst>
              <a:rect l="0" t="0" r="r" b="b"/>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8" name="Freeform 190">
              <a:extLst>
                <a:ext uri="{FF2B5EF4-FFF2-40B4-BE49-F238E27FC236}">
                  <a16:creationId xmlns:a16="http://schemas.microsoft.com/office/drawing/2014/main" xmlns="" id="{267784FC-BDCA-AC6A-92D3-34E15E7622EE}"/>
                </a:ext>
              </a:extLst>
            </p:cNvPr>
            <p:cNvSpPr>
              <a:spLocks/>
            </p:cNvSpPr>
            <p:nvPr/>
          </p:nvSpPr>
          <p:spPr bwMode="auto">
            <a:xfrm rot="634052">
              <a:off x="8787011" y="1606315"/>
              <a:ext cx="20279" cy="34999"/>
            </a:xfrm>
            <a:custGeom>
              <a:avLst/>
              <a:gdLst/>
              <a:ahLst/>
              <a:cxnLst>
                <a:cxn ang="0">
                  <a:pos x="0" y="192"/>
                </a:cxn>
                <a:cxn ang="0">
                  <a:pos x="33" y="96"/>
                </a:cxn>
                <a:cxn ang="0">
                  <a:pos x="63" y="0"/>
                </a:cxn>
                <a:cxn ang="0">
                  <a:pos x="147" y="54"/>
                </a:cxn>
                <a:cxn ang="0">
                  <a:pos x="183" y="150"/>
                </a:cxn>
                <a:cxn ang="0">
                  <a:pos x="177" y="234"/>
                </a:cxn>
                <a:cxn ang="0">
                  <a:pos x="128" y="312"/>
                </a:cxn>
                <a:cxn ang="0">
                  <a:pos x="33" y="270"/>
                </a:cxn>
                <a:cxn ang="0">
                  <a:pos x="0" y="192"/>
                </a:cxn>
              </a:cxnLst>
              <a:rect l="0" t="0" r="r" b="b"/>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59" name="Freeform 191">
              <a:extLst>
                <a:ext uri="{FF2B5EF4-FFF2-40B4-BE49-F238E27FC236}">
                  <a16:creationId xmlns:a16="http://schemas.microsoft.com/office/drawing/2014/main" xmlns="" id="{FEEFD703-C520-916F-81A4-3CE3E575B8A0}"/>
                </a:ext>
              </a:extLst>
            </p:cNvPr>
            <p:cNvSpPr>
              <a:spLocks/>
            </p:cNvSpPr>
            <p:nvPr/>
          </p:nvSpPr>
          <p:spPr bwMode="auto">
            <a:xfrm rot="634052">
              <a:off x="8838487" y="1536316"/>
              <a:ext cx="42117" cy="46134"/>
            </a:xfrm>
            <a:custGeom>
              <a:avLst/>
              <a:gdLst/>
              <a:ahLst/>
              <a:cxnLst>
                <a:cxn ang="0">
                  <a:pos x="16" y="88"/>
                </a:cxn>
                <a:cxn ang="0">
                  <a:pos x="0" y="16"/>
                </a:cxn>
                <a:cxn ang="0">
                  <a:pos x="104" y="8"/>
                </a:cxn>
                <a:cxn ang="0">
                  <a:pos x="200" y="0"/>
                </a:cxn>
                <a:cxn ang="0">
                  <a:pos x="304" y="112"/>
                </a:cxn>
                <a:cxn ang="0">
                  <a:pos x="376" y="224"/>
                </a:cxn>
                <a:cxn ang="0">
                  <a:pos x="368" y="312"/>
                </a:cxn>
                <a:cxn ang="0">
                  <a:pos x="368" y="416"/>
                </a:cxn>
                <a:cxn ang="0">
                  <a:pos x="320" y="368"/>
                </a:cxn>
                <a:cxn ang="0">
                  <a:pos x="256" y="360"/>
                </a:cxn>
                <a:cxn ang="0">
                  <a:pos x="288" y="256"/>
                </a:cxn>
                <a:cxn ang="0">
                  <a:pos x="248" y="168"/>
                </a:cxn>
                <a:cxn ang="0">
                  <a:pos x="168" y="112"/>
                </a:cxn>
                <a:cxn ang="0">
                  <a:pos x="96" y="104"/>
                </a:cxn>
                <a:cxn ang="0">
                  <a:pos x="16" y="88"/>
                </a:cxn>
              </a:cxnLst>
              <a:rect l="0" t="0" r="r" b="b"/>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0" name="Freeform 192">
              <a:extLst>
                <a:ext uri="{FF2B5EF4-FFF2-40B4-BE49-F238E27FC236}">
                  <a16:creationId xmlns:a16="http://schemas.microsoft.com/office/drawing/2014/main" xmlns="" id="{42D61377-2349-BDFD-8F5D-CE1B979CFC6F}"/>
                </a:ext>
              </a:extLst>
            </p:cNvPr>
            <p:cNvSpPr>
              <a:spLocks/>
            </p:cNvSpPr>
            <p:nvPr/>
          </p:nvSpPr>
          <p:spPr bwMode="auto">
            <a:xfrm rot="634052">
              <a:off x="8788572" y="1459956"/>
              <a:ext cx="43677" cy="54090"/>
            </a:xfrm>
            <a:custGeom>
              <a:avLst/>
              <a:gdLst/>
              <a:ahLst/>
              <a:cxnLst>
                <a:cxn ang="0">
                  <a:pos x="16" y="80"/>
                </a:cxn>
                <a:cxn ang="0">
                  <a:pos x="0" y="8"/>
                </a:cxn>
                <a:cxn ang="0">
                  <a:pos x="104" y="0"/>
                </a:cxn>
                <a:cxn ang="0">
                  <a:pos x="240" y="54"/>
                </a:cxn>
                <a:cxn ang="0">
                  <a:pos x="304" y="104"/>
                </a:cxn>
                <a:cxn ang="0">
                  <a:pos x="384" y="166"/>
                </a:cxn>
                <a:cxn ang="0">
                  <a:pos x="368" y="304"/>
                </a:cxn>
                <a:cxn ang="0">
                  <a:pos x="368" y="408"/>
                </a:cxn>
                <a:cxn ang="0">
                  <a:pos x="336" y="486"/>
                </a:cxn>
                <a:cxn ang="0">
                  <a:pos x="280" y="438"/>
                </a:cxn>
                <a:cxn ang="0">
                  <a:pos x="256" y="352"/>
                </a:cxn>
                <a:cxn ang="0">
                  <a:pos x="288" y="248"/>
                </a:cxn>
                <a:cxn ang="0">
                  <a:pos x="248" y="160"/>
                </a:cxn>
                <a:cxn ang="0">
                  <a:pos x="168" y="104"/>
                </a:cxn>
                <a:cxn ang="0">
                  <a:pos x="96" y="96"/>
                </a:cxn>
                <a:cxn ang="0">
                  <a:pos x="16" y="80"/>
                </a:cxn>
              </a:cxnLst>
              <a:rect l="0" t="0" r="r" b="b"/>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1" name="Freeform 193">
              <a:extLst>
                <a:ext uri="{FF2B5EF4-FFF2-40B4-BE49-F238E27FC236}">
                  <a16:creationId xmlns:a16="http://schemas.microsoft.com/office/drawing/2014/main" xmlns="" id="{9CF93AF6-6990-3B79-7F84-ADA3A0C50740}"/>
                </a:ext>
              </a:extLst>
            </p:cNvPr>
            <p:cNvSpPr>
              <a:spLocks/>
            </p:cNvSpPr>
            <p:nvPr/>
          </p:nvSpPr>
          <p:spPr bwMode="auto">
            <a:xfrm rot="634052">
              <a:off x="8913362" y="1626995"/>
              <a:ext cx="35877" cy="44544"/>
            </a:xfrm>
            <a:custGeom>
              <a:avLst/>
              <a:gdLst/>
              <a:ahLst/>
              <a:cxnLst>
                <a:cxn ang="0">
                  <a:pos x="0" y="8"/>
                </a:cxn>
                <a:cxn ang="0">
                  <a:pos x="96" y="0"/>
                </a:cxn>
                <a:cxn ang="0">
                  <a:pos x="165" y="123"/>
                </a:cxn>
                <a:cxn ang="0">
                  <a:pos x="245" y="275"/>
                </a:cxn>
                <a:cxn ang="0">
                  <a:pos x="325" y="315"/>
                </a:cxn>
                <a:cxn ang="0">
                  <a:pos x="301" y="403"/>
                </a:cxn>
                <a:cxn ang="0">
                  <a:pos x="216" y="368"/>
                </a:cxn>
                <a:cxn ang="0">
                  <a:pos x="184" y="256"/>
                </a:cxn>
                <a:cxn ang="0">
                  <a:pos x="93" y="219"/>
                </a:cxn>
                <a:cxn ang="0">
                  <a:pos x="64" y="112"/>
                </a:cxn>
                <a:cxn ang="0">
                  <a:pos x="5" y="91"/>
                </a:cxn>
                <a:cxn ang="0">
                  <a:pos x="0" y="8"/>
                </a:cxn>
              </a:cxnLst>
              <a:rect l="0" t="0" r="r" b="b"/>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2" name="Freeform 194">
              <a:extLst>
                <a:ext uri="{FF2B5EF4-FFF2-40B4-BE49-F238E27FC236}">
                  <a16:creationId xmlns:a16="http://schemas.microsoft.com/office/drawing/2014/main" xmlns="" id="{FE63EF3D-D10B-31D3-DCC0-821739CBB8F2}"/>
                </a:ext>
              </a:extLst>
            </p:cNvPr>
            <p:cNvSpPr>
              <a:spLocks/>
            </p:cNvSpPr>
            <p:nvPr/>
          </p:nvSpPr>
          <p:spPr bwMode="auto">
            <a:xfrm rot="634052">
              <a:off x="8737095" y="1466318"/>
              <a:ext cx="51476" cy="31817"/>
            </a:xfrm>
            <a:custGeom>
              <a:avLst/>
              <a:gdLst/>
              <a:ahLst/>
              <a:cxnLst>
                <a:cxn ang="0">
                  <a:pos x="464" y="0"/>
                </a:cxn>
                <a:cxn ang="0">
                  <a:pos x="432" y="72"/>
                </a:cxn>
                <a:cxn ang="0">
                  <a:pos x="376" y="120"/>
                </a:cxn>
                <a:cxn ang="0">
                  <a:pos x="296" y="176"/>
                </a:cxn>
                <a:cxn ang="0">
                  <a:pos x="208" y="232"/>
                </a:cxn>
                <a:cxn ang="0">
                  <a:pos x="120" y="272"/>
                </a:cxn>
                <a:cxn ang="0">
                  <a:pos x="0" y="256"/>
                </a:cxn>
                <a:cxn ang="0">
                  <a:pos x="0" y="208"/>
                </a:cxn>
                <a:cxn ang="0">
                  <a:pos x="72" y="208"/>
                </a:cxn>
                <a:cxn ang="0">
                  <a:pos x="168" y="153"/>
                </a:cxn>
                <a:cxn ang="0">
                  <a:pos x="263" y="134"/>
                </a:cxn>
                <a:cxn ang="0">
                  <a:pos x="272" y="88"/>
                </a:cxn>
                <a:cxn ang="0">
                  <a:pos x="336" y="69"/>
                </a:cxn>
                <a:cxn ang="0">
                  <a:pos x="361" y="1"/>
                </a:cxn>
                <a:cxn ang="0">
                  <a:pos x="464" y="0"/>
                </a:cxn>
              </a:cxnLst>
              <a:rect l="0" t="0" r="r" b="b"/>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3" name="Freeform 195">
              <a:extLst>
                <a:ext uri="{FF2B5EF4-FFF2-40B4-BE49-F238E27FC236}">
                  <a16:creationId xmlns:a16="http://schemas.microsoft.com/office/drawing/2014/main" xmlns="" id="{F9B343E6-A439-4F64-648E-5DC5A26A8C73}"/>
                </a:ext>
              </a:extLst>
            </p:cNvPr>
            <p:cNvSpPr>
              <a:spLocks/>
            </p:cNvSpPr>
            <p:nvPr/>
          </p:nvSpPr>
          <p:spPr bwMode="auto">
            <a:xfrm rot="634052">
              <a:off x="8977316" y="1674721"/>
              <a:ext cx="18719" cy="41363"/>
            </a:xfrm>
            <a:custGeom>
              <a:avLst/>
              <a:gdLst/>
              <a:ahLst/>
              <a:cxnLst>
                <a:cxn ang="0">
                  <a:pos x="110" y="0"/>
                </a:cxn>
                <a:cxn ang="0">
                  <a:pos x="166" y="59"/>
                </a:cxn>
                <a:cxn ang="0">
                  <a:pos x="146" y="112"/>
                </a:cxn>
                <a:cxn ang="0">
                  <a:pos x="135" y="157"/>
                </a:cxn>
                <a:cxn ang="0">
                  <a:pos x="90" y="264"/>
                </a:cxn>
                <a:cxn ang="0">
                  <a:pos x="66" y="352"/>
                </a:cxn>
                <a:cxn ang="0">
                  <a:pos x="5" y="372"/>
                </a:cxn>
                <a:cxn ang="0">
                  <a:pos x="0" y="267"/>
                </a:cxn>
                <a:cxn ang="0">
                  <a:pos x="42" y="204"/>
                </a:cxn>
                <a:cxn ang="0">
                  <a:pos x="66" y="116"/>
                </a:cxn>
                <a:cxn ang="0">
                  <a:pos x="62" y="29"/>
                </a:cxn>
                <a:cxn ang="0">
                  <a:pos x="110" y="0"/>
                </a:cxn>
              </a:cxnLst>
              <a:rect l="0" t="0" r="r" b="b"/>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4" name="Freeform 196">
              <a:extLst>
                <a:ext uri="{FF2B5EF4-FFF2-40B4-BE49-F238E27FC236}">
                  <a16:creationId xmlns:a16="http://schemas.microsoft.com/office/drawing/2014/main" xmlns="" id="{5EC28CDB-3FCE-657E-017F-1286A6FFFB78}"/>
                </a:ext>
              </a:extLst>
            </p:cNvPr>
            <p:cNvSpPr>
              <a:spLocks/>
            </p:cNvSpPr>
            <p:nvPr/>
          </p:nvSpPr>
          <p:spPr bwMode="auto">
            <a:xfrm rot="634052">
              <a:off x="8872804" y="1623813"/>
              <a:ext cx="26518" cy="25454"/>
            </a:xfrm>
            <a:custGeom>
              <a:avLst/>
              <a:gdLst/>
              <a:ahLst/>
              <a:cxnLst>
                <a:cxn ang="0">
                  <a:pos x="123" y="168"/>
                </a:cxn>
                <a:cxn ang="0">
                  <a:pos x="31" y="100"/>
                </a:cxn>
                <a:cxn ang="0">
                  <a:pos x="0" y="4"/>
                </a:cxn>
                <a:cxn ang="0">
                  <a:pos x="100" y="0"/>
                </a:cxn>
                <a:cxn ang="0">
                  <a:pos x="185" y="58"/>
                </a:cxn>
                <a:cxn ang="0">
                  <a:pos x="228" y="131"/>
                </a:cxn>
                <a:cxn ang="0">
                  <a:pos x="233" y="223"/>
                </a:cxn>
                <a:cxn ang="0">
                  <a:pos x="123" y="168"/>
                </a:cxn>
              </a:cxnLst>
              <a:rect l="0" t="0" r="r" b="b"/>
              <a:pathLst>
                <a:path w="233" h="223">
                  <a:moveTo>
                    <a:pt x="123" y="168"/>
                  </a:moveTo>
                  <a:lnTo>
                    <a:pt x="31" y="100"/>
                  </a:lnTo>
                  <a:lnTo>
                    <a:pt x="0" y="4"/>
                  </a:lnTo>
                  <a:lnTo>
                    <a:pt x="100" y="0"/>
                  </a:lnTo>
                  <a:lnTo>
                    <a:pt x="185" y="58"/>
                  </a:lnTo>
                  <a:lnTo>
                    <a:pt x="228" y="131"/>
                  </a:lnTo>
                  <a:lnTo>
                    <a:pt x="233" y="223"/>
                  </a:lnTo>
                  <a:lnTo>
                    <a:pt x="123" y="16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5" name="Freeform 197">
              <a:extLst>
                <a:ext uri="{FF2B5EF4-FFF2-40B4-BE49-F238E27FC236}">
                  <a16:creationId xmlns:a16="http://schemas.microsoft.com/office/drawing/2014/main" xmlns="" id="{1C8509D0-86B6-78C2-BE90-872728B5B511}"/>
                </a:ext>
              </a:extLst>
            </p:cNvPr>
            <p:cNvSpPr>
              <a:spLocks/>
            </p:cNvSpPr>
            <p:nvPr/>
          </p:nvSpPr>
          <p:spPr bwMode="auto">
            <a:xfrm rot="634052">
              <a:off x="9022554" y="1679495"/>
              <a:ext cx="29638" cy="19090"/>
            </a:xfrm>
            <a:custGeom>
              <a:avLst/>
              <a:gdLst/>
              <a:ahLst/>
              <a:cxnLst>
                <a:cxn ang="0">
                  <a:pos x="161" y="140"/>
                </a:cxn>
                <a:cxn ang="0">
                  <a:pos x="48" y="121"/>
                </a:cxn>
                <a:cxn ang="0">
                  <a:pos x="0" y="51"/>
                </a:cxn>
                <a:cxn ang="0">
                  <a:pos x="65" y="0"/>
                </a:cxn>
                <a:cxn ang="0">
                  <a:pos x="167" y="14"/>
                </a:cxn>
                <a:cxn ang="0">
                  <a:pos x="238" y="59"/>
                </a:cxn>
                <a:cxn ang="0">
                  <a:pos x="272" y="163"/>
                </a:cxn>
                <a:cxn ang="0">
                  <a:pos x="161" y="140"/>
                </a:cxn>
              </a:cxnLst>
              <a:rect l="0" t="0" r="r" b="b"/>
              <a:pathLst>
                <a:path w="272" h="163">
                  <a:moveTo>
                    <a:pt x="161" y="140"/>
                  </a:moveTo>
                  <a:lnTo>
                    <a:pt x="48" y="121"/>
                  </a:lnTo>
                  <a:lnTo>
                    <a:pt x="0" y="51"/>
                  </a:lnTo>
                  <a:lnTo>
                    <a:pt x="65" y="0"/>
                  </a:lnTo>
                  <a:lnTo>
                    <a:pt x="167" y="14"/>
                  </a:lnTo>
                  <a:lnTo>
                    <a:pt x="238" y="59"/>
                  </a:lnTo>
                  <a:lnTo>
                    <a:pt x="272" y="163"/>
                  </a:lnTo>
                  <a:lnTo>
                    <a:pt x="161" y="14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6" name="Freeform 198">
              <a:extLst>
                <a:ext uri="{FF2B5EF4-FFF2-40B4-BE49-F238E27FC236}">
                  <a16:creationId xmlns:a16="http://schemas.microsoft.com/office/drawing/2014/main" xmlns="" id="{8246F9CC-B5CB-FD9F-A541-F99D85493BFA}"/>
                </a:ext>
              </a:extLst>
            </p:cNvPr>
            <p:cNvSpPr>
              <a:spLocks/>
            </p:cNvSpPr>
            <p:nvPr/>
          </p:nvSpPr>
          <p:spPr bwMode="auto">
            <a:xfrm>
              <a:off x="8897764" y="4035561"/>
              <a:ext cx="455485" cy="2087212"/>
            </a:xfrm>
            <a:custGeom>
              <a:avLst/>
              <a:gdLst/>
              <a:ahLst/>
              <a:cxnLst>
                <a:cxn ang="0">
                  <a:pos x="1160" y="1600"/>
                </a:cxn>
                <a:cxn ang="0">
                  <a:pos x="1056" y="1792"/>
                </a:cxn>
                <a:cxn ang="0">
                  <a:pos x="912" y="2096"/>
                </a:cxn>
                <a:cxn ang="0">
                  <a:pos x="848" y="2384"/>
                </a:cxn>
                <a:cxn ang="0">
                  <a:pos x="880" y="2760"/>
                </a:cxn>
                <a:cxn ang="0">
                  <a:pos x="808" y="3064"/>
                </a:cxn>
                <a:cxn ang="0">
                  <a:pos x="672" y="3360"/>
                </a:cxn>
                <a:cxn ang="0">
                  <a:pos x="624" y="3784"/>
                </a:cxn>
                <a:cxn ang="0">
                  <a:pos x="544" y="4152"/>
                </a:cxn>
                <a:cxn ang="0">
                  <a:pos x="488" y="4456"/>
                </a:cxn>
                <a:cxn ang="0">
                  <a:pos x="503" y="4694"/>
                </a:cxn>
                <a:cxn ang="0">
                  <a:pos x="608" y="4872"/>
                </a:cxn>
                <a:cxn ang="0">
                  <a:pos x="528" y="5096"/>
                </a:cxn>
                <a:cxn ang="0">
                  <a:pos x="344" y="5472"/>
                </a:cxn>
                <a:cxn ang="0">
                  <a:pos x="304" y="5752"/>
                </a:cxn>
                <a:cxn ang="0">
                  <a:pos x="432" y="5912"/>
                </a:cxn>
                <a:cxn ang="0">
                  <a:pos x="872" y="6024"/>
                </a:cxn>
                <a:cxn ang="0">
                  <a:pos x="680" y="6488"/>
                </a:cxn>
                <a:cxn ang="0">
                  <a:pos x="296" y="6272"/>
                </a:cxn>
                <a:cxn ang="0">
                  <a:pos x="80" y="5848"/>
                </a:cxn>
                <a:cxn ang="0">
                  <a:pos x="32" y="5504"/>
                </a:cxn>
                <a:cxn ang="0">
                  <a:pos x="224" y="5136"/>
                </a:cxn>
                <a:cxn ang="0">
                  <a:pos x="88" y="4992"/>
                </a:cxn>
                <a:cxn ang="0">
                  <a:pos x="224" y="4936"/>
                </a:cxn>
                <a:cxn ang="0">
                  <a:pos x="328" y="4688"/>
                </a:cxn>
                <a:cxn ang="0">
                  <a:pos x="408" y="4368"/>
                </a:cxn>
                <a:cxn ang="0">
                  <a:pos x="296" y="4376"/>
                </a:cxn>
                <a:cxn ang="0">
                  <a:pos x="184" y="4376"/>
                </a:cxn>
                <a:cxn ang="0">
                  <a:pos x="280" y="3936"/>
                </a:cxn>
                <a:cxn ang="0">
                  <a:pos x="288" y="3480"/>
                </a:cxn>
                <a:cxn ang="0">
                  <a:pos x="448" y="3232"/>
                </a:cxn>
                <a:cxn ang="0">
                  <a:pos x="616" y="2808"/>
                </a:cxn>
                <a:cxn ang="0">
                  <a:pos x="632" y="2304"/>
                </a:cxn>
                <a:cxn ang="0">
                  <a:pos x="704" y="2008"/>
                </a:cxn>
                <a:cxn ang="0">
                  <a:pos x="832" y="1592"/>
                </a:cxn>
                <a:cxn ang="0">
                  <a:pos x="848" y="1264"/>
                </a:cxn>
                <a:cxn ang="0">
                  <a:pos x="920" y="872"/>
                </a:cxn>
                <a:cxn ang="0">
                  <a:pos x="920" y="376"/>
                </a:cxn>
                <a:cxn ang="0">
                  <a:pos x="1016" y="80"/>
                </a:cxn>
                <a:cxn ang="0">
                  <a:pos x="1128" y="112"/>
                </a:cxn>
                <a:cxn ang="0">
                  <a:pos x="1224" y="328"/>
                </a:cxn>
                <a:cxn ang="0">
                  <a:pos x="1208" y="568"/>
                </a:cxn>
                <a:cxn ang="0">
                  <a:pos x="1320" y="872"/>
                </a:cxn>
                <a:cxn ang="0">
                  <a:pos x="1424" y="1048"/>
                </a:cxn>
                <a:cxn ang="0">
                  <a:pos x="1224" y="1240"/>
                </a:cxn>
              </a:cxnLst>
              <a:rect l="0" t="0" r="r" b="b"/>
              <a:pathLst>
                <a:path w="1456" h="6560">
                  <a:moveTo>
                    <a:pt x="1200" y="1392"/>
                  </a:moveTo>
                  <a:lnTo>
                    <a:pt x="1200" y="1512"/>
                  </a:lnTo>
                  <a:lnTo>
                    <a:pt x="1160" y="1600"/>
                  </a:lnTo>
                  <a:lnTo>
                    <a:pt x="1224" y="1664"/>
                  </a:lnTo>
                  <a:lnTo>
                    <a:pt x="1136" y="1720"/>
                  </a:lnTo>
                  <a:lnTo>
                    <a:pt x="1056" y="1792"/>
                  </a:lnTo>
                  <a:lnTo>
                    <a:pt x="1008" y="1920"/>
                  </a:lnTo>
                  <a:lnTo>
                    <a:pt x="960" y="2000"/>
                  </a:lnTo>
                  <a:lnTo>
                    <a:pt x="912" y="2096"/>
                  </a:lnTo>
                  <a:lnTo>
                    <a:pt x="928" y="2200"/>
                  </a:lnTo>
                  <a:lnTo>
                    <a:pt x="904" y="2280"/>
                  </a:lnTo>
                  <a:lnTo>
                    <a:pt x="848" y="2384"/>
                  </a:lnTo>
                  <a:lnTo>
                    <a:pt x="808" y="2488"/>
                  </a:lnTo>
                  <a:lnTo>
                    <a:pt x="848" y="2608"/>
                  </a:lnTo>
                  <a:lnTo>
                    <a:pt x="880" y="2760"/>
                  </a:lnTo>
                  <a:lnTo>
                    <a:pt x="912" y="2864"/>
                  </a:lnTo>
                  <a:lnTo>
                    <a:pt x="904" y="2952"/>
                  </a:lnTo>
                  <a:lnTo>
                    <a:pt x="808" y="3064"/>
                  </a:lnTo>
                  <a:lnTo>
                    <a:pt x="792" y="3144"/>
                  </a:lnTo>
                  <a:lnTo>
                    <a:pt x="808" y="3248"/>
                  </a:lnTo>
                  <a:lnTo>
                    <a:pt x="672" y="3360"/>
                  </a:lnTo>
                  <a:lnTo>
                    <a:pt x="672" y="3528"/>
                  </a:lnTo>
                  <a:lnTo>
                    <a:pt x="712" y="3736"/>
                  </a:lnTo>
                  <a:lnTo>
                    <a:pt x="624" y="3784"/>
                  </a:lnTo>
                  <a:lnTo>
                    <a:pt x="600" y="3896"/>
                  </a:lnTo>
                  <a:lnTo>
                    <a:pt x="560" y="4032"/>
                  </a:lnTo>
                  <a:lnTo>
                    <a:pt x="544" y="4152"/>
                  </a:lnTo>
                  <a:lnTo>
                    <a:pt x="560" y="4280"/>
                  </a:lnTo>
                  <a:lnTo>
                    <a:pt x="504" y="4336"/>
                  </a:lnTo>
                  <a:lnTo>
                    <a:pt x="488" y="4456"/>
                  </a:lnTo>
                  <a:lnTo>
                    <a:pt x="544" y="4520"/>
                  </a:lnTo>
                  <a:lnTo>
                    <a:pt x="552" y="4616"/>
                  </a:lnTo>
                  <a:lnTo>
                    <a:pt x="503" y="4694"/>
                  </a:lnTo>
                  <a:lnTo>
                    <a:pt x="632" y="4696"/>
                  </a:lnTo>
                  <a:lnTo>
                    <a:pt x="544" y="4792"/>
                  </a:lnTo>
                  <a:lnTo>
                    <a:pt x="608" y="4872"/>
                  </a:lnTo>
                  <a:lnTo>
                    <a:pt x="536" y="4912"/>
                  </a:lnTo>
                  <a:lnTo>
                    <a:pt x="528" y="5000"/>
                  </a:lnTo>
                  <a:lnTo>
                    <a:pt x="528" y="5096"/>
                  </a:lnTo>
                  <a:lnTo>
                    <a:pt x="424" y="5272"/>
                  </a:lnTo>
                  <a:lnTo>
                    <a:pt x="424" y="5392"/>
                  </a:lnTo>
                  <a:lnTo>
                    <a:pt x="344" y="5472"/>
                  </a:lnTo>
                  <a:lnTo>
                    <a:pt x="248" y="5568"/>
                  </a:lnTo>
                  <a:lnTo>
                    <a:pt x="280" y="5664"/>
                  </a:lnTo>
                  <a:lnTo>
                    <a:pt x="304" y="5752"/>
                  </a:lnTo>
                  <a:lnTo>
                    <a:pt x="408" y="5752"/>
                  </a:lnTo>
                  <a:lnTo>
                    <a:pt x="424" y="5840"/>
                  </a:lnTo>
                  <a:lnTo>
                    <a:pt x="432" y="5912"/>
                  </a:lnTo>
                  <a:lnTo>
                    <a:pt x="520" y="5968"/>
                  </a:lnTo>
                  <a:lnTo>
                    <a:pt x="664" y="5952"/>
                  </a:lnTo>
                  <a:lnTo>
                    <a:pt x="872" y="6024"/>
                  </a:lnTo>
                  <a:lnTo>
                    <a:pt x="848" y="6256"/>
                  </a:lnTo>
                  <a:lnTo>
                    <a:pt x="816" y="6560"/>
                  </a:lnTo>
                  <a:lnTo>
                    <a:pt x="680" y="6488"/>
                  </a:lnTo>
                  <a:lnTo>
                    <a:pt x="544" y="6400"/>
                  </a:lnTo>
                  <a:lnTo>
                    <a:pt x="472" y="6320"/>
                  </a:lnTo>
                  <a:lnTo>
                    <a:pt x="296" y="6272"/>
                  </a:lnTo>
                  <a:lnTo>
                    <a:pt x="224" y="6128"/>
                  </a:lnTo>
                  <a:lnTo>
                    <a:pt x="120" y="5968"/>
                  </a:lnTo>
                  <a:lnTo>
                    <a:pt x="80" y="5848"/>
                  </a:lnTo>
                  <a:lnTo>
                    <a:pt x="80" y="5752"/>
                  </a:lnTo>
                  <a:lnTo>
                    <a:pt x="32" y="5656"/>
                  </a:lnTo>
                  <a:lnTo>
                    <a:pt x="32" y="5504"/>
                  </a:lnTo>
                  <a:lnTo>
                    <a:pt x="56" y="5336"/>
                  </a:lnTo>
                  <a:lnTo>
                    <a:pt x="136" y="5248"/>
                  </a:lnTo>
                  <a:lnTo>
                    <a:pt x="224" y="5136"/>
                  </a:lnTo>
                  <a:lnTo>
                    <a:pt x="120" y="5120"/>
                  </a:lnTo>
                  <a:lnTo>
                    <a:pt x="0" y="5136"/>
                  </a:lnTo>
                  <a:lnTo>
                    <a:pt x="88" y="4992"/>
                  </a:lnTo>
                  <a:lnTo>
                    <a:pt x="112" y="4872"/>
                  </a:lnTo>
                  <a:lnTo>
                    <a:pt x="232" y="4848"/>
                  </a:lnTo>
                  <a:lnTo>
                    <a:pt x="224" y="4936"/>
                  </a:lnTo>
                  <a:lnTo>
                    <a:pt x="272" y="5008"/>
                  </a:lnTo>
                  <a:lnTo>
                    <a:pt x="296" y="4864"/>
                  </a:lnTo>
                  <a:lnTo>
                    <a:pt x="328" y="4688"/>
                  </a:lnTo>
                  <a:lnTo>
                    <a:pt x="368" y="4568"/>
                  </a:lnTo>
                  <a:lnTo>
                    <a:pt x="384" y="4472"/>
                  </a:lnTo>
                  <a:lnTo>
                    <a:pt x="408" y="4368"/>
                  </a:lnTo>
                  <a:lnTo>
                    <a:pt x="424" y="4272"/>
                  </a:lnTo>
                  <a:lnTo>
                    <a:pt x="328" y="4288"/>
                  </a:lnTo>
                  <a:lnTo>
                    <a:pt x="296" y="4376"/>
                  </a:lnTo>
                  <a:lnTo>
                    <a:pt x="320" y="4472"/>
                  </a:lnTo>
                  <a:lnTo>
                    <a:pt x="192" y="4528"/>
                  </a:lnTo>
                  <a:lnTo>
                    <a:pt x="184" y="4376"/>
                  </a:lnTo>
                  <a:lnTo>
                    <a:pt x="264" y="4232"/>
                  </a:lnTo>
                  <a:lnTo>
                    <a:pt x="240" y="4088"/>
                  </a:lnTo>
                  <a:lnTo>
                    <a:pt x="280" y="3936"/>
                  </a:lnTo>
                  <a:lnTo>
                    <a:pt x="336" y="3816"/>
                  </a:lnTo>
                  <a:lnTo>
                    <a:pt x="312" y="3624"/>
                  </a:lnTo>
                  <a:lnTo>
                    <a:pt x="288" y="3480"/>
                  </a:lnTo>
                  <a:lnTo>
                    <a:pt x="368" y="3464"/>
                  </a:lnTo>
                  <a:lnTo>
                    <a:pt x="400" y="3360"/>
                  </a:lnTo>
                  <a:lnTo>
                    <a:pt x="448" y="3232"/>
                  </a:lnTo>
                  <a:lnTo>
                    <a:pt x="528" y="3112"/>
                  </a:lnTo>
                  <a:lnTo>
                    <a:pt x="600" y="2944"/>
                  </a:lnTo>
                  <a:lnTo>
                    <a:pt x="616" y="2808"/>
                  </a:lnTo>
                  <a:lnTo>
                    <a:pt x="640" y="2648"/>
                  </a:lnTo>
                  <a:lnTo>
                    <a:pt x="632" y="2496"/>
                  </a:lnTo>
                  <a:lnTo>
                    <a:pt x="632" y="2304"/>
                  </a:lnTo>
                  <a:lnTo>
                    <a:pt x="688" y="2192"/>
                  </a:lnTo>
                  <a:lnTo>
                    <a:pt x="672" y="2120"/>
                  </a:lnTo>
                  <a:lnTo>
                    <a:pt x="704" y="2008"/>
                  </a:lnTo>
                  <a:lnTo>
                    <a:pt x="728" y="1856"/>
                  </a:lnTo>
                  <a:lnTo>
                    <a:pt x="784" y="1712"/>
                  </a:lnTo>
                  <a:lnTo>
                    <a:pt x="832" y="1592"/>
                  </a:lnTo>
                  <a:lnTo>
                    <a:pt x="824" y="1472"/>
                  </a:lnTo>
                  <a:lnTo>
                    <a:pt x="856" y="1376"/>
                  </a:lnTo>
                  <a:lnTo>
                    <a:pt x="848" y="1264"/>
                  </a:lnTo>
                  <a:lnTo>
                    <a:pt x="856" y="1120"/>
                  </a:lnTo>
                  <a:lnTo>
                    <a:pt x="880" y="984"/>
                  </a:lnTo>
                  <a:lnTo>
                    <a:pt x="920" y="872"/>
                  </a:lnTo>
                  <a:lnTo>
                    <a:pt x="952" y="720"/>
                  </a:lnTo>
                  <a:lnTo>
                    <a:pt x="928" y="544"/>
                  </a:lnTo>
                  <a:lnTo>
                    <a:pt x="920" y="376"/>
                  </a:lnTo>
                  <a:lnTo>
                    <a:pt x="928" y="256"/>
                  </a:lnTo>
                  <a:lnTo>
                    <a:pt x="904" y="128"/>
                  </a:lnTo>
                  <a:lnTo>
                    <a:pt x="1016" y="80"/>
                  </a:lnTo>
                  <a:lnTo>
                    <a:pt x="1000" y="0"/>
                  </a:lnTo>
                  <a:lnTo>
                    <a:pt x="1072" y="16"/>
                  </a:lnTo>
                  <a:lnTo>
                    <a:pt x="1128" y="112"/>
                  </a:lnTo>
                  <a:lnTo>
                    <a:pt x="1136" y="168"/>
                  </a:lnTo>
                  <a:lnTo>
                    <a:pt x="1184" y="272"/>
                  </a:lnTo>
                  <a:lnTo>
                    <a:pt x="1224" y="328"/>
                  </a:lnTo>
                  <a:lnTo>
                    <a:pt x="1184" y="408"/>
                  </a:lnTo>
                  <a:lnTo>
                    <a:pt x="1168" y="472"/>
                  </a:lnTo>
                  <a:lnTo>
                    <a:pt x="1208" y="568"/>
                  </a:lnTo>
                  <a:lnTo>
                    <a:pt x="1264" y="640"/>
                  </a:lnTo>
                  <a:lnTo>
                    <a:pt x="1296" y="784"/>
                  </a:lnTo>
                  <a:lnTo>
                    <a:pt x="1320" y="872"/>
                  </a:lnTo>
                  <a:lnTo>
                    <a:pt x="1360" y="960"/>
                  </a:lnTo>
                  <a:lnTo>
                    <a:pt x="1456" y="936"/>
                  </a:lnTo>
                  <a:lnTo>
                    <a:pt x="1424" y="1048"/>
                  </a:lnTo>
                  <a:lnTo>
                    <a:pt x="1416" y="1160"/>
                  </a:lnTo>
                  <a:lnTo>
                    <a:pt x="1296" y="1192"/>
                  </a:lnTo>
                  <a:lnTo>
                    <a:pt x="1224" y="1240"/>
                  </a:lnTo>
                  <a:lnTo>
                    <a:pt x="1192" y="1312"/>
                  </a:lnTo>
                  <a:lnTo>
                    <a:pt x="1200" y="139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7" name="Freeform 199">
              <a:extLst>
                <a:ext uri="{FF2B5EF4-FFF2-40B4-BE49-F238E27FC236}">
                  <a16:creationId xmlns:a16="http://schemas.microsoft.com/office/drawing/2014/main" xmlns="" id="{AB3D2414-7EEA-D449-494B-A0F0546A8082}"/>
                </a:ext>
              </a:extLst>
            </p:cNvPr>
            <p:cNvSpPr>
              <a:spLocks/>
            </p:cNvSpPr>
            <p:nvPr/>
          </p:nvSpPr>
          <p:spPr bwMode="auto">
            <a:xfrm>
              <a:off x="9226897" y="3583757"/>
              <a:ext cx="656709" cy="757250"/>
            </a:xfrm>
            <a:custGeom>
              <a:avLst/>
              <a:gdLst/>
              <a:ahLst/>
              <a:cxnLst>
                <a:cxn ang="0">
                  <a:pos x="7" y="191"/>
                </a:cxn>
                <a:cxn ang="0">
                  <a:pos x="120" y="572"/>
                </a:cxn>
                <a:cxn ang="0">
                  <a:pos x="139" y="809"/>
                </a:cxn>
                <a:cxn ang="0">
                  <a:pos x="37" y="936"/>
                </a:cxn>
                <a:cxn ang="0">
                  <a:pos x="46" y="1070"/>
                </a:cxn>
                <a:cxn ang="0">
                  <a:pos x="123" y="1175"/>
                </a:cxn>
                <a:cxn ang="0">
                  <a:pos x="0" y="1341"/>
                </a:cxn>
                <a:cxn ang="0">
                  <a:pos x="76" y="1530"/>
                </a:cxn>
                <a:cxn ang="0">
                  <a:pos x="133" y="1692"/>
                </a:cxn>
                <a:cxn ang="0">
                  <a:pos x="133" y="1829"/>
                </a:cxn>
                <a:cxn ang="0">
                  <a:pos x="156" y="1988"/>
                </a:cxn>
                <a:cxn ang="0">
                  <a:pos x="238" y="2174"/>
                </a:cxn>
                <a:cxn ang="0">
                  <a:pos x="310" y="2381"/>
                </a:cxn>
                <a:cxn ang="0">
                  <a:pos x="465" y="2256"/>
                </a:cxn>
                <a:cxn ang="0">
                  <a:pos x="574" y="2183"/>
                </a:cxn>
                <a:cxn ang="0">
                  <a:pos x="750" y="2238"/>
                </a:cxn>
                <a:cxn ang="0">
                  <a:pos x="876" y="2370"/>
                </a:cxn>
                <a:cxn ang="0">
                  <a:pos x="1060" y="2231"/>
                </a:cxn>
                <a:cxn ang="0">
                  <a:pos x="1221" y="2101"/>
                </a:cxn>
                <a:cxn ang="0">
                  <a:pos x="1314" y="1878"/>
                </a:cxn>
                <a:cxn ang="0">
                  <a:pos x="1486" y="1772"/>
                </a:cxn>
                <a:cxn ang="0">
                  <a:pos x="1797" y="1781"/>
                </a:cxn>
                <a:cxn ang="0">
                  <a:pos x="2015" y="1828"/>
                </a:cxn>
                <a:cxn ang="0">
                  <a:pos x="2109" y="1578"/>
                </a:cxn>
                <a:cxn ang="0">
                  <a:pos x="1951" y="1331"/>
                </a:cxn>
                <a:cxn ang="0">
                  <a:pos x="1699" y="1176"/>
                </a:cxn>
                <a:cxn ang="0">
                  <a:pos x="1651" y="822"/>
                </a:cxn>
                <a:cxn ang="0">
                  <a:pos x="1405" y="677"/>
                </a:cxn>
                <a:cxn ang="0">
                  <a:pos x="1150" y="519"/>
                </a:cxn>
                <a:cxn ang="0">
                  <a:pos x="889" y="414"/>
                </a:cxn>
                <a:cxn ang="0">
                  <a:pos x="774" y="149"/>
                </a:cxn>
                <a:cxn ang="0">
                  <a:pos x="684" y="6"/>
                </a:cxn>
                <a:cxn ang="0">
                  <a:pos x="525" y="36"/>
                </a:cxn>
                <a:cxn ang="0">
                  <a:pos x="295" y="158"/>
                </a:cxn>
              </a:cxnLst>
              <a:rect l="0" t="0" r="r" b="b"/>
              <a:pathLst>
                <a:path w="2109" h="2381">
                  <a:moveTo>
                    <a:pt x="172" y="219"/>
                  </a:moveTo>
                  <a:lnTo>
                    <a:pt x="7" y="191"/>
                  </a:lnTo>
                  <a:lnTo>
                    <a:pt x="183" y="476"/>
                  </a:lnTo>
                  <a:lnTo>
                    <a:pt x="120" y="572"/>
                  </a:lnTo>
                  <a:lnTo>
                    <a:pt x="117" y="692"/>
                  </a:lnTo>
                  <a:lnTo>
                    <a:pt x="139" y="809"/>
                  </a:lnTo>
                  <a:lnTo>
                    <a:pt x="75" y="863"/>
                  </a:lnTo>
                  <a:lnTo>
                    <a:pt x="37" y="936"/>
                  </a:lnTo>
                  <a:lnTo>
                    <a:pt x="70" y="993"/>
                  </a:lnTo>
                  <a:lnTo>
                    <a:pt x="46" y="1070"/>
                  </a:lnTo>
                  <a:lnTo>
                    <a:pt x="55" y="1133"/>
                  </a:lnTo>
                  <a:lnTo>
                    <a:pt x="123" y="1175"/>
                  </a:lnTo>
                  <a:lnTo>
                    <a:pt x="51" y="1277"/>
                  </a:lnTo>
                  <a:lnTo>
                    <a:pt x="0" y="1341"/>
                  </a:lnTo>
                  <a:lnTo>
                    <a:pt x="24" y="1442"/>
                  </a:lnTo>
                  <a:lnTo>
                    <a:pt x="76" y="1530"/>
                  </a:lnTo>
                  <a:lnTo>
                    <a:pt x="85" y="1587"/>
                  </a:lnTo>
                  <a:lnTo>
                    <a:pt x="133" y="1692"/>
                  </a:lnTo>
                  <a:lnTo>
                    <a:pt x="174" y="1749"/>
                  </a:lnTo>
                  <a:lnTo>
                    <a:pt x="133" y="1829"/>
                  </a:lnTo>
                  <a:lnTo>
                    <a:pt x="117" y="1896"/>
                  </a:lnTo>
                  <a:lnTo>
                    <a:pt x="156" y="1988"/>
                  </a:lnTo>
                  <a:lnTo>
                    <a:pt x="216" y="2064"/>
                  </a:lnTo>
                  <a:lnTo>
                    <a:pt x="238" y="2174"/>
                  </a:lnTo>
                  <a:lnTo>
                    <a:pt x="268" y="2291"/>
                  </a:lnTo>
                  <a:lnTo>
                    <a:pt x="310" y="2381"/>
                  </a:lnTo>
                  <a:lnTo>
                    <a:pt x="406" y="2358"/>
                  </a:lnTo>
                  <a:lnTo>
                    <a:pt x="465" y="2256"/>
                  </a:lnTo>
                  <a:lnTo>
                    <a:pt x="529" y="2240"/>
                  </a:lnTo>
                  <a:lnTo>
                    <a:pt x="574" y="2183"/>
                  </a:lnTo>
                  <a:lnTo>
                    <a:pt x="634" y="2244"/>
                  </a:lnTo>
                  <a:lnTo>
                    <a:pt x="750" y="2238"/>
                  </a:lnTo>
                  <a:lnTo>
                    <a:pt x="835" y="2282"/>
                  </a:lnTo>
                  <a:lnTo>
                    <a:pt x="876" y="2370"/>
                  </a:lnTo>
                  <a:lnTo>
                    <a:pt x="922" y="2246"/>
                  </a:lnTo>
                  <a:lnTo>
                    <a:pt x="1060" y="2231"/>
                  </a:lnTo>
                  <a:lnTo>
                    <a:pt x="1176" y="2261"/>
                  </a:lnTo>
                  <a:lnTo>
                    <a:pt x="1221" y="2101"/>
                  </a:lnTo>
                  <a:lnTo>
                    <a:pt x="1239" y="1982"/>
                  </a:lnTo>
                  <a:lnTo>
                    <a:pt x="1314" y="1878"/>
                  </a:lnTo>
                  <a:lnTo>
                    <a:pt x="1373" y="1743"/>
                  </a:lnTo>
                  <a:lnTo>
                    <a:pt x="1486" y="1772"/>
                  </a:lnTo>
                  <a:lnTo>
                    <a:pt x="1642" y="1772"/>
                  </a:lnTo>
                  <a:lnTo>
                    <a:pt x="1797" y="1781"/>
                  </a:lnTo>
                  <a:lnTo>
                    <a:pt x="1898" y="1808"/>
                  </a:lnTo>
                  <a:lnTo>
                    <a:pt x="2015" y="1828"/>
                  </a:lnTo>
                  <a:lnTo>
                    <a:pt x="2095" y="1684"/>
                  </a:lnTo>
                  <a:lnTo>
                    <a:pt x="2109" y="1578"/>
                  </a:lnTo>
                  <a:lnTo>
                    <a:pt x="2038" y="1425"/>
                  </a:lnTo>
                  <a:lnTo>
                    <a:pt x="1951" y="1331"/>
                  </a:lnTo>
                  <a:lnTo>
                    <a:pt x="1986" y="1215"/>
                  </a:lnTo>
                  <a:lnTo>
                    <a:pt x="1699" y="1176"/>
                  </a:lnTo>
                  <a:lnTo>
                    <a:pt x="1623" y="989"/>
                  </a:lnTo>
                  <a:lnTo>
                    <a:pt x="1651" y="822"/>
                  </a:lnTo>
                  <a:lnTo>
                    <a:pt x="1569" y="702"/>
                  </a:lnTo>
                  <a:lnTo>
                    <a:pt x="1405" y="677"/>
                  </a:lnTo>
                  <a:lnTo>
                    <a:pt x="1308" y="605"/>
                  </a:lnTo>
                  <a:lnTo>
                    <a:pt x="1150" y="519"/>
                  </a:lnTo>
                  <a:lnTo>
                    <a:pt x="1015" y="503"/>
                  </a:lnTo>
                  <a:lnTo>
                    <a:pt x="889" y="414"/>
                  </a:lnTo>
                  <a:lnTo>
                    <a:pt x="781" y="299"/>
                  </a:lnTo>
                  <a:lnTo>
                    <a:pt x="774" y="149"/>
                  </a:lnTo>
                  <a:lnTo>
                    <a:pt x="772" y="0"/>
                  </a:lnTo>
                  <a:lnTo>
                    <a:pt x="684" y="6"/>
                  </a:lnTo>
                  <a:lnTo>
                    <a:pt x="618" y="18"/>
                  </a:lnTo>
                  <a:lnTo>
                    <a:pt x="525" y="36"/>
                  </a:lnTo>
                  <a:lnTo>
                    <a:pt x="412" y="99"/>
                  </a:lnTo>
                  <a:lnTo>
                    <a:pt x="295" y="158"/>
                  </a:lnTo>
                  <a:lnTo>
                    <a:pt x="172" y="219"/>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8" name="Freeform 200">
              <a:extLst>
                <a:ext uri="{FF2B5EF4-FFF2-40B4-BE49-F238E27FC236}">
                  <a16:creationId xmlns:a16="http://schemas.microsoft.com/office/drawing/2014/main" xmlns="" id="{C98376B3-47B3-21D6-21D6-02BBF3F73F04}"/>
                </a:ext>
              </a:extLst>
            </p:cNvPr>
            <p:cNvSpPr>
              <a:spLocks/>
            </p:cNvSpPr>
            <p:nvPr/>
          </p:nvSpPr>
          <p:spPr bwMode="auto">
            <a:xfrm>
              <a:off x="9738538" y="4765768"/>
              <a:ext cx="257380" cy="281582"/>
            </a:xfrm>
            <a:custGeom>
              <a:avLst/>
              <a:gdLst/>
              <a:ahLst/>
              <a:cxnLst>
                <a:cxn ang="0">
                  <a:pos x="761" y="801"/>
                </a:cxn>
                <a:cxn ang="0">
                  <a:pos x="654" y="863"/>
                </a:cxn>
                <a:cxn ang="0">
                  <a:pos x="576" y="882"/>
                </a:cxn>
                <a:cxn ang="0">
                  <a:pos x="488" y="853"/>
                </a:cxn>
                <a:cxn ang="0">
                  <a:pos x="424" y="877"/>
                </a:cxn>
                <a:cxn ang="0">
                  <a:pos x="331" y="887"/>
                </a:cxn>
                <a:cxn ang="0">
                  <a:pos x="267" y="820"/>
                </a:cxn>
                <a:cxn ang="0">
                  <a:pos x="204" y="801"/>
                </a:cxn>
                <a:cxn ang="0">
                  <a:pos x="140" y="820"/>
                </a:cxn>
                <a:cxn ang="0">
                  <a:pos x="75" y="780"/>
                </a:cxn>
                <a:cxn ang="0">
                  <a:pos x="6" y="681"/>
                </a:cxn>
                <a:cxn ang="0">
                  <a:pos x="0" y="612"/>
                </a:cxn>
                <a:cxn ang="0">
                  <a:pos x="45" y="524"/>
                </a:cxn>
                <a:cxn ang="0">
                  <a:pos x="59" y="426"/>
                </a:cxn>
                <a:cxn ang="0">
                  <a:pos x="99" y="282"/>
                </a:cxn>
                <a:cxn ang="0">
                  <a:pos x="147" y="171"/>
                </a:cxn>
                <a:cxn ang="0">
                  <a:pos x="168" y="56"/>
                </a:cxn>
                <a:cxn ang="0">
                  <a:pos x="240" y="35"/>
                </a:cxn>
                <a:cxn ang="0">
                  <a:pos x="333" y="0"/>
                </a:cxn>
                <a:cxn ang="0">
                  <a:pos x="444" y="117"/>
                </a:cxn>
                <a:cxn ang="0">
                  <a:pos x="447" y="180"/>
                </a:cxn>
                <a:cxn ang="0">
                  <a:pos x="531" y="134"/>
                </a:cxn>
                <a:cxn ang="0">
                  <a:pos x="605" y="248"/>
                </a:cxn>
                <a:cxn ang="0">
                  <a:pos x="731" y="347"/>
                </a:cxn>
                <a:cxn ang="0">
                  <a:pos x="827" y="440"/>
                </a:cxn>
                <a:cxn ang="0">
                  <a:pos x="804" y="585"/>
                </a:cxn>
                <a:cxn ang="0">
                  <a:pos x="791" y="669"/>
                </a:cxn>
                <a:cxn ang="0">
                  <a:pos x="801" y="709"/>
                </a:cxn>
                <a:cxn ang="0">
                  <a:pos x="761" y="801"/>
                </a:cxn>
              </a:cxnLst>
              <a:rect l="0" t="0" r="r" b="b"/>
              <a:pathLst>
                <a:path w="827" h="887">
                  <a:moveTo>
                    <a:pt x="761" y="801"/>
                  </a:moveTo>
                  <a:lnTo>
                    <a:pt x="654" y="863"/>
                  </a:lnTo>
                  <a:lnTo>
                    <a:pt x="576" y="882"/>
                  </a:lnTo>
                  <a:lnTo>
                    <a:pt x="488" y="853"/>
                  </a:lnTo>
                  <a:lnTo>
                    <a:pt x="424" y="877"/>
                  </a:lnTo>
                  <a:lnTo>
                    <a:pt x="331" y="887"/>
                  </a:lnTo>
                  <a:lnTo>
                    <a:pt x="267" y="820"/>
                  </a:lnTo>
                  <a:lnTo>
                    <a:pt x="204" y="801"/>
                  </a:lnTo>
                  <a:lnTo>
                    <a:pt x="140" y="820"/>
                  </a:lnTo>
                  <a:lnTo>
                    <a:pt x="75" y="780"/>
                  </a:lnTo>
                  <a:lnTo>
                    <a:pt x="6" y="681"/>
                  </a:lnTo>
                  <a:lnTo>
                    <a:pt x="0" y="612"/>
                  </a:lnTo>
                  <a:lnTo>
                    <a:pt x="45" y="524"/>
                  </a:lnTo>
                  <a:lnTo>
                    <a:pt x="59" y="426"/>
                  </a:lnTo>
                  <a:lnTo>
                    <a:pt x="99" y="282"/>
                  </a:lnTo>
                  <a:lnTo>
                    <a:pt x="147" y="171"/>
                  </a:lnTo>
                  <a:lnTo>
                    <a:pt x="168" y="56"/>
                  </a:lnTo>
                  <a:lnTo>
                    <a:pt x="240" y="35"/>
                  </a:lnTo>
                  <a:lnTo>
                    <a:pt x="333" y="0"/>
                  </a:lnTo>
                  <a:lnTo>
                    <a:pt x="444" y="117"/>
                  </a:lnTo>
                  <a:lnTo>
                    <a:pt x="447" y="180"/>
                  </a:lnTo>
                  <a:lnTo>
                    <a:pt x="531" y="134"/>
                  </a:lnTo>
                  <a:lnTo>
                    <a:pt x="605" y="248"/>
                  </a:lnTo>
                  <a:lnTo>
                    <a:pt x="731" y="347"/>
                  </a:lnTo>
                  <a:lnTo>
                    <a:pt x="827" y="440"/>
                  </a:lnTo>
                  <a:lnTo>
                    <a:pt x="804" y="585"/>
                  </a:lnTo>
                  <a:lnTo>
                    <a:pt x="791" y="669"/>
                  </a:lnTo>
                  <a:lnTo>
                    <a:pt x="801" y="709"/>
                  </a:lnTo>
                  <a:lnTo>
                    <a:pt x="761" y="801"/>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69" name="Freeform 201">
              <a:extLst>
                <a:ext uri="{FF2B5EF4-FFF2-40B4-BE49-F238E27FC236}">
                  <a16:creationId xmlns:a16="http://schemas.microsoft.com/office/drawing/2014/main" xmlns="" id="{2E604F3F-446D-005C-E387-8A172AFD7FFF}"/>
                </a:ext>
              </a:extLst>
            </p:cNvPr>
            <p:cNvSpPr>
              <a:spLocks/>
            </p:cNvSpPr>
            <p:nvPr/>
          </p:nvSpPr>
          <p:spPr bwMode="auto">
            <a:xfrm>
              <a:off x="9507676" y="5912780"/>
              <a:ext cx="74874" cy="57271"/>
            </a:xfrm>
            <a:custGeom>
              <a:avLst/>
              <a:gdLst/>
              <a:ahLst/>
              <a:cxnLst>
                <a:cxn ang="0">
                  <a:pos x="294" y="90"/>
                </a:cxn>
                <a:cxn ang="0">
                  <a:pos x="246" y="24"/>
                </a:cxn>
                <a:cxn ang="0">
                  <a:pos x="186" y="54"/>
                </a:cxn>
                <a:cxn ang="0">
                  <a:pos x="158" y="0"/>
                </a:cxn>
                <a:cxn ang="0">
                  <a:pos x="114" y="48"/>
                </a:cxn>
                <a:cxn ang="0">
                  <a:pos x="102" y="108"/>
                </a:cxn>
                <a:cxn ang="0">
                  <a:pos x="22" y="136"/>
                </a:cxn>
                <a:cxn ang="0">
                  <a:pos x="0" y="210"/>
                </a:cxn>
                <a:cxn ang="0">
                  <a:pos x="68" y="226"/>
                </a:cxn>
                <a:cxn ang="0">
                  <a:pos x="96" y="162"/>
                </a:cxn>
                <a:cxn ang="0">
                  <a:pos x="158" y="136"/>
                </a:cxn>
                <a:cxn ang="0">
                  <a:pos x="216" y="102"/>
                </a:cxn>
                <a:cxn ang="0">
                  <a:pos x="294" y="90"/>
                </a:cxn>
              </a:cxnLst>
              <a:rect l="0" t="0" r="r" b="b"/>
              <a:pathLst>
                <a:path w="294" h="226">
                  <a:moveTo>
                    <a:pt x="294" y="90"/>
                  </a:moveTo>
                  <a:lnTo>
                    <a:pt x="246" y="24"/>
                  </a:lnTo>
                  <a:lnTo>
                    <a:pt x="186" y="54"/>
                  </a:lnTo>
                  <a:lnTo>
                    <a:pt x="158" y="0"/>
                  </a:lnTo>
                  <a:lnTo>
                    <a:pt x="114" y="48"/>
                  </a:lnTo>
                  <a:lnTo>
                    <a:pt x="102" y="108"/>
                  </a:lnTo>
                  <a:lnTo>
                    <a:pt x="22" y="136"/>
                  </a:lnTo>
                  <a:lnTo>
                    <a:pt x="0" y="210"/>
                  </a:lnTo>
                  <a:lnTo>
                    <a:pt x="68" y="226"/>
                  </a:lnTo>
                  <a:lnTo>
                    <a:pt x="96" y="162"/>
                  </a:lnTo>
                  <a:lnTo>
                    <a:pt x="158" y="136"/>
                  </a:lnTo>
                  <a:lnTo>
                    <a:pt x="216" y="102"/>
                  </a:lnTo>
                  <a:lnTo>
                    <a:pt x="294" y="90"/>
                  </a:lnTo>
                  <a:close/>
                </a:path>
              </a:pathLst>
            </a:custGeom>
            <a:solidFill>
              <a:schemeClr val="tx2"/>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0" name="Freeform 202">
              <a:extLst>
                <a:ext uri="{FF2B5EF4-FFF2-40B4-BE49-F238E27FC236}">
                  <a16:creationId xmlns:a16="http://schemas.microsoft.com/office/drawing/2014/main" xmlns="" id="{FE908F1E-A3FC-4E28-186E-5253BC93D7B6}"/>
                </a:ext>
              </a:extLst>
            </p:cNvPr>
            <p:cNvSpPr>
              <a:spLocks/>
            </p:cNvSpPr>
            <p:nvPr/>
          </p:nvSpPr>
          <p:spPr bwMode="auto">
            <a:xfrm>
              <a:off x="9463999" y="5922325"/>
              <a:ext cx="60836" cy="41363"/>
            </a:xfrm>
            <a:custGeom>
              <a:avLst/>
              <a:gdLst/>
              <a:ahLst/>
              <a:cxnLst>
                <a:cxn ang="0">
                  <a:pos x="0" y="128"/>
                </a:cxn>
                <a:cxn ang="0">
                  <a:pos x="12" y="156"/>
                </a:cxn>
                <a:cxn ang="0">
                  <a:pos x="101" y="141"/>
                </a:cxn>
                <a:cxn ang="0">
                  <a:pos x="140" y="80"/>
                </a:cxn>
                <a:cxn ang="0">
                  <a:pos x="238" y="5"/>
                </a:cxn>
                <a:cxn ang="0">
                  <a:pos x="184" y="0"/>
                </a:cxn>
                <a:cxn ang="0">
                  <a:pos x="144" y="20"/>
                </a:cxn>
                <a:cxn ang="0">
                  <a:pos x="100" y="28"/>
                </a:cxn>
                <a:cxn ang="0">
                  <a:pos x="116" y="56"/>
                </a:cxn>
                <a:cxn ang="0">
                  <a:pos x="60" y="108"/>
                </a:cxn>
                <a:cxn ang="0">
                  <a:pos x="0" y="128"/>
                </a:cxn>
              </a:cxnLst>
              <a:rect l="0" t="0" r="r" b="b"/>
              <a:pathLst>
                <a:path w="238" h="156">
                  <a:moveTo>
                    <a:pt x="0" y="128"/>
                  </a:moveTo>
                  <a:lnTo>
                    <a:pt x="12" y="156"/>
                  </a:lnTo>
                  <a:lnTo>
                    <a:pt x="101" y="141"/>
                  </a:lnTo>
                  <a:lnTo>
                    <a:pt x="140" y="80"/>
                  </a:lnTo>
                  <a:lnTo>
                    <a:pt x="238" y="5"/>
                  </a:lnTo>
                  <a:lnTo>
                    <a:pt x="184" y="0"/>
                  </a:lnTo>
                  <a:lnTo>
                    <a:pt x="144" y="20"/>
                  </a:lnTo>
                  <a:lnTo>
                    <a:pt x="100" y="28"/>
                  </a:lnTo>
                  <a:lnTo>
                    <a:pt x="116" y="56"/>
                  </a:lnTo>
                  <a:lnTo>
                    <a:pt x="60" y="108"/>
                  </a:lnTo>
                  <a:lnTo>
                    <a:pt x="0" y="128"/>
                  </a:lnTo>
                  <a:close/>
                </a:path>
              </a:pathLst>
            </a:custGeom>
            <a:solidFill>
              <a:schemeClr val="tx2"/>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1" name="Freeform 203">
              <a:extLst>
                <a:ext uri="{FF2B5EF4-FFF2-40B4-BE49-F238E27FC236}">
                  <a16:creationId xmlns:a16="http://schemas.microsoft.com/office/drawing/2014/main" xmlns="" id="{A7496CAD-E728-0053-0C8B-0C23CAAE4F74}"/>
                </a:ext>
              </a:extLst>
            </p:cNvPr>
            <p:cNvSpPr>
              <a:spLocks/>
            </p:cNvSpPr>
            <p:nvPr/>
          </p:nvSpPr>
          <p:spPr bwMode="auto">
            <a:xfrm>
              <a:off x="10234580" y="6132319"/>
              <a:ext cx="59275" cy="58862"/>
            </a:xfrm>
            <a:custGeom>
              <a:avLst/>
              <a:gdLst/>
              <a:ahLst/>
              <a:cxnLst>
                <a:cxn ang="0">
                  <a:pos x="0" y="0"/>
                </a:cxn>
                <a:cxn ang="0">
                  <a:pos x="63" y="33"/>
                </a:cxn>
                <a:cxn ang="0">
                  <a:pos x="115" y="67"/>
                </a:cxn>
                <a:cxn ang="0">
                  <a:pos x="168" y="134"/>
                </a:cxn>
                <a:cxn ang="0">
                  <a:pos x="197" y="225"/>
                </a:cxn>
                <a:cxn ang="0">
                  <a:pos x="235" y="220"/>
                </a:cxn>
                <a:cxn ang="0">
                  <a:pos x="235" y="144"/>
                </a:cxn>
                <a:cxn ang="0">
                  <a:pos x="216" y="91"/>
                </a:cxn>
                <a:cxn ang="0">
                  <a:pos x="173" y="48"/>
                </a:cxn>
                <a:cxn ang="0">
                  <a:pos x="120" y="24"/>
                </a:cxn>
                <a:cxn ang="0">
                  <a:pos x="58" y="0"/>
                </a:cxn>
                <a:cxn ang="0">
                  <a:pos x="0" y="0"/>
                </a:cxn>
              </a:cxnLst>
              <a:rect l="0" t="0" r="r" b="b"/>
              <a:pathLst>
                <a:path w="235" h="225">
                  <a:moveTo>
                    <a:pt x="0" y="0"/>
                  </a:moveTo>
                  <a:lnTo>
                    <a:pt x="63" y="33"/>
                  </a:lnTo>
                  <a:lnTo>
                    <a:pt x="115" y="67"/>
                  </a:lnTo>
                  <a:lnTo>
                    <a:pt x="168" y="134"/>
                  </a:lnTo>
                  <a:lnTo>
                    <a:pt x="197" y="225"/>
                  </a:lnTo>
                  <a:lnTo>
                    <a:pt x="235" y="220"/>
                  </a:lnTo>
                  <a:lnTo>
                    <a:pt x="235" y="144"/>
                  </a:lnTo>
                  <a:lnTo>
                    <a:pt x="216" y="91"/>
                  </a:lnTo>
                  <a:lnTo>
                    <a:pt x="173" y="48"/>
                  </a:lnTo>
                  <a:lnTo>
                    <a:pt x="120" y="24"/>
                  </a:lnTo>
                  <a:lnTo>
                    <a:pt x="58" y="0"/>
                  </a:lnTo>
                  <a:lnTo>
                    <a:pt x="0" y="0"/>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2" name="Freeform 204">
              <a:extLst>
                <a:ext uri="{FF2B5EF4-FFF2-40B4-BE49-F238E27FC236}">
                  <a16:creationId xmlns:a16="http://schemas.microsoft.com/office/drawing/2014/main" xmlns="" id="{5BFCBA6F-8CA5-230B-0512-38CEFFD7E367}"/>
                </a:ext>
              </a:extLst>
            </p:cNvPr>
            <p:cNvSpPr>
              <a:spLocks/>
            </p:cNvSpPr>
            <p:nvPr/>
          </p:nvSpPr>
          <p:spPr bwMode="auto">
            <a:xfrm>
              <a:off x="9403163" y="5411658"/>
              <a:ext cx="34317" cy="46134"/>
            </a:xfrm>
            <a:custGeom>
              <a:avLst/>
              <a:gdLst/>
              <a:ahLst/>
              <a:cxnLst>
                <a:cxn ang="0">
                  <a:pos x="48" y="142"/>
                </a:cxn>
                <a:cxn ang="0">
                  <a:pos x="96" y="136"/>
                </a:cxn>
                <a:cxn ang="0">
                  <a:pos x="114" y="88"/>
                </a:cxn>
                <a:cxn ang="0">
                  <a:pos x="111" y="43"/>
                </a:cxn>
                <a:cxn ang="0">
                  <a:pos x="96" y="0"/>
                </a:cxn>
                <a:cxn ang="0">
                  <a:pos x="27" y="28"/>
                </a:cxn>
                <a:cxn ang="0">
                  <a:pos x="15" y="73"/>
                </a:cxn>
                <a:cxn ang="0">
                  <a:pos x="0" y="121"/>
                </a:cxn>
                <a:cxn ang="0">
                  <a:pos x="5" y="136"/>
                </a:cxn>
                <a:cxn ang="0">
                  <a:pos x="48" y="142"/>
                </a:cxn>
              </a:cxnLst>
              <a:rect l="0" t="0" r="r" b="b"/>
              <a:pathLst>
                <a:path w="114" h="142">
                  <a:moveTo>
                    <a:pt x="48" y="142"/>
                  </a:moveTo>
                  <a:lnTo>
                    <a:pt x="96" y="136"/>
                  </a:lnTo>
                  <a:lnTo>
                    <a:pt x="114" y="88"/>
                  </a:lnTo>
                  <a:lnTo>
                    <a:pt x="111" y="43"/>
                  </a:lnTo>
                  <a:lnTo>
                    <a:pt x="96" y="0"/>
                  </a:lnTo>
                  <a:lnTo>
                    <a:pt x="27" y="28"/>
                  </a:lnTo>
                  <a:lnTo>
                    <a:pt x="15" y="73"/>
                  </a:lnTo>
                  <a:lnTo>
                    <a:pt x="0" y="121"/>
                  </a:lnTo>
                  <a:lnTo>
                    <a:pt x="5" y="136"/>
                  </a:lnTo>
                  <a:lnTo>
                    <a:pt x="48" y="142"/>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sp>
          <p:nvSpPr>
            <p:cNvPr id="73" name="Freeform 205">
              <a:extLst>
                <a:ext uri="{FF2B5EF4-FFF2-40B4-BE49-F238E27FC236}">
                  <a16:creationId xmlns:a16="http://schemas.microsoft.com/office/drawing/2014/main" xmlns="" id="{BCB36887-F0C4-13BD-9FA7-F6C64969F76B}"/>
                </a:ext>
              </a:extLst>
            </p:cNvPr>
            <p:cNvSpPr>
              <a:spLocks noChangeAspect="1"/>
            </p:cNvSpPr>
            <p:nvPr/>
          </p:nvSpPr>
          <p:spPr bwMode="auto">
            <a:xfrm>
              <a:off x="8804170" y="1555407"/>
              <a:ext cx="31198" cy="19090"/>
            </a:xfrm>
            <a:custGeom>
              <a:avLst/>
              <a:gdLst/>
              <a:ahLst/>
              <a:cxnLst>
                <a:cxn ang="0">
                  <a:pos x="34" y="38"/>
                </a:cxn>
                <a:cxn ang="0">
                  <a:pos x="3" y="33"/>
                </a:cxn>
                <a:cxn ang="0">
                  <a:pos x="0" y="26"/>
                </a:cxn>
                <a:cxn ang="0">
                  <a:pos x="1" y="11"/>
                </a:cxn>
                <a:cxn ang="0">
                  <a:pos x="13" y="0"/>
                </a:cxn>
                <a:cxn ang="0">
                  <a:pos x="33" y="8"/>
                </a:cxn>
                <a:cxn ang="0">
                  <a:pos x="49" y="20"/>
                </a:cxn>
                <a:cxn ang="0">
                  <a:pos x="66" y="36"/>
                </a:cxn>
                <a:cxn ang="0">
                  <a:pos x="34" y="38"/>
                </a:cxn>
              </a:cxnLst>
              <a:rect l="0" t="0" r="r" b="b"/>
              <a:pathLst>
                <a:path w="66" h="38">
                  <a:moveTo>
                    <a:pt x="34" y="38"/>
                  </a:moveTo>
                  <a:lnTo>
                    <a:pt x="3" y="33"/>
                  </a:lnTo>
                  <a:lnTo>
                    <a:pt x="0" y="26"/>
                  </a:lnTo>
                  <a:lnTo>
                    <a:pt x="1" y="11"/>
                  </a:lnTo>
                  <a:lnTo>
                    <a:pt x="13" y="0"/>
                  </a:lnTo>
                  <a:lnTo>
                    <a:pt x="33" y="8"/>
                  </a:lnTo>
                  <a:lnTo>
                    <a:pt x="49" y="20"/>
                  </a:lnTo>
                  <a:lnTo>
                    <a:pt x="66" y="36"/>
                  </a:lnTo>
                  <a:lnTo>
                    <a:pt x="34" y="38"/>
                  </a:lnTo>
                  <a:close/>
                </a:path>
              </a:pathLst>
            </a:custGeom>
            <a:solidFill>
              <a:schemeClr val="accent3"/>
            </a:solidFill>
            <a:ln w="12700">
              <a:solidFill>
                <a:schemeClr val="bg1"/>
              </a:solidFill>
              <a:round/>
              <a:headEnd/>
              <a:tailEnd/>
            </a:ln>
            <a:effectLst/>
          </p:spPr>
          <p:txBody>
            <a:bodyPr wrap="none" anchor="ctr"/>
            <a:lstStyle/>
            <a:p>
              <a:endParaRPr lang="zh-CN" altLang="en-US" sz="900" kern="0">
                <a:solidFill>
                  <a:sysClr val="windowText" lastClr="000000"/>
                </a:solidFill>
                <a:latin typeface="Calibri" pitchFamily="34" charset="0"/>
              </a:endParaRPr>
            </a:p>
          </p:txBody>
        </p:sp>
      </p:grpSp>
      <p:sp>
        <p:nvSpPr>
          <p:cNvPr id="74" name="CuadroTexto 73"/>
          <p:cNvSpPr txBox="1"/>
          <p:nvPr/>
        </p:nvSpPr>
        <p:spPr>
          <a:xfrm>
            <a:off x="5974743" y="1616296"/>
            <a:ext cx="5241664" cy="1323439"/>
          </a:xfrm>
          <a:prstGeom prst="rect">
            <a:avLst/>
          </a:prstGeom>
          <a:noFill/>
        </p:spPr>
        <p:txBody>
          <a:bodyPr wrap="square" rtlCol="0">
            <a:spAutoFit/>
          </a:bodyPr>
          <a:lstStyle/>
          <a:p>
            <a:r>
              <a:rPr lang="es-ES" sz="2000" b="1" dirty="0" smtClean="0">
                <a:solidFill>
                  <a:schemeClr val="tx2">
                    <a:lumMod val="75000"/>
                  </a:schemeClr>
                </a:solidFill>
              </a:rPr>
              <a:t>             Brasil</a:t>
            </a:r>
          </a:p>
          <a:p>
            <a:r>
              <a:rPr lang="es-ES" sz="1500" dirty="0" smtClean="0">
                <a:solidFill>
                  <a:schemeClr val="tx2">
                    <a:lumMod val="75000"/>
                  </a:schemeClr>
                </a:solidFill>
              </a:rPr>
              <a:t>CMED establece precios máximos utilizando mercados de </a:t>
            </a:r>
            <a:r>
              <a:rPr lang="es-ES" sz="1500" dirty="0" smtClean="0">
                <a:solidFill>
                  <a:schemeClr val="tx2">
                    <a:lumMod val="75000"/>
                  </a:schemeClr>
                </a:solidFill>
              </a:rPr>
              <a:t>referencia para medicamentos nuevos. Fija PSL y luego PVP. Para los medicamentos genéricos establece un precio 35% inferior. En transición.</a:t>
            </a:r>
            <a:endParaRPr lang="es-ES" sz="1500" dirty="0">
              <a:solidFill>
                <a:schemeClr val="tx2">
                  <a:lumMod val="75000"/>
                </a:schemeClr>
              </a:solidFill>
            </a:endParaRPr>
          </a:p>
        </p:txBody>
      </p:sp>
      <p:sp>
        <p:nvSpPr>
          <p:cNvPr id="75" name="CuadroTexto 74"/>
          <p:cNvSpPr txBox="1"/>
          <p:nvPr/>
        </p:nvSpPr>
        <p:spPr>
          <a:xfrm>
            <a:off x="5207665" y="3104278"/>
            <a:ext cx="6573512" cy="1323439"/>
          </a:xfrm>
          <a:prstGeom prst="rect">
            <a:avLst/>
          </a:prstGeom>
          <a:noFill/>
        </p:spPr>
        <p:txBody>
          <a:bodyPr wrap="square" rtlCol="0">
            <a:spAutoFit/>
          </a:bodyPr>
          <a:lstStyle/>
          <a:p>
            <a:r>
              <a:rPr lang="es-ES" sz="2000" b="1" dirty="0" smtClean="0">
                <a:solidFill>
                  <a:schemeClr val="tx2">
                    <a:lumMod val="75000"/>
                  </a:schemeClr>
                </a:solidFill>
              </a:rPr>
              <a:t>             Paraguay</a:t>
            </a:r>
          </a:p>
          <a:p>
            <a:r>
              <a:rPr lang="es-ES" sz="1500" dirty="0" smtClean="0">
                <a:solidFill>
                  <a:schemeClr val="tx2">
                    <a:lumMod val="75000"/>
                  </a:schemeClr>
                </a:solidFill>
              </a:rPr>
              <a:t>DINAVISA fijaba precios máximos para todos los </a:t>
            </a:r>
            <a:r>
              <a:rPr lang="es-ES" sz="1500" dirty="0">
                <a:solidFill>
                  <a:schemeClr val="tx2">
                    <a:lumMod val="75000"/>
                  </a:schemeClr>
                </a:solidFill>
              </a:rPr>
              <a:t>medicamentos </a:t>
            </a:r>
            <a:r>
              <a:rPr lang="es-ES" sz="1500" dirty="0" smtClean="0">
                <a:solidFill>
                  <a:schemeClr val="tx2">
                    <a:lumMod val="75000"/>
                  </a:schemeClr>
                </a:solidFill>
              </a:rPr>
              <a:t>comercializados </a:t>
            </a:r>
            <a:r>
              <a:rPr lang="es-ES" sz="1500" dirty="0">
                <a:solidFill>
                  <a:schemeClr val="tx2">
                    <a:lumMod val="75000"/>
                  </a:schemeClr>
                </a:solidFill>
              </a:rPr>
              <a:t>en el </a:t>
            </a:r>
            <a:r>
              <a:rPr lang="es-ES" sz="1500" dirty="0" smtClean="0">
                <a:solidFill>
                  <a:schemeClr val="tx2">
                    <a:lumMod val="75000"/>
                  </a:schemeClr>
                </a:solidFill>
              </a:rPr>
              <a:t>país en base a un modelo de costos. Actualmente utiliza esquema de precios de referencia. Licitaciones: se solicita ofertar a un precio de al menos 20% inferior para participar</a:t>
            </a:r>
            <a:r>
              <a:rPr lang="es-419" sz="1500" dirty="0" smtClean="0">
                <a:solidFill>
                  <a:schemeClr val="tx2">
                    <a:lumMod val="75000"/>
                  </a:schemeClr>
                </a:solidFill>
              </a:rPr>
              <a:t>.</a:t>
            </a:r>
            <a:endParaRPr lang="es-ES" sz="1500" dirty="0">
              <a:solidFill>
                <a:schemeClr val="tx2">
                  <a:lumMod val="75000"/>
                </a:schemeClr>
              </a:solidFill>
            </a:endParaRPr>
          </a:p>
        </p:txBody>
      </p:sp>
      <p:sp>
        <p:nvSpPr>
          <p:cNvPr id="76" name="CuadroTexto 75"/>
          <p:cNvSpPr txBox="1"/>
          <p:nvPr/>
        </p:nvSpPr>
        <p:spPr>
          <a:xfrm>
            <a:off x="3376365" y="790033"/>
            <a:ext cx="4134118" cy="861774"/>
          </a:xfrm>
          <a:prstGeom prst="rect">
            <a:avLst/>
          </a:prstGeom>
          <a:noFill/>
        </p:spPr>
        <p:txBody>
          <a:bodyPr wrap="square" rtlCol="0">
            <a:spAutoFit/>
          </a:bodyPr>
          <a:lstStyle/>
          <a:p>
            <a:r>
              <a:rPr lang="es-ES" sz="2000" b="1" dirty="0" smtClean="0">
                <a:solidFill>
                  <a:schemeClr val="tx2">
                    <a:lumMod val="75000"/>
                  </a:schemeClr>
                </a:solidFill>
              </a:rPr>
              <a:t>           Panamá</a:t>
            </a:r>
          </a:p>
          <a:p>
            <a:r>
              <a:rPr lang="es-ES" sz="1500" dirty="0" smtClean="0">
                <a:solidFill>
                  <a:schemeClr val="tx2">
                    <a:lumMod val="75000"/>
                  </a:schemeClr>
                </a:solidFill>
              </a:rPr>
              <a:t>Listados de medicamentos específicos cuyo precio regula el Estado.</a:t>
            </a:r>
            <a:endParaRPr lang="es-ES" sz="1500" dirty="0">
              <a:solidFill>
                <a:schemeClr val="tx2">
                  <a:lumMod val="75000"/>
                </a:schemeClr>
              </a:solidFill>
            </a:endParaRPr>
          </a:p>
        </p:txBody>
      </p:sp>
      <p:sp>
        <p:nvSpPr>
          <p:cNvPr id="77" name="CuadroTexto 76"/>
          <p:cNvSpPr txBox="1"/>
          <p:nvPr/>
        </p:nvSpPr>
        <p:spPr>
          <a:xfrm>
            <a:off x="3942082" y="5183151"/>
            <a:ext cx="4329692" cy="1323439"/>
          </a:xfrm>
          <a:prstGeom prst="rect">
            <a:avLst/>
          </a:prstGeom>
          <a:noFill/>
        </p:spPr>
        <p:txBody>
          <a:bodyPr wrap="square" rtlCol="0">
            <a:spAutoFit/>
          </a:bodyPr>
          <a:lstStyle/>
          <a:p>
            <a:r>
              <a:rPr lang="es-ES" sz="2000" b="1" dirty="0" smtClean="0">
                <a:solidFill>
                  <a:schemeClr val="tx2">
                    <a:lumMod val="75000"/>
                  </a:schemeClr>
                </a:solidFill>
              </a:rPr>
              <a:t>             Argentina</a:t>
            </a:r>
          </a:p>
          <a:p>
            <a:r>
              <a:rPr lang="es-ES" sz="1500" dirty="0" smtClean="0">
                <a:solidFill>
                  <a:schemeClr val="tx2">
                    <a:lumMod val="75000"/>
                  </a:schemeClr>
                </a:solidFill>
              </a:rPr>
              <a:t>Ocasional aplicación de “compromisos” para no incrementar el precio de los medicamentos. </a:t>
            </a:r>
          </a:p>
          <a:p>
            <a:r>
              <a:rPr lang="es-ES" sz="1500" dirty="0" smtClean="0">
                <a:solidFill>
                  <a:schemeClr val="tx2">
                    <a:lumMod val="75000"/>
                  </a:schemeClr>
                </a:solidFill>
              </a:rPr>
              <a:t>Actualmente los precios son libres pero “observados” por el objetivo antiinflacionario de las autoridades.</a:t>
            </a:r>
            <a:endParaRPr lang="es-ES" sz="1500" dirty="0">
              <a:solidFill>
                <a:schemeClr val="tx2">
                  <a:lumMod val="75000"/>
                </a:schemeClr>
              </a:solidFill>
            </a:endParaRPr>
          </a:p>
        </p:txBody>
      </p:sp>
      <p:sp>
        <p:nvSpPr>
          <p:cNvPr id="78" name="CuadroTexto 77"/>
          <p:cNvSpPr txBox="1"/>
          <p:nvPr/>
        </p:nvSpPr>
        <p:spPr>
          <a:xfrm>
            <a:off x="8494421" y="4547684"/>
            <a:ext cx="3281890" cy="1554272"/>
          </a:xfrm>
          <a:prstGeom prst="rect">
            <a:avLst/>
          </a:prstGeom>
          <a:noFill/>
        </p:spPr>
        <p:txBody>
          <a:bodyPr wrap="square" rtlCol="0">
            <a:spAutoFit/>
          </a:bodyPr>
          <a:lstStyle/>
          <a:p>
            <a:r>
              <a:rPr lang="es-ES" sz="2000" b="1" dirty="0" smtClean="0">
                <a:solidFill>
                  <a:schemeClr val="tx2">
                    <a:lumMod val="75000"/>
                  </a:schemeClr>
                </a:solidFill>
              </a:rPr>
              <a:t>            Uruguay</a:t>
            </a:r>
          </a:p>
          <a:p>
            <a:r>
              <a:rPr lang="es-ES" sz="1500" dirty="0" smtClean="0">
                <a:solidFill>
                  <a:schemeClr val="tx2">
                    <a:lumMod val="75000"/>
                  </a:schemeClr>
                </a:solidFill>
              </a:rPr>
              <a:t>Los precios son </a:t>
            </a:r>
            <a:r>
              <a:rPr lang="es-ES" sz="1500" dirty="0">
                <a:solidFill>
                  <a:schemeClr val="tx2">
                    <a:lumMod val="75000"/>
                  </a:schemeClr>
                </a:solidFill>
              </a:rPr>
              <a:t>libres. </a:t>
            </a:r>
            <a:r>
              <a:rPr lang="es-ES" sz="1500" dirty="0" smtClean="0">
                <a:solidFill>
                  <a:schemeClr val="tx2">
                    <a:lumMod val="75000"/>
                  </a:schemeClr>
                </a:solidFill>
              </a:rPr>
              <a:t>Para el sector de la mutualidad hay tickets </a:t>
            </a:r>
            <a:r>
              <a:rPr lang="es-ES" sz="1500" dirty="0">
                <a:solidFill>
                  <a:schemeClr val="tx2">
                    <a:lumMod val="75000"/>
                  </a:schemeClr>
                </a:solidFill>
              </a:rPr>
              <a:t>moderadores </a:t>
            </a:r>
            <a:r>
              <a:rPr lang="es-ES" sz="1500" dirty="0" smtClean="0">
                <a:solidFill>
                  <a:schemeClr val="tx2">
                    <a:lumMod val="75000"/>
                  </a:schemeClr>
                </a:solidFill>
              </a:rPr>
              <a:t>para medicamentos ambulatorios con precios topeados establecidos desde </a:t>
            </a:r>
            <a:r>
              <a:rPr lang="es-ES" sz="1500" dirty="0">
                <a:solidFill>
                  <a:schemeClr val="tx2">
                    <a:lumMod val="75000"/>
                  </a:schemeClr>
                </a:solidFill>
              </a:rPr>
              <a:t>el Ministerio de </a:t>
            </a:r>
            <a:r>
              <a:rPr lang="es-ES" sz="1500" dirty="0" smtClean="0">
                <a:solidFill>
                  <a:schemeClr val="tx2">
                    <a:lumMod val="75000"/>
                  </a:schemeClr>
                </a:solidFill>
              </a:rPr>
              <a:t>Salud Pública.</a:t>
            </a:r>
            <a:endParaRPr lang="es-ES" sz="1500" dirty="0">
              <a:solidFill>
                <a:schemeClr val="tx2">
                  <a:lumMod val="75000"/>
                </a:schemeClr>
              </a:solidFill>
            </a:endParaRPr>
          </a:p>
        </p:txBody>
      </p:sp>
      <p:pic>
        <p:nvPicPr>
          <p:cNvPr id="79" name="Imagen 78"/>
          <p:cNvPicPr>
            <a:picLocks noChangeAspect="1"/>
          </p:cNvPicPr>
          <p:nvPr/>
        </p:nvPicPr>
        <p:blipFill>
          <a:blip r:embed="rId3"/>
          <a:stretch>
            <a:fillRect/>
          </a:stretch>
        </p:blipFill>
        <p:spPr>
          <a:xfrm>
            <a:off x="3482244" y="631919"/>
            <a:ext cx="543018" cy="543018"/>
          </a:xfrm>
          <a:prstGeom prst="rect">
            <a:avLst/>
          </a:prstGeom>
        </p:spPr>
      </p:pic>
      <p:pic>
        <p:nvPicPr>
          <p:cNvPr id="80" name="Imagen 79"/>
          <p:cNvPicPr>
            <a:picLocks noChangeAspect="1"/>
          </p:cNvPicPr>
          <p:nvPr/>
        </p:nvPicPr>
        <p:blipFill>
          <a:blip r:embed="rId4"/>
          <a:stretch>
            <a:fillRect/>
          </a:stretch>
        </p:blipFill>
        <p:spPr>
          <a:xfrm>
            <a:off x="6135435" y="1423730"/>
            <a:ext cx="543018" cy="543018"/>
          </a:xfrm>
          <a:prstGeom prst="rect">
            <a:avLst/>
          </a:prstGeom>
        </p:spPr>
      </p:pic>
      <p:pic>
        <p:nvPicPr>
          <p:cNvPr id="81" name="Imagen 80"/>
          <p:cNvPicPr>
            <a:picLocks noChangeAspect="1"/>
          </p:cNvPicPr>
          <p:nvPr/>
        </p:nvPicPr>
        <p:blipFill>
          <a:blip r:embed="rId5"/>
          <a:stretch>
            <a:fillRect/>
          </a:stretch>
        </p:blipFill>
        <p:spPr>
          <a:xfrm>
            <a:off x="5363919" y="2890140"/>
            <a:ext cx="543018" cy="549892"/>
          </a:xfrm>
          <a:prstGeom prst="rect">
            <a:avLst/>
          </a:prstGeom>
        </p:spPr>
      </p:pic>
      <p:pic>
        <p:nvPicPr>
          <p:cNvPr id="82" name="Imagen 81"/>
          <p:cNvPicPr>
            <a:picLocks noChangeAspect="1"/>
          </p:cNvPicPr>
          <p:nvPr/>
        </p:nvPicPr>
        <p:blipFill>
          <a:blip r:embed="rId6"/>
          <a:stretch>
            <a:fillRect/>
          </a:stretch>
        </p:blipFill>
        <p:spPr>
          <a:xfrm>
            <a:off x="8633034" y="4365246"/>
            <a:ext cx="543018" cy="543018"/>
          </a:xfrm>
          <a:prstGeom prst="rect">
            <a:avLst/>
          </a:prstGeom>
        </p:spPr>
      </p:pic>
      <p:pic>
        <p:nvPicPr>
          <p:cNvPr id="83" name="Imagen 82"/>
          <p:cNvPicPr>
            <a:picLocks noChangeAspect="1"/>
          </p:cNvPicPr>
          <p:nvPr/>
        </p:nvPicPr>
        <p:blipFill>
          <a:blip r:embed="rId7"/>
          <a:stretch>
            <a:fillRect/>
          </a:stretch>
        </p:blipFill>
        <p:spPr>
          <a:xfrm>
            <a:off x="4060412" y="4972512"/>
            <a:ext cx="543018" cy="543018"/>
          </a:xfrm>
          <a:prstGeom prst="rect">
            <a:avLst/>
          </a:prstGeom>
        </p:spPr>
      </p:pic>
      <p:cxnSp>
        <p:nvCxnSpPr>
          <p:cNvPr id="84" name="Conector recto 83"/>
          <p:cNvCxnSpPr/>
          <p:nvPr/>
        </p:nvCxnSpPr>
        <p:spPr>
          <a:xfrm flipV="1">
            <a:off x="2448155" y="1245343"/>
            <a:ext cx="934047" cy="112628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flipV="1">
            <a:off x="4075941" y="1928603"/>
            <a:ext cx="1898802" cy="123648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flipV="1">
            <a:off x="3556201" y="3506625"/>
            <a:ext cx="1739912" cy="88524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flipV="1">
            <a:off x="3604107" y="4868406"/>
            <a:ext cx="4890314" cy="532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3179257" y="5165693"/>
            <a:ext cx="813711" cy="29209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58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a:xfrm>
            <a:off x="8610600" y="6008619"/>
            <a:ext cx="2743200" cy="365125"/>
          </a:xfrm>
        </p:spPr>
        <p:txBody>
          <a:bodyPr/>
          <a:lstStyle/>
          <a:p>
            <a:fld id="{2EAFD256-FAE6-4D3D-B4DC-67D534A036F5}" type="slidenum">
              <a:rPr lang="es-ES" smtClean="0"/>
              <a:t>7</a:t>
            </a:fld>
            <a:endParaRPr lang="es-ES" dirty="0"/>
          </a:p>
        </p:txBody>
      </p:sp>
      <p:sp>
        <p:nvSpPr>
          <p:cNvPr id="6" name="CuadroTexto 5"/>
          <p:cNvSpPr txBox="1"/>
          <p:nvPr/>
        </p:nvSpPr>
        <p:spPr>
          <a:xfrm>
            <a:off x="386365" y="231820"/>
            <a:ext cx="10753860"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smtClean="0"/>
              <a:t>IMPACTOS ECONÓMICOS Y SANITARIOS </a:t>
            </a:r>
            <a:r>
              <a:rPr lang="es-ES" dirty="0"/>
              <a:t>DE LOS CONTROLES DE </a:t>
            </a:r>
            <a:r>
              <a:rPr lang="es-ES" dirty="0" smtClean="0"/>
              <a:t>PRECIOS EN PAÍSES DE LA REGIÓN</a:t>
            </a:r>
            <a:endParaRPr lang="es-ES" dirty="0"/>
          </a:p>
        </p:txBody>
      </p:sp>
      <p:sp>
        <p:nvSpPr>
          <p:cNvPr id="3" name="Rectángulo 2"/>
          <p:cNvSpPr/>
          <p:nvPr/>
        </p:nvSpPr>
        <p:spPr>
          <a:xfrm>
            <a:off x="2199353" y="849340"/>
            <a:ext cx="2102185" cy="646331"/>
          </a:xfrm>
          <a:prstGeom prst="rect">
            <a:avLst/>
          </a:prstGeom>
        </p:spPr>
        <p:txBody>
          <a:bodyPr wrap="square">
            <a:spAutoFit/>
          </a:bodyPr>
          <a:lstStyle/>
          <a:p>
            <a:pPr algn="ctr"/>
            <a:r>
              <a:rPr lang="es-ES" b="1" dirty="0">
                <a:solidFill>
                  <a:schemeClr val="tx2">
                    <a:lumMod val="75000"/>
                  </a:schemeClr>
                </a:solidFill>
              </a:rPr>
              <a:t>Señales de mercado distorsionadas</a:t>
            </a:r>
          </a:p>
        </p:txBody>
      </p:sp>
      <p:sp>
        <p:nvSpPr>
          <p:cNvPr id="7" name="Rectángulo 6"/>
          <p:cNvSpPr/>
          <p:nvPr/>
        </p:nvSpPr>
        <p:spPr>
          <a:xfrm>
            <a:off x="7011116" y="839127"/>
            <a:ext cx="2706007" cy="646331"/>
          </a:xfrm>
          <a:prstGeom prst="rect">
            <a:avLst/>
          </a:prstGeom>
        </p:spPr>
        <p:txBody>
          <a:bodyPr wrap="square">
            <a:spAutoFit/>
          </a:bodyPr>
          <a:lstStyle/>
          <a:p>
            <a:pPr algn="ctr"/>
            <a:r>
              <a:rPr lang="es-ES" b="1" dirty="0">
                <a:solidFill>
                  <a:schemeClr val="tx2">
                    <a:lumMod val="75000"/>
                  </a:schemeClr>
                </a:solidFill>
              </a:rPr>
              <a:t>Reducción de la inversión y la innovación</a:t>
            </a:r>
          </a:p>
        </p:txBody>
      </p:sp>
      <p:sp>
        <p:nvSpPr>
          <p:cNvPr id="8" name="Rectángulo 7"/>
          <p:cNvSpPr/>
          <p:nvPr/>
        </p:nvSpPr>
        <p:spPr>
          <a:xfrm>
            <a:off x="6810029" y="1619219"/>
            <a:ext cx="3227677" cy="1169551"/>
          </a:xfrm>
          <a:prstGeom prst="rect">
            <a:avLst/>
          </a:prstGeom>
        </p:spPr>
        <p:txBody>
          <a:bodyPr wrap="square">
            <a:spAutoFit/>
          </a:bodyPr>
          <a:lstStyle/>
          <a:p>
            <a:pPr algn="ctr"/>
            <a:r>
              <a:rPr lang="es-ES" sz="1400" dirty="0">
                <a:solidFill>
                  <a:schemeClr val="tx2">
                    <a:lumMod val="75000"/>
                  </a:schemeClr>
                </a:solidFill>
              </a:rPr>
              <a:t>Los controles de precios limitan el rendimiento que las empresas obtienen por sus inversiones, lo que les hace menos atractivo invertir en mejorar sus productos o desarrollar otros nuevos. </a:t>
            </a:r>
          </a:p>
        </p:txBody>
      </p:sp>
      <p:sp>
        <p:nvSpPr>
          <p:cNvPr id="9" name="Rectángulo 8"/>
          <p:cNvSpPr/>
          <p:nvPr/>
        </p:nvSpPr>
        <p:spPr>
          <a:xfrm>
            <a:off x="2046708" y="3731026"/>
            <a:ext cx="2518269" cy="646331"/>
          </a:xfrm>
          <a:prstGeom prst="rect">
            <a:avLst/>
          </a:prstGeom>
        </p:spPr>
        <p:txBody>
          <a:bodyPr wrap="square">
            <a:spAutoFit/>
          </a:bodyPr>
          <a:lstStyle/>
          <a:p>
            <a:pPr algn="ctr"/>
            <a:r>
              <a:rPr lang="es-ES" b="1" dirty="0">
                <a:solidFill>
                  <a:schemeClr val="tx2">
                    <a:lumMod val="75000"/>
                  </a:schemeClr>
                </a:solidFill>
              </a:rPr>
              <a:t>Asignación ineficiente de recursos</a:t>
            </a:r>
          </a:p>
        </p:txBody>
      </p:sp>
      <p:sp>
        <p:nvSpPr>
          <p:cNvPr id="10" name="Rectángulo 9"/>
          <p:cNvSpPr/>
          <p:nvPr/>
        </p:nvSpPr>
        <p:spPr>
          <a:xfrm>
            <a:off x="1354334" y="4502809"/>
            <a:ext cx="3894129" cy="1600438"/>
          </a:xfrm>
          <a:prstGeom prst="rect">
            <a:avLst/>
          </a:prstGeom>
        </p:spPr>
        <p:txBody>
          <a:bodyPr wrap="square">
            <a:spAutoFit/>
          </a:bodyPr>
          <a:lstStyle/>
          <a:p>
            <a:pPr algn="ctr"/>
            <a:r>
              <a:rPr lang="es-ES" sz="1400" dirty="0">
                <a:solidFill>
                  <a:schemeClr val="tx2">
                    <a:lumMod val="75000"/>
                  </a:schemeClr>
                </a:solidFill>
              </a:rPr>
              <a:t>Cuando los precios se controlan artificialmente, ya no reflejan las verdaderas condiciones de oferta y demanda en el mercado. Esto puede dar lugar a una producción no alineada con las necesidades sanitarias de la población. Por ejemplo, puede desalentar la introducción de nuevas tecnologías y nuevos fármacos.</a:t>
            </a:r>
          </a:p>
        </p:txBody>
      </p:sp>
      <p:sp>
        <p:nvSpPr>
          <p:cNvPr id="11" name="Rectángulo 10"/>
          <p:cNvSpPr/>
          <p:nvPr/>
        </p:nvSpPr>
        <p:spPr>
          <a:xfrm>
            <a:off x="1635468" y="1610456"/>
            <a:ext cx="3227677" cy="1384995"/>
          </a:xfrm>
          <a:prstGeom prst="rect">
            <a:avLst/>
          </a:prstGeom>
        </p:spPr>
        <p:txBody>
          <a:bodyPr wrap="square">
            <a:spAutoFit/>
          </a:bodyPr>
          <a:lstStyle/>
          <a:p>
            <a:pPr algn="ctr"/>
            <a:r>
              <a:rPr lang="es-ES" sz="1400" dirty="0" smtClean="0">
                <a:solidFill>
                  <a:schemeClr val="tx2">
                    <a:lumMod val="75000"/>
                  </a:schemeClr>
                </a:solidFill>
              </a:rPr>
              <a:t>La introducción de un precio máximo envía una señal a los laboratorios de que la demanda es menor que la real, conduciendo a una menor producción y debiendo recurrir a la importación para resolver necesidades puntuales.</a:t>
            </a:r>
            <a:endParaRPr lang="es-ES" sz="1400" dirty="0">
              <a:solidFill>
                <a:schemeClr val="tx2">
                  <a:lumMod val="75000"/>
                </a:schemeClr>
              </a:solidFill>
            </a:endParaRPr>
          </a:p>
        </p:txBody>
      </p:sp>
      <p:sp>
        <p:nvSpPr>
          <p:cNvPr id="12" name="CuadroTexto 11"/>
          <p:cNvSpPr txBox="1"/>
          <p:nvPr/>
        </p:nvSpPr>
        <p:spPr>
          <a:xfrm>
            <a:off x="2488843" y="3061048"/>
            <a:ext cx="1520929" cy="369332"/>
          </a:xfrm>
          <a:prstGeom prst="rect">
            <a:avLst/>
          </a:prstGeom>
          <a:noFill/>
        </p:spPr>
        <p:txBody>
          <a:bodyPr wrap="none" rtlCol="0">
            <a:spAutoFit/>
          </a:bodyPr>
          <a:lstStyle/>
          <a:p>
            <a:r>
              <a:rPr lang="es-ES" b="1" dirty="0" smtClean="0">
                <a:solidFill>
                  <a:schemeClr val="accent2"/>
                </a:solidFill>
              </a:rPr>
              <a:t>+ Importación</a:t>
            </a:r>
            <a:endParaRPr lang="es-ES" b="1" dirty="0">
              <a:solidFill>
                <a:schemeClr val="accent2"/>
              </a:solidFill>
            </a:endParaRPr>
          </a:p>
        </p:txBody>
      </p:sp>
      <p:sp>
        <p:nvSpPr>
          <p:cNvPr id="13" name="CuadroTexto 12"/>
          <p:cNvSpPr txBox="1"/>
          <p:nvPr/>
        </p:nvSpPr>
        <p:spPr>
          <a:xfrm>
            <a:off x="8049003" y="2989444"/>
            <a:ext cx="630301" cy="369332"/>
          </a:xfrm>
          <a:prstGeom prst="rect">
            <a:avLst/>
          </a:prstGeom>
          <a:noFill/>
        </p:spPr>
        <p:txBody>
          <a:bodyPr wrap="none" rtlCol="0">
            <a:spAutoFit/>
          </a:bodyPr>
          <a:lstStyle>
            <a:defPPr>
              <a:defRPr lang="es-ES"/>
            </a:defPPr>
            <a:lvl1pPr>
              <a:defRPr b="1">
                <a:solidFill>
                  <a:schemeClr val="accent2"/>
                </a:solidFill>
              </a:defRPr>
            </a:lvl1pPr>
          </a:lstStyle>
          <a:p>
            <a:r>
              <a:rPr lang="es-ES" dirty="0"/>
              <a:t>- I+D</a:t>
            </a:r>
          </a:p>
        </p:txBody>
      </p:sp>
      <p:sp>
        <p:nvSpPr>
          <p:cNvPr id="14" name="CuadroTexto 13"/>
          <p:cNvSpPr txBox="1"/>
          <p:nvPr/>
        </p:nvSpPr>
        <p:spPr>
          <a:xfrm>
            <a:off x="2046708" y="6240794"/>
            <a:ext cx="2445221" cy="369332"/>
          </a:xfrm>
          <a:prstGeom prst="rect">
            <a:avLst/>
          </a:prstGeom>
          <a:noFill/>
        </p:spPr>
        <p:txBody>
          <a:bodyPr wrap="none" rtlCol="0">
            <a:spAutoFit/>
          </a:bodyPr>
          <a:lstStyle>
            <a:defPPr>
              <a:defRPr lang="es-ES"/>
            </a:defPPr>
            <a:lvl1pPr>
              <a:defRPr b="1">
                <a:solidFill>
                  <a:schemeClr val="accent2"/>
                </a:solidFill>
              </a:defRPr>
            </a:lvl1pPr>
          </a:lstStyle>
          <a:p>
            <a:r>
              <a:rPr lang="es-ES" dirty="0"/>
              <a:t>- Fármacos innovadores</a:t>
            </a:r>
          </a:p>
        </p:txBody>
      </p:sp>
      <p:sp>
        <p:nvSpPr>
          <p:cNvPr id="15" name="Rectángulo 14"/>
          <p:cNvSpPr/>
          <p:nvPr/>
        </p:nvSpPr>
        <p:spPr>
          <a:xfrm>
            <a:off x="7233644" y="3731026"/>
            <a:ext cx="2380446" cy="646331"/>
          </a:xfrm>
          <a:prstGeom prst="rect">
            <a:avLst/>
          </a:prstGeom>
        </p:spPr>
        <p:txBody>
          <a:bodyPr wrap="square">
            <a:spAutoFit/>
          </a:bodyPr>
          <a:lstStyle/>
          <a:p>
            <a:pPr algn="ctr"/>
            <a:r>
              <a:rPr lang="es-ES" b="1" dirty="0">
                <a:solidFill>
                  <a:schemeClr val="tx2">
                    <a:lumMod val="75000"/>
                  </a:schemeClr>
                </a:solidFill>
              </a:rPr>
              <a:t>Agravamiento de la judicialización</a:t>
            </a:r>
          </a:p>
        </p:txBody>
      </p:sp>
      <p:sp>
        <p:nvSpPr>
          <p:cNvPr id="16" name="Rectángulo 15"/>
          <p:cNvSpPr/>
          <p:nvPr/>
        </p:nvSpPr>
        <p:spPr>
          <a:xfrm>
            <a:off x="6850505" y="4498523"/>
            <a:ext cx="3146724" cy="1384995"/>
          </a:xfrm>
          <a:prstGeom prst="rect">
            <a:avLst/>
          </a:prstGeom>
        </p:spPr>
        <p:txBody>
          <a:bodyPr wrap="square">
            <a:spAutoFit/>
          </a:bodyPr>
          <a:lstStyle/>
          <a:p>
            <a:pPr algn="ctr"/>
            <a:r>
              <a:rPr lang="es-ES" sz="1400" dirty="0">
                <a:solidFill>
                  <a:schemeClr val="tx2">
                    <a:lumMod val="75000"/>
                  </a:schemeClr>
                </a:solidFill>
              </a:rPr>
              <a:t>La menor disponibilidad de medicamentos con precios controlados puede conducir a un recrudecimiento de la judicialización, obligando al Estado u OOSS a importar los medicamentos con sobrecostos.</a:t>
            </a:r>
          </a:p>
        </p:txBody>
      </p:sp>
      <p:sp>
        <p:nvSpPr>
          <p:cNvPr id="17" name="CuadroTexto 16"/>
          <p:cNvSpPr txBox="1"/>
          <p:nvPr/>
        </p:nvSpPr>
        <p:spPr>
          <a:xfrm>
            <a:off x="7977270" y="6093408"/>
            <a:ext cx="904415" cy="369332"/>
          </a:xfrm>
          <a:prstGeom prst="rect">
            <a:avLst/>
          </a:prstGeom>
          <a:noFill/>
        </p:spPr>
        <p:txBody>
          <a:bodyPr wrap="none" rtlCol="0">
            <a:spAutoFit/>
          </a:bodyPr>
          <a:lstStyle>
            <a:defPPr>
              <a:defRPr lang="es-ES"/>
            </a:defPPr>
            <a:lvl1pPr>
              <a:defRPr b="1">
                <a:solidFill>
                  <a:schemeClr val="accent2"/>
                </a:solidFill>
              </a:defRPr>
            </a:lvl1pPr>
          </a:lstStyle>
          <a:p>
            <a:r>
              <a:rPr lang="es-ES" dirty="0"/>
              <a:t>+ Gasto</a:t>
            </a:r>
          </a:p>
        </p:txBody>
      </p:sp>
      <p:cxnSp>
        <p:nvCxnSpPr>
          <p:cNvPr id="4" name="Conector recto 3"/>
          <p:cNvCxnSpPr/>
          <p:nvPr/>
        </p:nvCxnSpPr>
        <p:spPr>
          <a:xfrm>
            <a:off x="6164701" y="755791"/>
            <a:ext cx="0" cy="55592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571224" y="3551228"/>
            <a:ext cx="896483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8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redondeado 14"/>
          <p:cNvSpPr/>
          <p:nvPr/>
        </p:nvSpPr>
        <p:spPr>
          <a:xfrm>
            <a:off x="1931831" y="671485"/>
            <a:ext cx="4481848" cy="36933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17"/>
          <p:cNvSpPr/>
          <p:nvPr/>
        </p:nvSpPr>
        <p:spPr>
          <a:xfrm>
            <a:off x="7093038" y="671485"/>
            <a:ext cx="4481848" cy="36933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4"/>
          <p:cNvSpPr>
            <a:spLocks noGrp="1"/>
          </p:cNvSpPr>
          <p:nvPr>
            <p:ph type="sldNum" sz="quarter" idx="12"/>
          </p:nvPr>
        </p:nvSpPr>
        <p:spPr>
          <a:xfrm>
            <a:off x="8610600" y="6266199"/>
            <a:ext cx="2743200" cy="365125"/>
          </a:xfrm>
        </p:spPr>
        <p:txBody>
          <a:bodyPr/>
          <a:lstStyle/>
          <a:p>
            <a:fld id="{2EAFD256-FAE6-4D3D-B4DC-67D534A036F5}" type="slidenum">
              <a:rPr lang="es-ES" smtClean="0"/>
              <a:t>8</a:t>
            </a:fld>
            <a:endParaRPr lang="es-ES"/>
          </a:p>
        </p:txBody>
      </p:sp>
      <p:sp>
        <p:nvSpPr>
          <p:cNvPr id="36" name="Rectángulo 35"/>
          <p:cNvSpPr/>
          <p:nvPr/>
        </p:nvSpPr>
        <p:spPr>
          <a:xfrm>
            <a:off x="389880" y="112910"/>
            <a:ext cx="11802119" cy="400110"/>
          </a:xfrm>
          <a:prstGeom prst="rect">
            <a:avLst/>
          </a:prstGeom>
          <a:noFill/>
        </p:spPr>
        <p:txBody>
          <a:bodyPr wrap="square" rtlCol="0">
            <a:spAutoFit/>
          </a:bodyPr>
          <a:lstStyle/>
          <a:p>
            <a:r>
              <a:rPr lang="es-ES" sz="2000" b="1" dirty="0" smtClean="0">
                <a:solidFill>
                  <a:schemeClr val="tx2">
                    <a:lumMod val="75000"/>
                  </a:schemeClr>
                </a:solidFill>
              </a:rPr>
              <a:t>EVIDENCIA ADICIONAL SOBRE LOS RESULTADOS DE LA REGULACIÓN DE PRECIOS DE LOS MEDICAMENTOS</a:t>
            </a:r>
            <a:endParaRPr lang="es-ES" sz="2000" b="1" dirty="0">
              <a:solidFill>
                <a:schemeClr val="tx2">
                  <a:lumMod val="75000"/>
                </a:schemeClr>
              </a:solidFill>
            </a:endParaRPr>
          </a:p>
        </p:txBody>
      </p:sp>
      <p:sp>
        <p:nvSpPr>
          <p:cNvPr id="2" name="Rectángulo 1"/>
          <p:cNvSpPr/>
          <p:nvPr/>
        </p:nvSpPr>
        <p:spPr>
          <a:xfrm>
            <a:off x="6928834" y="3131292"/>
            <a:ext cx="4555712" cy="1569660"/>
          </a:xfrm>
          <a:prstGeom prst="rect">
            <a:avLst/>
          </a:prstGeom>
          <a:noFill/>
        </p:spPr>
        <p:txBody>
          <a:bodyPr wrap="square">
            <a:spAutoFit/>
          </a:bodyPr>
          <a:lstStyle/>
          <a:p>
            <a:pPr marL="285750" indent="-285750">
              <a:buFont typeface="Arial" panose="020B0604020202020204" pitchFamily="34" charset="0"/>
              <a:buChar char="•"/>
            </a:pPr>
            <a:r>
              <a:rPr lang="en-US" sz="1600" i="1" dirty="0" smtClean="0">
                <a:solidFill>
                  <a:schemeClr val="tx2">
                    <a:lumMod val="75000"/>
                  </a:schemeClr>
                </a:solidFill>
              </a:rPr>
              <a:t>The </a:t>
            </a:r>
            <a:r>
              <a:rPr lang="en-US" sz="1600" i="1" dirty="0">
                <a:solidFill>
                  <a:schemeClr val="tx2">
                    <a:lumMod val="75000"/>
                  </a:schemeClr>
                </a:solidFill>
              </a:rPr>
              <a:t>impact of price regulation on the launch delay of new drugs—evidence from twenty-five major markets in the </a:t>
            </a:r>
            <a:r>
              <a:rPr lang="en-US" sz="1600" i="1" dirty="0" smtClean="0">
                <a:solidFill>
                  <a:schemeClr val="tx2">
                    <a:lumMod val="75000"/>
                  </a:schemeClr>
                </a:solidFill>
              </a:rPr>
              <a:t>1990s</a:t>
            </a:r>
          </a:p>
          <a:p>
            <a:pPr marL="285750" indent="-285750">
              <a:buFont typeface="Arial" panose="020B0604020202020204" pitchFamily="34" charset="0"/>
              <a:buChar char="•"/>
            </a:pPr>
            <a:r>
              <a:rPr lang="en-US" sz="1600" i="1" dirty="0" err="1" smtClean="0">
                <a:solidFill>
                  <a:schemeClr val="tx2">
                    <a:lumMod val="75000"/>
                  </a:schemeClr>
                </a:solidFill>
              </a:rPr>
              <a:t>Autores</a:t>
            </a:r>
            <a:r>
              <a:rPr lang="en-US" sz="1600" i="1" dirty="0" smtClean="0">
                <a:solidFill>
                  <a:schemeClr val="tx2">
                    <a:lumMod val="75000"/>
                  </a:schemeClr>
                </a:solidFill>
              </a:rPr>
              <a:t>: Patricia </a:t>
            </a:r>
            <a:r>
              <a:rPr lang="en-US" sz="1600" i="1" dirty="0">
                <a:solidFill>
                  <a:schemeClr val="tx2">
                    <a:lumMod val="75000"/>
                  </a:schemeClr>
                </a:solidFill>
              </a:rPr>
              <a:t>M </a:t>
            </a:r>
            <a:r>
              <a:rPr lang="en-US" sz="1600" i="1" dirty="0" err="1" smtClean="0">
                <a:solidFill>
                  <a:schemeClr val="tx2">
                    <a:lumMod val="75000"/>
                  </a:schemeClr>
                </a:solidFill>
              </a:rPr>
              <a:t>Danzon</a:t>
            </a:r>
            <a:r>
              <a:rPr lang="en-US" sz="1600" i="1" dirty="0" smtClean="0">
                <a:solidFill>
                  <a:schemeClr val="tx2">
                    <a:lumMod val="75000"/>
                  </a:schemeClr>
                </a:solidFill>
              </a:rPr>
              <a:t>, Richard </a:t>
            </a:r>
            <a:r>
              <a:rPr lang="en-US" sz="1600" i="1" dirty="0">
                <a:solidFill>
                  <a:schemeClr val="tx2">
                    <a:lumMod val="75000"/>
                  </a:schemeClr>
                </a:solidFill>
              </a:rPr>
              <a:t>Wang, Liang </a:t>
            </a:r>
            <a:r>
              <a:rPr lang="en-US" sz="1600" i="1" dirty="0" smtClean="0">
                <a:solidFill>
                  <a:schemeClr val="tx2">
                    <a:lumMod val="75000"/>
                  </a:schemeClr>
                </a:solidFill>
              </a:rPr>
              <a:t>Wang.</a:t>
            </a:r>
          </a:p>
          <a:p>
            <a:pPr marL="285750" indent="-285750">
              <a:buFont typeface="Arial" panose="020B0604020202020204" pitchFamily="34" charset="0"/>
              <a:buChar char="•"/>
            </a:pPr>
            <a:r>
              <a:rPr lang="en-US" sz="1600" i="1" dirty="0" err="1" smtClean="0">
                <a:solidFill>
                  <a:schemeClr val="tx2">
                    <a:lumMod val="75000"/>
                  </a:schemeClr>
                </a:solidFill>
              </a:rPr>
              <a:t>Publicado</a:t>
            </a:r>
            <a:r>
              <a:rPr lang="en-US" sz="1600" i="1" dirty="0" smtClean="0">
                <a:solidFill>
                  <a:schemeClr val="tx2">
                    <a:lumMod val="75000"/>
                  </a:schemeClr>
                </a:solidFill>
              </a:rPr>
              <a:t> </a:t>
            </a:r>
            <a:r>
              <a:rPr lang="en-US" sz="1600" i="1" dirty="0">
                <a:solidFill>
                  <a:schemeClr val="tx2">
                    <a:lumMod val="75000"/>
                  </a:schemeClr>
                </a:solidFill>
              </a:rPr>
              <a:t>en Health </a:t>
            </a:r>
            <a:r>
              <a:rPr lang="en-US" sz="1600" i="1" dirty="0" smtClean="0">
                <a:solidFill>
                  <a:schemeClr val="tx2">
                    <a:lumMod val="75000"/>
                  </a:schemeClr>
                </a:solidFill>
              </a:rPr>
              <a:t>Economics Journal, </a:t>
            </a:r>
            <a:r>
              <a:rPr lang="en-US" sz="1600" i="1" dirty="0">
                <a:solidFill>
                  <a:schemeClr val="tx2">
                    <a:lumMod val="75000"/>
                  </a:schemeClr>
                </a:solidFill>
              </a:rPr>
              <a:t>2005</a:t>
            </a:r>
            <a:endParaRPr lang="es-ES" sz="1600" i="1" dirty="0">
              <a:solidFill>
                <a:schemeClr val="tx2">
                  <a:lumMod val="75000"/>
                </a:schemeClr>
              </a:solidFill>
            </a:endParaRPr>
          </a:p>
        </p:txBody>
      </p:sp>
      <p:pic>
        <p:nvPicPr>
          <p:cNvPr id="3" name="Imagen 2"/>
          <p:cNvPicPr>
            <a:picLocks noChangeAspect="1"/>
          </p:cNvPicPr>
          <p:nvPr/>
        </p:nvPicPr>
        <p:blipFill>
          <a:blip r:embed="rId2"/>
          <a:stretch>
            <a:fillRect/>
          </a:stretch>
        </p:blipFill>
        <p:spPr>
          <a:xfrm>
            <a:off x="818477" y="3523737"/>
            <a:ext cx="581025" cy="581025"/>
          </a:xfrm>
          <a:prstGeom prst="rect">
            <a:avLst/>
          </a:prstGeom>
        </p:spPr>
      </p:pic>
      <p:sp>
        <p:nvSpPr>
          <p:cNvPr id="4" name="Rectángulo 3"/>
          <p:cNvSpPr/>
          <p:nvPr/>
        </p:nvSpPr>
        <p:spPr>
          <a:xfrm>
            <a:off x="1803043" y="3228978"/>
            <a:ext cx="4765182" cy="1323439"/>
          </a:xfrm>
          <a:prstGeom prst="rect">
            <a:avLst/>
          </a:prstGeom>
        </p:spPr>
        <p:txBody>
          <a:bodyPr wrap="square">
            <a:spAutoFit/>
          </a:bodyPr>
          <a:lstStyle/>
          <a:p>
            <a:r>
              <a:rPr lang="es-ES" sz="1600" b="1" dirty="0" smtClean="0">
                <a:solidFill>
                  <a:schemeClr val="tx2">
                    <a:lumMod val="75000"/>
                  </a:schemeClr>
                </a:solidFill>
              </a:rPr>
              <a:t>Los </a:t>
            </a:r>
            <a:r>
              <a:rPr lang="es-ES" sz="1600" b="1" dirty="0">
                <a:solidFill>
                  <a:schemeClr val="tx2">
                    <a:lumMod val="75000"/>
                  </a:schemeClr>
                </a:solidFill>
              </a:rPr>
              <a:t>países con precios esperados más bajos o tamaño de mercado esperado más pequeño tienen </a:t>
            </a:r>
            <a:r>
              <a:rPr lang="es-ES" sz="1600" b="1" dirty="0" smtClean="0">
                <a:solidFill>
                  <a:schemeClr val="tx2">
                    <a:lumMod val="75000"/>
                  </a:schemeClr>
                </a:solidFill>
              </a:rPr>
              <a:t>menor cantidad de </a:t>
            </a:r>
            <a:r>
              <a:rPr lang="es-ES" sz="1600" b="1" dirty="0">
                <a:solidFill>
                  <a:schemeClr val="tx2">
                    <a:lumMod val="75000"/>
                  </a:schemeClr>
                </a:solidFill>
              </a:rPr>
              <a:t>lanzamientos y demoras más largas, </a:t>
            </a:r>
            <a:r>
              <a:rPr lang="es-ES" sz="1600" b="1" dirty="0" smtClean="0">
                <a:solidFill>
                  <a:schemeClr val="accent1"/>
                </a:solidFill>
              </a:rPr>
              <a:t>dependiendo del </a:t>
            </a:r>
            <a:r>
              <a:rPr lang="es-ES" sz="1600" b="1" dirty="0">
                <a:solidFill>
                  <a:schemeClr val="accent1"/>
                </a:solidFill>
              </a:rPr>
              <a:t>ingreso per cápita y otras características del </a:t>
            </a:r>
            <a:r>
              <a:rPr lang="es-ES" sz="1600" b="1" dirty="0" smtClean="0">
                <a:solidFill>
                  <a:schemeClr val="accent1"/>
                </a:solidFill>
              </a:rPr>
              <a:t>país.</a:t>
            </a:r>
            <a:endParaRPr lang="es-ES" sz="1600" b="1" dirty="0">
              <a:solidFill>
                <a:schemeClr val="accent1"/>
              </a:solidFill>
            </a:endParaRPr>
          </a:p>
        </p:txBody>
      </p:sp>
      <p:pic>
        <p:nvPicPr>
          <p:cNvPr id="10" name="Imagen 9"/>
          <p:cNvPicPr>
            <a:picLocks noChangeAspect="1"/>
          </p:cNvPicPr>
          <p:nvPr/>
        </p:nvPicPr>
        <p:blipFill>
          <a:blip r:embed="rId2"/>
          <a:stretch>
            <a:fillRect/>
          </a:stretch>
        </p:blipFill>
        <p:spPr>
          <a:xfrm>
            <a:off x="854965" y="5247360"/>
            <a:ext cx="581025" cy="581025"/>
          </a:xfrm>
          <a:prstGeom prst="rect">
            <a:avLst/>
          </a:prstGeom>
        </p:spPr>
      </p:pic>
      <p:sp>
        <p:nvSpPr>
          <p:cNvPr id="11" name="Rectángulo 10"/>
          <p:cNvSpPr/>
          <p:nvPr/>
        </p:nvSpPr>
        <p:spPr>
          <a:xfrm>
            <a:off x="1803042" y="4849566"/>
            <a:ext cx="4765183" cy="1569660"/>
          </a:xfrm>
          <a:prstGeom prst="rect">
            <a:avLst/>
          </a:prstGeom>
        </p:spPr>
        <p:txBody>
          <a:bodyPr wrap="square">
            <a:spAutoFit/>
          </a:bodyPr>
          <a:lstStyle/>
          <a:p>
            <a:r>
              <a:rPr lang="es-ES" sz="1600" b="1" dirty="0">
                <a:solidFill>
                  <a:schemeClr val="tx2">
                    <a:lumMod val="75000"/>
                  </a:schemeClr>
                </a:solidFill>
              </a:rPr>
              <a:t>La regulación mediante referencias externas, mediante la </a:t>
            </a:r>
            <a:r>
              <a:rPr lang="es-ES" sz="1600" b="1" dirty="0" smtClean="0">
                <a:solidFill>
                  <a:schemeClr val="tx2">
                    <a:lumMod val="75000"/>
                  </a:schemeClr>
                </a:solidFill>
              </a:rPr>
              <a:t>cual </a:t>
            </a:r>
            <a:r>
              <a:rPr lang="es-ES" sz="1600" b="1" dirty="0">
                <a:solidFill>
                  <a:schemeClr val="tx2">
                    <a:lumMod val="75000"/>
                  </a:schemeClr>
                </a:solidFill>
              </a:rPr>
              <a:t>países con precios altos </a:t>
            </a:r>
            <a:r>
              <a:rPr lang="es-ES" sz="1600" b="1" dirty="0" smtClean="0">
                <a:solidFill>
                  <a:schemeClr val="tx2">
                    <a:lumMod val="75000"/>
                  </a:schemeClr>
                </a:solidFill>
              </a:rPr>
              <a:t>constituyen </a:t>
            </a:r>
            <a:r>
              <a:rPr lang="es-ES" sz="1600" b="1" dirty="0">
                <a:solidFill>
                  <a:schemeClr val="tx2">
                    <a:lumMod val="75000"/>
                  </a:schemeClr>
                </a:solidFill>
              </a:rPr>
              <a:t>referencia a los países con precios bajos, </a:t>
            </a:r>
            <a:r>
              <a:rPr lang="es-ES" sz="1600" b="1" dirty="0" smtClean="0">
                <a:solidFill>
                  <a:schemeClr val="accent1"/>
                </a:solidFill>
              </a:rPr>
              <a:t>tiene </a:t>
            </a:r>
            <a:r>
              <a:rPr lang="es-ES" sz="1600" b="1" dirty="0">
                <a:solidFill>
                  <a:schemeClr val="accent1"/>
                </a:solidFill>
              </a:rPr>
              <a:t>efectos indirectos o de contagio</a:t>
            </a:r>
            <a:r>
              <a:rPr lang="es-ES" sz="1600" b="1" dirty="0">
                <a:solidFill>
                  <a:schemeClr val="tx2">
                    <a:lumMod val="75000"/>
                  </a:schemeClr>
                </a:solidFill>
              </a:rPr>
              <a:t>, lo que contribuye a retrasar el lanzamiento y a precios de lanzamiento más </a:t>
            </a:r>
            <a:r>
              <a:rPr lang="es-ES" sz="1600" b="1" dirty="0" smtClean="0">
                <a:solidFill>
                  <a:schemeClr val="tx2">
                    <a:lumMod val="75000"/>
                  </a:schemeClr>
                </a:solidFill>
              </a:rPr>
              <a:t>altos que en otros países de precios bajos.</a:t>
            </a:r>
            <a:endParaRPr lang="es-ES" sz="1600" b="1" dirty="0">
              <a:solidFill>
                <a:schemeClr val="tx2">
                  <a:lumMod val="75000"/>
                </a:schemeClr>
              </a:solidFill>
            </a:endParaRPr>
          </a:p>
        </p:txBody>
      </p:sp>
      <p:sp>
        <p:nvSpPr>
          <p:cNvPr id="6" name="Rectángulo 5"/>
          <p:cNvSpPr/>
          <p:nvPr/>
        </p:nvSpPr>
        <p:spPr>
          <a:xfrm>
            <a:off x="6928834" y="5047430"/>
            <a:ext cx="4555712" cy="1323439"/>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tx2">
                    <a:lumMod val="75000"/>
                  </a:schemeClr>
                </a:solidFill>
              </a:rPr>
              <a:t>Effects of regulation on drug launch and pricing in interdependent markets. </a:t>
            </a:r>
          </a:p>
          <a:p>
            <a:pPr marL="285750" indent="-285750">
              <a:buFont typeface="Arial" panose="020B0604020202020204" pitchFamily="34" charset="0"/>
              <a:buChar char="•"/>
            </a:pPr>
            <a:r>
              <a:rPr lang="en-US" sz="1600" i="1" dirty="0" err="1">
                <a:solidFill>
                  <a:schemeClr val="tx2">
                    <a:lumMod val="75000"/>
                  </a:schemeClr>
                </a:solidFill>
              </a:rPr>
              <a:t>Autores</a:t>
            </a:r>
            <a:r>
              <a:rPr lang="en-US" sz="1600" i="1" dirty="0">
                <a:solidFill>
                  <a:schemeClr val="tx2">
                    <a:lumMod val="75000"/>
                  </a:schemeClr>
                </a:solidFill>
              </a:rPr>
              <a:t>: </a:t>
            </a:r>
            <a:r>
              <a:rPr lang="en-US" sz="1600" i="1" dirty="0" err="1">
                <a:solidFill>
                  <a:schemeClr val="tx2">
                    <a:lumMod val="75000"/>
                  </a:schemeClr>
                </a:solidFill>
              </a:rPr>
              <a:t>Danzon</a:t>
            </a:r>
            <a:r>
              <a:rPr lang="en-US" sz="1600" i="1" dirty="0">
                <a:solidFill>
                  <a:schemeClr val="tx2">
                    <a:lumMod val="75000"/>
                  </a:schemeClr>
                </a:solidFill>
              </a:rPr>
              <a:t> PM, Epstein AJ. </a:t>
            </a:r>
            <a:endParaRPr lang="en-US" sz="1600" i="1" dirty="0" smtClean="0">
              <a:solidFill>
                <a:schemeClr val="tx2">
                  <a:lumMod val="75000"/>
                </a:schemeClr>
              </a:solidFill>
            </a:endParaRPr>
          </a:p>
          <a:p>
            <a:pPr marL="285750" indent="-285750">
              <a:buFont typeface="Arial" panose="020B0604020202020204" pitchFamily="34" charset="0"/>
              <a:buChar char="•"/>
            </a:pPr>
            <a:r>
              <a:rPr lang="en-US" sz="1600" i="1" dirty="0" err="1" smtClean="0">
                <a:solidFill>
                  <a:schemeClr val="tx2">
                    <a:lumMod val="75000"/>
                  </a:schemeClr>
                </a:solidFill>
              </a:rPr>
              <a:t>Publicado</a:t>
            </a:r>
            <a:r>
              <a:rPr lang="en-US" sz="1600" i="1" dirty="0">
                <a:solidFill>
                  <a:schemeClr val="tx2">
                    <a:lumMod val="75000"/>
                  </a:schemeClr>
                </a:solidFill>
              </a:rPr>
              <a:t> </a:t>
            </a:r>
            <a:r>
              <a:rPr lang="en-US" sz="1600" i="1" dirty="0" smtClean="0">
                <a:solidFill>
                  <a:schemeClr val="tx2">
                    <a:lumMod val="75000"/>
                  </a:schemeClr>
                </a:solidFill>
              </a:rPr>
              <a:t>en</a:t>
            </a:r>
            <a:r>
              <a:rPr lang="en-US" sz="1600" b="1" i="1" dirty="0" smtClean="0">
                <a:solidFill>
                  <a:schemeClr val="tx2">
                    <a:lumMod val="75000"/>
                  </a:schemeClr>
                </a:solidFill>
              </a:rPr>
              <a:t> </a:t>
            </a:r>
            <a:r>
              <a:rPr lang="en-US" sz="1600" i="1" dirty="0">
                <a:solidFill>
                  <a:schemeClr val="tx2">
                    <a:lumMod val="75000"/>
                  </a:schemeClr>
                </a:solidFill>
              </a:rPr>
              <a:t>Advances in </a:t>
            </a:r>
            <a:r>
              <a:rPr lang="en-US" sz="1600" i="1" dirty="0" smtClean="0">
                <a:solidFill>
                  <a:schemeClr val="tx2">
                    <a:lumMod val="75000"/>
                  </a:schemeClr>
                </a:solidFill>
              </a:rPr>
              <a:t>Health Economics </a:t>
            </a:r>
            <a:r>
              <a:rPr lang="en-US" sz="1600" i="1" dirty="0">
                <a:solidFill>
                  <a:schemeClr val="tx2">
                    <a:lumMod val="75000"/>
                  </a:schemeClr>
                </a:solidFill>
              </a:rPr>
              <a:t>and </a:t>
            </a:r>
            <a:r>
              <a:rPr lang="en-US" sz="1600" i="1" dirty="0" smtClean="0">
                <a:solidFill>
                  <a:schemeClr val="tx2">
                    <a:lumMod val="75000"/>
                  </a:schemeClr>
                </a:solidFill>
              </a:rPr>
              <a:t>Health Services </a:t>
            </a:r>
            <a:r>
              <a:rPr lang="en-US" sz="1600" i="1" dirty="0">
                <a:solidFill>
                  <a:schemeClr val="tx2">
                    <a:lumMod val="75000"/>
                  </a:schemeClr>
                </a:solidFill>
              </a:rPr>
              <a:t>R</a:t>
            </a:r>
            <a:r>
              <a:rPr lang="en-US" sz="1600" i="1" dirty="0" smtClean="0">
                <a:solidFill>
                  <a:schemeClr val="tx2">
                    <a:lumMod val="75000"/>
                  </a:schemeClr>
                </a:solidFill>
              </a:rPr>
              <a:t>esearch. </a:t>
            </a:r>
            <a:r>
              <a:rPr lang="en-US" sz="1600" i="1" dirty="0">
                <a:solidFill>
                  <a:schemeClr val="tx2">
                    <a:lumMod val="75000"/>
                  </a:schemeClr>
                </a:solidFill>
              </a:rPr>
              <a:t>2012</a:t>
            </a:r>
            <a:endParaRPr lang="es-ES" sz="1600" i="1" dirty="0">
              <a:solidFill>
                <a:schemeClr val="tx2">
                  <a:lumMod val="75000"/>
                </a:schemeClr>
              </a:solidFill>
            </a:endParaRPr>
          </a:p>
        </p:txBody>
      </p:sp>
      <p:pic>
        <p:nvPicPr>
          <p:cNvPr id="12" name="Imagen 11"/>
          <p:cNvPicPr>
            <a:picLocks noChangeAspect="1"/>
          </p:cNvPicPr>
          <p:nvPr/>
        </p:nvPicPr>
        <p:blipFill>
          <a:blip r:embed="rId2"/>
          <a:stretch>
            <a:fillRect/>
          </a:stretch>
        </p:blipFill>
        <p:spPr>
          <a:xfrm>
            <a:off x="852815" y="1806711"/>
            <a:ext cx="581025" cy="581025"/>
          </a:xfrm>
          <a:prstGeom prst="rect">
            <a:avLst/>
          </a:prstGeom>
        </p:spPr>
      </p:pic>
      <p:sp>
        <p:nvSpPr>
          <p:cNvPr id="7" name="Rectángulo 6"/>
          <p:cNvSpPr/>
          <p:nvPr/>
        </p:nvSpPr>
        <p:spPr>
          <a:xfrm>
            <a:off x="1803042" y="1220719"/>
            <a:ext cx="4765182" cy="1815882"/>
          </a:xfrm>
          <a:prstGeom prst="rect">
            <a:avLst/>
          </a:prstGeom>
        </p:spPr>
        <p:txBody>
          <a:bodyPr wrap="square">
            <a:spAutoFit/>
          </a:bodyPr>
          <a:lstStyle/>
          <a:p>
            <a:r>
              <a:rPr lang="es-ES" sz="1600" b="1" dirty="0">
                <a:solidFill>
                  <a:schemeClr val="tx2">
                    <a:lumMod val="75000"/>
                  </a:schemeClr>
                </a:solidFill>
              </a:rPr>
              <a:t>El análisis del </a:t>
            </a:r>
            <a:r>
              <a:rPr lang="es-ES" sz="1600" b="1" dirty="0" smtClean="0">
                <a:solidFill>
                  <a:schemeClr val="tx2">
                    <a:lumMod val="75000"/>
                  </a:schemeClr>
                </a:solidFill>
              </a:rPr>
              <a:t>lanzamiento </a:t>
            </a:r>
            <a:r>
              <a:rPr lang="es-ES" sz="1600" b="1" dirty="0">
                <a:solidFill>
                  <a:schemeClr val="tx2">
                    <a:lumMod val="75000"/>
                  </a:schemeClr>
                </a:solidFill>
              </a:rPr>
              <a:t>de 642 nuevos medicamentos en 76 países durante 1983-2002 muestra que la regulación de precios </a:t>
            </a:r>
            <a:r>
              <a:rPr lang="es-ES" sz="1600" b="1" dirty="0" smtClean="0">
                <a:solidFill>
                  <a:schemeClr val="tx2">
                    <a:lumMod val="75000"/>
                  </a:schemeClr>
                </a:solidFill>
              </a:rPr>
              <a:t>afecta la </a:t>
            </a:r>
            <a:r>
              <a:rPr lang="es-ES" sz="1600" b="1" dirty="0">
                <a:solidFill>
                  <a:schemeClr val="tx2">
                    <a:lumMod val="75000"/>
                  </a:schemeClr>
                </a:solidFill>
              </a:rPr>
              <a:t>rapidez con la que los nuevos medicamentos están </a:t>
            </a:r>
            <a:r>
              <a:rPr lang="es-ES" sz="1600" b="1" dirty="0" smtClean="0">
                <a:solidFill>
                  <a:schemeClr val="tx2">
                    <a:lumMod val="75000"/>
                  </a:schemeClr>
                </a:solidFill>
              </a:rPr>
              <a:t>disponibles. </a:t>
            </a:r>
            <a:r>
              <a:rPr lang="es-ES" sz="1600" b="1" dirty="0">
                <a:solidFill>
                  <a:schemeClr val="tx2">
                    <a:lumMod val="75000"/>
                  </a:schemeClr>
                </a:solidFill>
              </a:rPr>
              <a:t>Este retraso </a:t>
            </a:r>
            <a:r>
              <a:rPr lang="es-ES" sz="1600" b="1" dirty="0" smtClean="0">
                <a:solidFill>
                  <a:schemeClr val="accent1"/>
                </a:solidFill>
              </a:rPr>
              <a:t>impide </a:t>
            </a:r>
            <a:r>
              <a:rPr lang="es-ES" sz="1600" b="1" dirty="0">
                <a:solidFill>
                  <a:schemeClr val="accent1"/>
                </a:solidFill>
              </a:rPr>
              <a:t>a la población el acceso a la innovación durante los periodos iniciales (de entre un 25% a un 80%).</a:t>
            </a:r>
          </a:p>
        </p:txBody>
      </p:sp>
      <p:sp>
        <p:nvSpPr>
          <p:cNvPr id="13" name="Rectángulo 12"/>
          <p:cNvSpPr/>
          <p:nvPr/>
        </p:nvSpPr>
        <p:spPr>
          <a:xfrm>
            <a:off x="6928832" y="1532856"/>
            <a:ext cx="4646054" cy="1077218"/>
          </a:xfrm>
          <a:prstGeom prst="rect">
            <a:avLst/>
          </a:prstGeom>
          <a:noFill/>
        </p:spPr>
        <p:txBody>
          <a:bodyPr wrap="square">
            <a:spAutoFit/>
          </a:bodyPr>
          <a:lstStyle/>
          <a:p>
            <a:pPr marL="285750" indent="-285750">
              <a:buFont typeface="Arial" panose="020B0604020202020204" pitchFamily="34" charset="0"/>
              <a:buChar char="•"/>
            </a:pPr>
            <a:r>
              <a:rPr lang="en-US" sz="1600" i="1" dirty="0">
                <a:solidFill>
                  <a:schemeClr val="tx2">
                    <a:lumMod val="75000"/>
                  </a:schemeClr>
                </a:solidFill>
              </a:rPr>
              <a:t>Patents and the Global Diffusion of New Drugs</a:t>
            </a:r>
            <a:r>
              <a:rPr lang="en-US" sz="1600" i="1" dirty="0" smtClean="0">
                <a:solidFill>
                  <a:schemeClr val="tx2">
                    <a:lumMod val="75000"/>
                  </a:schemeClr>
                </a:solidFill>
              </a:rPr>
              <a:t>.</a:t>
            </a:r>
          </a:p>
          <a:p>
            <a:pPr marL="285750" indent="-285750">
              <a:buFont typeface="Arial" panose="020B0604020202020204" pitchFamily="34" charset="0"/>
              <a:buChar char="•"/>
            </a:pPr>
            <a:r>
              <a:rPr lang="en-US" sz="1600" i="1" dirty="0" err="1" smtClean="0">
                <a:solidFill>
                  <a:schemeClr val="tx2">
                    <a:lumMod val="75000"/>
                  </a:schemeClr>
                </a:solidFill>
              </a:rPr>
              <a:t>Autores</a:t>
            </a:r>
            <a:r>
              <a:rPr lang="en-US" sz="1600" i="1" dirty="0" smtClean="0">
                <a:solidFill>
                  <a:schemeClr val="tx2">
                    <a:lumMod val="75000"/>
                  </a:schemeClr>
                </a:solidFill>
              </a:rPr>
              <a:t>: Cockburn </a:t>
            </a:r>
            <a:r>
              <a:rPr lang="en-US" sz="1600" i="1" dirty="0">
                <a:solidFill>
                  <a:schemeClr val="tx2">
                    <a:lumMod val="75000"/>
                  </a:schemeClr>
                </a:solidFill>
              </a:rPr>
              <a:t>IM, </a:t>
            </a:r>
            <a:r>
              <a:rPr lang="en-US" sz="1600" i="1" dirty="0" err="1">
                <a:solidFill>
                  <a:schemeClr val="tx2">
                    <a:lumMod val="75000"/>
                  </a:schemeClr>
                </a:solidFill>
              </a:rPr>
              <a:t>Lanjouw</a:t>
            </a:r>
            <a:r>
              <a:rPr lang="en-US" sz="1600" i="1" dirty="0">
                <a:solidFill>
                  <a:schemeClr val="tx2">
                    <a:lumMod val="75000"/>
                  </a:schemeClr>
                </a:solidFill>
              </a:rPr>
              <a:t> JO, </a:t>
            </a:r>
            <a:r>
              <a:rPr lang="en-US" sz="1600" i="1" dirty="0" err="1">
                <a:solidFill>
                  <a:schemeClr val="tx2">
                    <a:lumMod val="75000"/>
                  </a:schemeClr>
                </a:solidFill>
              </a:rPr>
              <a:t>Schankerman</a:t>
            </a:r>
            <a:r>
              <a:rPr lang="en-US" sz="1600" i="1" dirty="0">
                <a:solidFill>
                  <a:schemeClr val="tx2">
                    <a:lumMod val="75000"/>
                  </a:schemeClr>
                </a:solidFill>
              </a:rPr>
              <a:t> M. </a:t>
            </a:r>
            <a:endParaRPr lang="en-US" sz="1600" i="1" dirty="0" smtClean="0">
              <a:solidFill>
                <a:schemeClr val="tx2">
                  <a:lumMod val="75000"/>
                </a:schemeClr>
              </a:solidFill>
            </a:endParaRPr>
          </a:p>
          <a:p>
            <a:pPr marL="285750" indent="-285750">
              <a:buFont typeface="Arial" panose="020B0604020202020204" pitchFamily="34" charset="0"/>
              <a:buChar char="•"/>
            </a:pPr>
            <a:r>
              <a:rPr lang="en-US" sz="1600" i="1" dirty="0" err="1" smtClean="0">
                <a:solidFill>
                  <a:schemeClr val="tx2">
                    <a:lumMod val="75000"/>
                  </a:schemeClr>
                </a:solidFill>
              </a:rPr>
              <a:t>Publicado</a:t>
            </a:r>
            <a:r>
              <a:rPr lang="en-US" sz="1600" i="1" dirty="0" smtClean="0">
                <a:solidFill>
                  <a:schemeClr val="tx2">
                    <a:lumMod val="75000"/>
                  </a:schemeClr>
                </a:solidFill>
              </a:rPr>
              <a:t> en American Economic Review, </a:t>
            </a:r>
            <a:r>
              <a:rPr lang="en-US" sz="1600" i="1" dirty="0">
                <a:solidFill>
                  <a:schemeClr val="tx2">
                    <a:lumMod val="75000"/>
                  </a:schemeClr>
                </a:solidFill>
              </a:rPr>
              <a:t>2016 Jan</a:t>
            </a:r>
            <a:endParaRPr lang="es-ES" sz="1600" i="1" dirty="0">
              <a:solidFill>
                <a:schemeClr val="tx2">
                  <a:lumMod val="75000"/>
                </a:schemeClr>
              </a:solidFill>
            </a:endParaRPr>
          </a:p>
        </p:txBody>
      </p:sp>
      <p:sp>
        <p:nvSpPr>
          <p:cNvPr id="14" name="CuadroTexto 13"/>
          <p:cNvSpPr txBox="1"/>
          <p:nvPr/>
        </p:nvSpPr>
        <p:spPr>
          <a:xfrm>
            <a:off x="3271234" y="671485"/>
            <a:ext cx="1410514" cy="369332"/>
          </a:xfrm>
          <a:prstGeom prst="rect">
            <a:avLst/>
          </a:prstGeom>
          <a:noFill/>
        </p:spPr>
        <p:txBody>
          <a:bodyPr wrap="none" rtlCol="0">
            <a:spAutoFit/>
          </a:bodyPr>
          <a:lstStyle/>
          <a:p>
            <a:r>
              <a:rPr lang="es-ES" b="1" dirty="0" smtClean="0">
                <a:solidFill>
                  <a:schemeClr val="bg1">
                    <a:lumMod val="95000"/>
                  </a:schemeClr>
                </a:solidFill>
              </a:rPr>
              <a:t>RESULTADOS</a:t>
            </a:r>
            <a:endParaRPr lang="es-ES" b="1" dirty="0">
              <a:solidFill>
                <a:schemeClr val="bg1">
                  <a:lumMod val="95000"/>
                </a:schemeClr>
              </a:solidFill>
            </a:endParaRPr>
          </a:p>
        </p:txBody>
      </p:sp>
      <p:sp>
        <p:nvSpPr>
          <p:cNvPr id="16" name="CuadroTexto 15"/>
          <p:cNvSpPr txBox="1"/>
          <p:nvPr/>
        </p:nvSpPr>
        <p:spPr>
          <a:xfrm>
            <a:off x="8691095" y="671485"/>
            <a:ext cx="1361270" cy="369332"/>
          </a:xfrm>
          <a:prstGeom prst="rect">
            <a:avLst/>
          </a:prstGeom>
          <a:noFill/>
        </p:spPr>
        <p:txBody>
          <a:bodyPr wrap="none" rtlCol="0">
            <a:spAutoFit/>
          </a:bodyPr>
          <a:lstStyle/>
          <a:p>
            <a:r>
              <a:rPr lang="es-ES" b="1" dirty="0" smtClean="0">
                <a:solidFill>
                  <a:schemeClr val="bg1">
                    <a:lumMod val="95000"/>
                  </a:schemeClr>
                </a:solidFill>
              </a:rPr>
              <a:t>REFERENCIA</a:t>
            </a:r>
            <a:endParaRPr lang="es-ES" b="1" dirty="0">
              <a:solidFill>
                <a:schemeClr val="bg1">
                  <a:lumMod val="95000"/>
                </a:schemeClr>
              </a:solidFill>
            </a:endParaRPr>
          </a:p>
        </p:txBody>
      </p:sp>
    </p:spTree>
    <p:extLst>
      <p:ext uri="{BB962C8B-B14F-4D97-AF65-F5344CB8AC3E}">
        <p14:creationId xmlns:p14="http://schemas.microsoft.com/office/powerpoint/2010/main" val="2880243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6366" y="231820"/>
            <a:ext cx="10805376" cy="400110"/>
          </a:xfrm>
          <a:prstGeom prst="rect">
            <a:avLst/>
          </a:prstGeom>
          <a:noFill/>
        </p:spPr>
        <p:txBody>
          <a:bodyPr wrap="square" rtlCol="0">
            <a:spAutoFit/>
          </a:bodyPr>
          <a:lstStyle>
            <a:defPPr>
              <a:defRPr lang="es-ES"/>
            </a:defPPr>
            <a:lvl1pPr>
              <a:defRPr sz="2000" b="1">
                <a:solidFill>
                  <a:schemeClr val="tx2">
                    <a:lumMod val="75000"/>
                  </a:schemeClr>
                </a:solidFill>
              </a:defRPr>
            </a:lvl1pPr>
          </a:lstStyle>
          <a:p>
            <a:r>
              <a:rPr lang="es-ES" dirty="0"/>
              <a:t>DISTINTOS MODELOS DE REGULACIÓN DE PRECIOS DE LOS MEDICAMENTOS</a:t>
            </a:r>
          </a:p>
        </p:txBody>
      </p:sp>
      <p:sp>
        <p:nvSpPr>
          <p:cNvPr id="4" name="Marcador de número de diapositiva 3"/>
          <p:cNvSpPr>
            <a:spLocks noGrp="1"/>
          </p:cNvSpPr>
          <p:nvPr>
            <p:ph type="sldNum" sz="quarter" idx="12"/>
          </p:nvPr>
        </p:nvSpPr>
        <p:spPr/>
        <p:txBody>
          <a:bodyPr/>
          <a:lstStyle/>
          <a:p>
            <a:fld id="{2EAFD256-FAE6-4D3D-B4DC-67D534A036F5}" type="slidenum">
              <a:rPr lang="es-ES" smtClean="0"/>
              <a:t>9</a:t>
            </a:fld>
            <a:endParaRPr lang="es-ES"/>
          </a:p>
        </p:txBody>
      </p:sp>
      <p:sp>
        <p:nvSpPr>
          <p:cNvPr id="6" name="TextBox 50">
            <a:extLst>
              <a:ext uri="{FF2B5EF4-FFF2-40B4-BE49-F238E27FC236}">
                <a16:creationId xmlns:a16="http://schemas.microsoft.com/office/drawing/2014/main" xmlns="" id="{9C61E008-0458-B84D-988E-4E97A9368572}"/>
              </a:ext>
            </a:extLst>
          </p:cNvPr>
          <p:cNvSpPr txBox="1"/>
          <p:nvPr/>
        </p:nvSpPr>
        <p:spPr>
          <a:xfrm>
            <a:off x="2224015" y="1753438"/>
            <a:ext cx="2920878" cy="954107"/>
          </a:xfrm>
          <a:prstGeom prst="rect">
            <a:avLst/>
          </a:prstGeom>
          <a:noFill/>
        </p:spPr>
        <p:txBody>
          <a:bodyPr wrap="square" rtlCol="0">
            <a:spAutoFit/>
          </a:bodyPr>
          <a:lstStyle/>
          <a:p>
            <a:pPr lvl="0">
              <a:defRPr/>
            </a:pPr>
            <a:r>
              <a:rPr lang="es-ES" sz="1400" dirty="0" smtClean="0">
                <a:solidFill>
                  <a:srgbClr val="002C4B"/>
                </a:solidFill>
                <a:latin typeface="Helvetica" charset="0"/>
                <a:ea typeface="Helvetica" charset="0"/>
                <a:cs typeface="Helvetica" charset="0"/>
              </a:rPr>
              <a:t>Utilización del </a:t>
            </a:r>
            <a:r>
              <a:rPr lang="es-ES" sz="1400" dirty="0">
                <a:solidFill>
                  <a:srgbClr val="002C4B"/>
                </a:solidFill>
                <a:latin typeface="Helvetica" charset="0"/>
                <a:ea typeface="Helvetica" charset="0"/>
                <a:cs typeface="Helvetica" charset="0"/>
              </a:rPr>
              <a:t>precio de un producto farmacéutico en </a:t>
            </a:r>
            <a:r>
              <a:rPr lang="es-ES" sz="1400" dirty="0" smtClean="0">
                <a:solidFill>
                  <a:srgbClr val="002C4B"/>
                </a:solidFill>
                <a:latin typeface="Helvetica" charset="0"/>
                <a:ea typeface="Helvetica" charset="0"/>
                <a:cs typeface="Helvetica" charset="0"/>
              </a:rPr>
              <a:t>uno </a:t>
            </a:r>
            <a:r>
              <a:rPr lang="es-ES" sz="1400" dirty="0">
                <a:solidFill>
                  <a:srgbClr val="002C4B"/>
                </a:solidFill>
                <a:latin typeface="Helvetica" charset="0"/>
                <a:ea typeface="Helvetica" charset="0"/>
                <a:cs typeface="Helvetica" charset="0"/>
              </a:rPr>
              <a:t>o </a:t>
            </a:r>
            <a:r>
              <a:rPr lang="es-ES" sz="1400" dirty="0" smtClean="0">
                <a:solidFill>
                  <a:srgbClr val="002C4B"/>
                </a:solidFill>
                <a:latin typeface="Helvetica" charset="0"/>
                <a:ea typeface="Helvetica" charset="0"/>
                <a:cs typeface="Helvetica" charset="0"/>
              </a:rPr>
              <a:t>varios países </a:t>
            </a:r>
            <a:r>
              <a:rPr lang="es-ES" sz="1400" dirty="0">
                <a:solidFill>
                  <a:srgbClr val="002C4B"/>
                </a:solidFill>
                <a:latin typeface="Helvetica" charset="0"/>
                <a:ea typeface="Helvetica" charset="0"/>
                <a:cs typeface="Helvetica" charset="0"/>
              </a:rPr>
              <a:t>para obtener un precio de referencia. </a:t>
            </a:r>
            <a:endParaRPr kumimoji="0" lang="en-US" sz="1400" b="0" i="0" u="none" strike="noStrike" kern="1200" cap="none" spc="0" normalizeH="0" baseline="0" noProof="0" dirty="0">
              <a:ln>
                <a:noFill/>
              </a:ln>
              <a:solidFill>
                <a:srgbClr val="002C4B"/>
              </a:solidFill>
              <a:effectLst/>
              <a:uLnTx/>
              <a:uFillTx/>
              <a:latin typeface="Helvetica" charset="0"/>
              <a:ea typeface="Helvetica" charset="0"/>
              <a:cs typeface="Helvetica" charset="0"/>
            </a:endParaRPr>
          </a:p>
        </p:txBody>
      </p:sp>
      <p:grpSp>
        <p:nvGrpSpPr>
          <p:cNvPr id="7" name="Group 8">
            <a:extLst>
              <a:ext uri="{FF2B5EF4-FFF2-40B4-BE49-F238E27FC236}">
                <a16:creationId xmlns:a16="http://schemas.microsoft.com/office/drawing/2014/main" xmlns="" id="{D44B9AE5-6AA1-9348-8A99-3641BA6695F9}"/>
              </a:ext>
            </a:extLst>
          </p:cNvPr>
          <p:cNvGrpSpPr/>
          <p:nvPr/>
        </p:nvGrpSpPr>
        <p:grpSpPr>
          <a:xfrm>
            <a:off x="5531587" y="1283790"/>
            <a:ext cx="1577371" cy="1879894"/>
            <a:chOff x="3624143" y="1255512"/>
            <a:chExt cx="2713197" cy="1044536"/>
          </a:xfrm>
          <a:solidFill>
            <a:schemeClr val="tx2"/>
          </a:solidFill>
        </p:grpSpPr>
        <p:sp>
          <p:nvSpPr>
            <p:cNvPr id="8" name="Trapezoid 11">
              <a:extLst>
                <a:ext uri="{FF2B5EF4-FFF2-40B4-BE49-F238E27FC236}">
                  <a16:creationId xmlns:a16="http://schemas.microsoft.com/office/drawing/2014/main" xmlns="" id="{2EDB613C-A860-3F4C-B9EF-AFB1669DD3BE}"/>
                </a:ext>
              </a:extLst>
            </p:cNvPr>
            <p:cNvSpPr/>
            <p:nvPr/>
          </p:nvSpPr>
          <p:spPr bwMode="auto">
            <a:xfrm rot="10800000">
              <a:off x="3624143" y="1255512"/>
              <a:ext cx="2713197" cy="1044536"/>
            </a:xfrm>
            <a:prstGeom prst="trapezoid">
              <a:avLst>
                <a:gd name="adj" fmla="val 10596"/>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9" name="TextBox 38">
              <a:extLst>
                <a:ext uri="{FF2B5EF4-FFF2-40B4-BE49-F238E27FC236}">
                  <a16:creationId xmlns:a16="http://schemas.microsoft.com/office/drawing/2014/main" xmlns="" id="{4A8F4CF7-B45B-D549-8F93-A41B854AFF91}"/>
                </a:ext>
              </a:extLst>
            </p:cNvPr>
            <p:cNvSpPr txBox="1"/>
            <p:nvPr/>
          </p:nvSpPr>
          <p:spPr>
            <a:xfrm>
              <a:off x="4445717" y="1383949"/>
              <a:ext cx="967832" cy="725847"/>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2F2F2"/>
                  </a:solidFill>
                  <a:effectLst/>
                  <a:uLnTx/>
                  <a:uFillTx/>
                  <a:latin typeface="Helvetica" charset="0"/>
                  <a:ea typeface="Helvetica" charset="0"/>
                  <a:cs typeface="Helvetica" charset="0"/>
                </a:rPr>
                <a:t>1</a:t>
              </a:r>
            </a:p>
          </p:txBody>
        </p:sp>
      </p:grpSp>
      <p:grpSp>
        <p:nvGrpSpPr>
          <p:cNvPr id="10" name="Group 7">
            <a:extLst>
              <a:ext uri="{FF2B5EF4-FFF2-40B4-BE49-F238E27FC236}">
                <a16:creationId xmlns:a16="http://schemas.microsoft.com/office/drawing/2014/main" xmlns="" id="{C87F83B9-35BD-1146-8737-5A42C518E326}"/>
              </a:ext>
            </a:extLst>
          </p:cNvPr>
          <p:cNvGrpSpPr/>
          <p:nvPr/>
        </p:nvGrpSpPr>
        <p:grpSpPr>
          <a:xfrm>
            <a:off x="5712185" y="3289126"/>
            <a:ext cx="1200060" cy="1335644"/>
            <a:chOff x="3811254" y="2312774"/>
            <a:chExt cx="2471738" cy="1095993"/>
          </a:xfrm>
          <a:solidFill>
            <a:schemeClr val="accent3">
              <a:lumMod val="60000"/>
              <a:lumOff val="40000"/>
            </a:schemeClr>
          </a:solidFill>
        </p:grpSpPr>
        <p:sp>
          <p:nvSpPr>
            <p:cNvPr id="11" name="Trapezoid 12">
              <a:extLst>
                <a:ext uri="{FF2B5EF4-FFF2-40B4-BE49-F238E27FC236}">
                  <a16:creationId xmlns:a16="http://schemas.microsoft.com/office/drawing/2014/main" xmlns="" id="{66306A4F-25EC-444F-9845-5D68AC3E474B}"/>
                </a:ext>
              </a:extLst>
            </p:cNvPr>
            <p:cNvSpPr/>
            <p:nvPr/>
          </p:nvSpPr>
          <p:spPr bwMode="auto">
            <a:xfrm rot="10800000">
              <a:off x="3811254" y="2312774"/>
              <a:ext cx="2471738" cy="1095993"/>
            </a:xfrm>
            <a:prstGeom prst="trapezoid">
              <a:avLst>
                <a:gd name="adj" fmla="val 10596"/>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12" name="TextBox 39">
              <a:extLst>
                <a:ext uri="{FF2B5EF4-FFF2-40B4-BE49-F238E27FC236}">
                  <a16:creationId xmlns:a16="http://schemas.microsoft.com/office/drawing/2014/main" xmlns="" id="{2A9D6E6E-B32E-4243-8ECD-B238FD2D3E61}"/>
                </a:ext>
              </a:extLst>
            </p:cNvPr>
            <p:cNvSpPr txBox="1"/>
            <p:nvPr/>
          </p:nvSpPr>
          <p:spPr>
            <a:xfrm>
              <a:off x="4447316" y="2478045"/>
              <a:ext cx="1029583" cy="761604"/>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2F2F2"/>
                  </a:solidFill>
                  <a:effectLst/>
                  <a:uLnTx/>
                  <a:uFillTx/>
                  <a:latin typeface="Helvetica" charset="0"/>
                  <a:ea typeface="Helvetica" charset="0"/>
                  <a:cs typeface="Helvetica" charset="0"/>
                </a:rPr>
                <a:t>2</a:t>
              </a:r>
            </a:p>
          </p:txBody>
        </p:sp>
      </p:grpSp>
      <p:grpSp>
        <p:nvGrpSpPr>
          <p:cNvPr id="13" name="Group 6">
            <a:extLst>
              <a:ext uri="{FF2B5EF4-FFF2-40B4-BE49-F238E27FC236}">
                <a16:creationId xmlns:a16="http://schemas.microsoft.com/office/drawing/2014/main" xmlns="" id="{AF968358-47B7-1F40-9B49-17F96ED91FCF}"/>
              </a:ext>
            </a:extLst>
          </p:cNvPr>
          <p:cNvGrpSpPr/>
          <p:nvPr/>
        </p:nvGrpSpPr>
        <p:grpSpPr>
          <a:xfrm>
            <a:off x="5875046" y="4742979"/>
            <a:ext cx="897714" cy="1571664"/>
            <a:chOff x="3950808" y="3421905"/>
            <a:chExt cx="2243138" cy="1095993"/>
          </a:xfrm>
          <a:solidFill>
            <a:schemeClr val="tx2">
              <a:lumMod val="40000"/>
              <a:lumOff val="60000"/>
            </a:schemeClr>
          </a:solidFill>
        </p:grpSpPr>
        <p:sp>
          <p:nvSpPr>
            <p:cNvPr id="14" name="Trapezoid 13">
              <a:extLst>
                <a:ext uri="{FF2B5EF4-FFF2-40B4-BE49-F238E27FC236}">
                  <a16:creationId xmlns:a16="http://schemas.microsoft.com/office/drawing/2014/main" xmlns="" id="{30ABBF57-FD1E-0A45-89BC-F3689C7AE510}"/>
                </a:ext>
              </a:extLst>
            </p:cNvPr>
            <p:cNvSpPr/>
            <p:nvPr/>
          </p:nvSpPr>
          <p:spPr bwMode="auto">
            <a:xfrm rot="10800000">
              <a:off x="3950808" y="3421905"/>
              <a:ext cx="2243138" cy="1095993"/>
            </a:xfrm>
            <a:prstGeom prst="trapezoid">
              <a:avLst>
                <a:gd name="adj" fmla="val 11719"/>
              </a:avLst>
            </a:prstGeom>
            <a:grpFill/>
            <a:ln w="12700">
              <a:noFill/>
              <a:round/>
              <a:headEnd/>
              <a:tailEnd/>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483C9A"/>
                </a:solidFill>
                <a:effectLst/>
                <a:uLnTx/>
                <a:uFillTx/>
                <a:latin typeface="Helvetica" charset="0"/>
                <a:ea typeface="Helvetica" charset="0"/>
                <a:cs typeface="Helvetica" charset="0"/>
              </a:endParaRPr>
            </a:p>
          </p:txBody>
        </p:sp>
        <p:sp>
          <p:nvSpPr>
            <p:cNvPr id="15" name="TextBox 41">
              <a:extLst>
                <a:ext uri="{FF2B5EF4-FFF2-40B4-BE49-F238E27FC236}">
                  <a16:creationId xmlns:a16="http://schemas.microsoft.com/office/drawing/2014/main" xmlns="" id="{75E5E330-81F5-6C4E-AC0C-37B26A9C0950}"/>
                </a:ext>
              </a:extLst>
            </p:cNvPr>
            <p:cNvSpPr txBox="1"/>
            <p:nvPr/>
          </p:nvSpPr>
          <p:spPr>
            <a:xfrm>
              <a:off x="4343712" y="3594518"/>
              <a:ext cx="994517" cy="761604"/>
            </a:xfrm>
            <a:prstGeom prst="rect">
              <a:avLst/>
            </a:prstGeom>
            <a:grpFill/>
          </p:spPr>
          <p:txBody>
            <a:bodyPr wrap="square" lIns="72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2F2F2"/>
                  </a:solidFill>
                  <a:effectLst/>
                  <a:uLnTx/>
                  <a:uFillTx/>
                  <a:latin typeface="Helvetica" charset="0"/>
                  <a:ea typeface="Helvetica" charset="0"/>
                  <a:cs typeface="Helvetica" charset="0"/>
                </a:rPr>
                <a:t>3</a:t>
              </a:r>
            </a:p>
          </p:txBody>
        </p:sp>
      </p:grpSp>
      <p:sp>
        <p:nvSpPr>
          <p:cNvPr id="16" name="TextBox 50">
            <a:extLst>
              <a:ext uri="{FF2B5EF4-FFF2-40B4-BE49-F238E27FC236}">
                <a16:creationId xmlns:a16="http://schemas.microsoft.com/office/drawing/2014/main" xmlns="" id="{BC26BEAD-A487-FC42-8B3F-C808443CBE62}"/>
              </a:ext>
            </a:extLst>
          </p:cNvPr>
          <p:cNvSpPr txBox="1"/>
          <p:nvPr/>
        </p:nvSpPr>
        <p:spPr>
          <a:xfrm>
            <a:off x="2209888" y="3313918"/>
            <a:ext cx="3194763" cy="1169551"/>
          </a:xfrm>
          <a:prstGeom prst="rect">
            <a:avLst/>
          </a:prstGeom>
          <a:noFill/>
        </p:spPr>
        <p:txBody>
          <a:bodyPr wrap="square" rtlCol="0">
            <a:spAutoFit/>
          </a:bodyPr>
          <a:lstStyle>
            <a:defPPr>
              <a:defRPr lang="es-ES"/>
            </a:defPPr>
            <a:lvl1pPr lvl="0">
              <a:defRPr sz="1400">
                <a:solidFill>
                  <a:srgbClr val="002C4B"/>
                </a:solidFill>
                <a:latin typeface="Helvetica" charset="0"/>
                <a:ea typeface="Helvetica" charset="0"/>
                <a:cs typeface="Helvetica" charset="0"/>
              </a:defRPr>
            </a:lvl1pPr>
          </a:lstStyle>
          <a:p>
            <a:r>
              <a:rPr lang="es-ES" dirty="0" smtClean="0"/>
              <a:t>Utilización de </a:t>
            </a:r>
            <a:r>
              <a:rPr lang="es-ES" dirty="0"/>
              <a:t>los precios de un conjunto de productos farmacéuticos terapéuticamente comparables e intercambiables para obtener un precio de </a:t>
            </a:r>
            <a:r>
              <a:rPr lang="es-ES" dirty="0" smtClean="0"/>
              <a:t>referencia.</a:t>
            </a:r>
            <a:endParaRPr lang="en-US" dirty="0"/>
          </a:p>
        </p:txBody>
      </p:sp>
      <p:cxnSp>
        <p:nvCxnSpPr>
          <p:cNvPr id="17" name="Straight Connector 32">
            <a:extLst>
              <a:ext uri="{FF2B5EF4-FFF2-40B4-BE49-F238E27FC236}">
                <a16:creationId xmlns:a16="http://schemas.microsoft.com/office/drawing/2014/main" xmlns="" id="{EF333F23-D046-E74B-AC6C-CFFB816628E6}"/>
              </a:ext>
            </a:extLst>
          </p:cNvPr>
          <p:cNvCxnSpPr>
            <a:cxnSpLocks/>
          </p:cNvCxnSpPr>
          <p:nvPr/>
        </p:nvCxnSpPr>
        <p:spPr>
          <a:xfrm flipV="1">
            <a:off x="512967" y="4656391"/>
            <a:ext cx="11160000" cy="76607"/>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50">
            <a:extLst>
              <a:ext uri="{FF2B5EF4-FFF2-40B4-BE49-F238E27FC236}">
                <a16:creationId xmlns:a16="http://schemas.microsoft.com/office/drawing/2014/main" xmlns="" id="{ED7A765E-94D8-1F49-B592-CEEB3F2D573A}"/>
              </a:ext>
            </a:extLst>
          </p:cNvPr>
          <p:cNvSpPr txBox="1"/>
          <p:nvPr/>
        </p:nvSpPr>
        <p:spPr>
          <a:xfrm>
            <a:off x="2224015" y="5151230"/>
            <a:ext cx="3212503" cy="954107"/>
          </a:xfrm>
          <a:prstGeom prst="rect">
            <a:avLst/>
          </a:prstGeom>
          <a:noFill/>
        </p:spPr>
        <p:txBody>
          <a:bodyPr wrap="square" rtlCol="0">
            <a:spAutoFit/>
          </a:bodyPr>
          <a:lstStyle>
            <a:defPPr>
              <a:defRPr lang="es-ES"/>
            </a:defPPr>
            <a:lvl1pPr lvl="0">
              <a:defRPr sz="1400">
                <a:solidFill>
                  <a:srgbClr val="002C4B"/>
                </a:solidFill>
                <a:latin typeface="Helvetica" charset="0"/>
                <a:ea typeface="Helvetica" charset="0"/>
                <a:cs typeface="Helvetica" charset="0"/>
              </a:defRPr>
            </a:lvl1pPr>
          </a:lstStyle>
          <a:p>
            <a:r>
              <a:rPr lang="es-ES" dirty="0"/>
              <a:t>Busca fijar los precios de </a:t>
            </a:r>
            <a:r>
              <a:rPr lang="es-ES" dirty="0" smtClean="0"/>
              <a:t>los productos farmacéuticos con </a:t>
            </a:r>
            <a:r>
              <a:rPr lang="es-ES" dirty="0"/>
              <a:t>base en el “valor</a:t>
            </a:r>
            <a:r>
              <a:rPr lang="es-ES" dirty="0" smtClean="0"/>
              <a:t>” terapéutico del medicamentos.</a:t>
            </a:r>
            <a:endParaRPr lang="en-US" dirty="0"/>
          </a:p>
        </p:txBody>
      </p:sp>
      <p:cxnSp>
        <p:nvCxnSpPr>
          <p:cNvPr id="19" name="Straight Connector 32">
            <a:extLst>
              <a:ext uri="{FF2B5EF4-FFF2-40B4-BE49-F238E27FC236}">
                <a16:creationId xmlns:a16="http://schemas.microsoft.com/office/drawing/2014/main" xmlns="" id="{C1945FDF-3D0C-6C4B-A0A1-449C7232D6F1}"/>
              </a:ext>
            </a:extLst>
          </p:cNvPr>
          <p:cNvCxnSpPr>
            <a:cxnSpLocks/>
          </p:cNvCxnSpPr>
          <p:nvPr/>
        </p:nvCxnSpPr>
        <p:spPr>
          <a:xfrm flipV="1">
            <a:off x="545160" y="3195305"/>
            <a:ext cx="11160000" cy="50671"/>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sp>
        <p:nvSpPr>
          <p:cNvPr id="20" name="CuadroTexto 1">
            <a:extLst>
              <a:ext uri="{FF2B5EF4-FFF2-40B4-BE49-F238E27FC236}">
                <a16:creationId xmlns:a16="http://schemas.microsoft.com/office/drawing/2014/main" xmlns="" id="{8134F19B-63FF-7A48-8B8B-740ECC6ECF0A}"/>
              </a:ext>
            </a:extLst>
          </p:cNvPr>
          <p:cNvSpPr txBox="1"/>
          <p:nvPr/>
        </p:nvSpPr>
        <p:spPr>
          <a:xfrm>
            <a:off x="2467308" y="788173"/>
            <a:ext cx="28112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483C9A"/>
                </a:solidFill>
                <a:effectLst/>
                <a:uLnTx/>
                <a:uFillTx/>
                <a:latin typeface="Bebas Neue" panose="020B0606020202050201" pitchFamily="34" charset="77"/>
                <a:ea typeface="Helvetica" charset="0"/>
                <a:cs typeface="Helvetica" charset="0"/>
              </a:rPr>
              <a:t>Descripción</a:t>
            </a:r>
            <a:r>
              <a:rPr kumimoji="0" lang="en-US" sz="2000" b="1" i="0" u="none" strike="noStrike" kern="1200" cap="none" spc="0" normalizeH="0" baseline="0" noProof="0" dirty="0" smtClean="0">
                <a:ln>
                  <a:noFill/>
                </a:ln>
                <a:solidFill>
                  <a:srgbClr val="483C9A"/>
                </a:solidFill>
                <a:effectLst/>
                <a:uLnTx/>
                <a:uFillTx/>
                <a:latin typeface="Bebas Neue" panose="020B0606020202050201" pitchFamily="34" charset="77"/>
                <a:ea typeface="Helvetica" charset="0"/>
                <a:cs typeface="Helvetica" charset="0"/>
              </a:rPr>
              <a:t> de </a:t>
            </a:r>
            <a:r>
              <a:rPr kumimoji="0" lang="en-US" sz="2000" b="1" i="0" u="none" strike="noStrike" kern="1200" cap="none" spc="0" normalizeH="0" baseline="0" noProof="0" dirty="0" err="1" smtClean="0">
                <a:ln>
                  <a:noFill/>
                </a:ln>
                <a:solidFill>
                  <a:srgbClr val="483C9A"/>
                </a:solidFill>
                <a:effectLst/>
                <a:uLnTx/>
                <a:uFillTx/>
                <a:latin typeface="Bebas Neue" panose="020B0606020202050201" pitchFamily="34" charset="77"/>
                <a:ea typeface="Helvetica" charset="0"/>
                <a:cs typeface="Helvetica" charset="0"/>
              </a:rPr>
              <a:t>política</a:t>
            </a:r>
            <a:endParaRPr kumimoji="0" lang="en-US" sz="2000" b="1" i="0" u="none" strike="noStrike" kern="1200" cap="none" spc="0" normalizeH="0" baseline="0" noProof="0" dirty="0">
              <a:ln>
                <a:noFill/>
              </a:ln>
              <a:solidFill>
                <a:srgbClr val="483C9A"/>
              </a:solidFill>
              <a:effectLst/>
              <a:uLnTx/>
              <a:uFillTx/>
              <a:latin typeface="Bebas Neue" panose="020B0606020202050201" pitchFamily="34" charset="77"/>
              <a:ea typeface="+mn-ea"/>
              <a:cs typeface="+mn-cs"/>
            </a:endParaRPr>
          </a:p>
        </p:txBody>
      </p:sp>
      <p:cxnSp>
        <p:nvCxnSpPr>
          <p:cNvPr id="21" name="Straight Connector 32">
            <a:extLst>
              <a:ext uri="{FF2B5EF4-FFF2-40B4-BE49-F238E27FC236}">
                <a16:creationId xmlns:a16="http://schemas.microsoft.com/office/drawing/2014/main" xmlns="" id="{6AD9FEDB-90F5-A348-9399-FF93BBAE4A96}"/>
              </a:ext>
            </a:extLst>
          </p:cNvPr>
          <p:cNvCxnSpPr>
            <a:cxnSpLocks/>
          </p:cNvCxnSpPr>
          <p:nvPr/>
        </p:nvCxnSpPr>
        <p:spPr>
          <a:xfrm>
            <a:off x="522786" y="6423557"/>
            <a:ext cx="11160000" cy="0"/>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32">
            <a:extLst>
              <a:ext uri="{FF2B5EF4-FFF2-40B4-BE49-F238E27FC236}">
                <a16:creationId xmlns:a16="http://schemas.microsoft.com/office/drawing/2014/main" xmlns="" id="{FFE11AE1-9596-C74B-9CAD-DC9DC55D2DCD}"/>
              </a:ext>
            </a:extLst>
          </p:cNvPr>
          <p:cNvCxnSpPr>
            <a:cxnSpLocks/>
          </p:cNvCxnSpPr>
          <p:nvPr/>
        </p:nvCxnSpPr>
        <p:spPr>
          <a:xfrm flipV="1">
            <a:off x="534692" y="1201208"/>
            <a:ext cx="11160000" cy="57293"/>
          </a:xfrm>
          <a:prstGeom prst="line">
            <a:avLst/>
          </a:prstGeom>
          <a:ln w="15875" cmpd="sng">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3" name="Agrupar 21">
            <a:extLst>
              <a:ext uri="{FF2B5EF4-FFF2-40B4-BE49-F238E27FC236}">
                <a16:creationId xmlns:a16="http://schemas.microsoft.com/office/drawing/2014/main" xmlns="" id="{2782D518-FB7E-9148-8C90-D87512C119BF}"/>
              </a:ext>
            </a:extLst>
          </p:cNvPr>
          <p:cNvGrpSpPr/>
          <p:nvPr/>
        </p:nvGrpSpPr>
        <p:grpSpPr>
          <a:xfrm>
            <a:off x="985080" y="3399594"/>
            <a:ext cx="656525" cy="520688"/>
            <a:chOff x="4664183" y="2160797"/>
            <a:chExt cx="487384" cy="386543"/>
          </a:xfrm>
          <a:solidFill>
            <a:schemeClr val="accent1"/>
          </a:solidFill>
        </p:grpSpPr>
        <p:sp>
          <p:nvSpPr>
            <p:cNvPr id="24" name="Google Shape;4985;p38">
              <a:extLst>
                <a:ext uri="{FF2B5EF4-FFF2-40B4-BE49-F238E27FC236}">
                  <a16:creationId xmlns:a16="http://schemas.microsoft.com/office/drawing/2014/main" xmlns="" id="{BB095699-E2B2-3E40-9869-C49AB2DADF37}"/>
                </a:ext>
              </a:extLst>
            </p:cNvPr>
            <p:cNvSpPr/>
            <p:nvPr/>
          </p:nvSpPr>
          <p:spPr>
            <a:xfrm>
              <a:off x="4664183" y="2160797"/>
              <a:ext cx="487384" cy="386543"/>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sp>
          <p:nvSpPr>
            <p:cNvPr id="25" name="Google Shape;4986;p38">
              <a:extLst>
                <a:ext uri="{FF2B5EF4-FFF2-40B4-BE49-F238E27FC236}">
                  <a16:creationId xmlns:a16="http://schemas.microsoft.com/office/drawing/2014/main" xmlns="" id="{CC98254A-7ECB-2448-B263-1C24C58255FC}"/>
                </a:ext>
              </a:extLst>
            </p:cNvPr>
            <p:cNvSpPr/>
            <p:nvPr/>
          </p:nvSpPr>
          <p:spPr>
            <a:xfrm>
              <a:off x="4782036" y="2258011"/>
              <a:ext cx="226101" cy="160172"/>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C4B"/>
                </a:solidFill>
                <a:effectLst/>
                <a:uLnTx/>
                <a:uFillTx/>
                <a:latin typeface="Calibri" panose="020F0502020204030204"/>
                <a:ea typeface="+mn-ea"/>
                <a:cs typeface="+mn-cs"/>
              </a:endParaRPr>
            </a:p>
          </p:txBody>
        </p:sp>
      </p:grpSp>
      <p:sp>
        <p:nvSpPr>
          <p:cNvPr id="30" name="CuadroTexto 108">
            <a:extLst>
              <a:ext uri="{FF2B5EF4-FFF2-40B4-BE49-F238E27FC236}">
                <a16:creationId xmlns:a16="http://schemas.microsoft.com/office/drawing/2014/main" xmlns="" id="{4F1D2713-2A8B-E742-BAA0-5F83A284E88C}"/>
              </a:ext>
            </a:extLst>
          </p:cNvPr>
          <p:cNvSpPr txBox="1"/>
          <p:nvPr/>
        </p:nvSpPr>
        <p:spPr>
          <a:xfrm>
            <a:off x="355023" y="2237575"/>
            <a:ext cx="1889627" cy="646331"/>
          </a:xfrm>
          <a:prstGeom prst="rect">
            <a:avLst/>
          </a:prstGeom>
          <a:noFill/>
        </p:spPr>
        <p:txBody>
          <a:bodyPr wrap="square" rtlCol="0">
            <a:spAutoFit/>
          </a:bodyPr>
          <a:lstStyle/>
          <a:p>
            <a:pPr lvl="0" algn="ctr">
              <a:defRPr/>
            </a:pPr>
            <a:r>
              <a:rPr kumimoji="0" lang="en-US" sz="1200" b="1" i="0" u="none" strike="noStrike" kern="1200" cap="none" spc="0" normalizeH="0" baseline="0" noProof="0" dirty="0" err="1" smtClean="0">
                <a:ln>
                  <a:noFill/>
                </a:ln>
                <a:solidFill>
                  <a:srgbClr val="002C4B"/>
                </a:solidFill>
                <a:effectLst/>
                <a:uLnTx/>
                <a:uFillTx/>
                <a:latin typeface="Helvetica" charset="0"/>
                <a:ea typeface="Helvetica" charset="0"/>
                <a:cs typeface="Helvetica" charset="0"/>
              </a:rPr>
              <a:t>Precios</a:t>
            </a:r>
            <a:r>
              <a:rPr kumimoji="0" lang="en-US" sz="1200" b="1" i="0" u="none" strike="noStrike" kern="1200" cap="none" spc="0" normalizeH="0" baseline="0" noProof="0" dirty="0" smtClean="0">
                <a:ln>
                  <a:noFill/>
                </a:ln>
                <a:solidFill>
                  <a:srgbClr val="002C4B"/>
                </a:solidFill>
                <a:effectLst/>
                <a:uLnTx/>
                <a:uFillTx/>
                <a:latin typeface="Helvetica" charset="0"/>
                <a:ea typeface="Helvetica" charset="0"/>
                <a:cs typeface="Helvetica" charset="0"/>
              </a:rPr>
              <a:t> </a:t>
            </a:r>
            <a:r>
              <a:rPr lang="en-US" sz="1200" b="1" dirty="0" smtClean="0">
                <a:solidFill>
                  <a:srgbClr val="002C4B"/>
                </a:solidFill>
                <a:latin typeface="Helvetica" charset="0"/>
                <a:ea typeface="Helvetica" charset="0"/>
                <a:cs typeface="Helvetica" charset="0"/>
              </a:rPr>
              <a:t>de </a:t>
            </a:r>
            <a:r>
              <a:rPr lang="en-US" sz="1200" b="1" dirty="0" err="1" smtClean="0">
                <a:solidFill>
                  <a:srgbClr val="002C4B"/>
                </a:solidFill>
                <a:latin typeface="Helvetica" charset="0"/>
                <a:ea typeface="Helvetica" charset="0"/>
                <a:cs typeface="Helvetica" charset="0"/>
              </a:rPr>
              <a:t>referencia</a:t>
            </a:r>
            <a:r>
              <a:rPr lang="en-US" sz="1200" b="1" dirty="0" smtClean="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externos</a:t>
            </a:r>
            <a:r>
              <a:rPr lang="en-US" sz="1200" b="1" dirty="0" smtClean="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Internacional</a:t>
            </a:r>
            <a:r>
              <a:rPr lang="en-US" sz="1200" b="1" dirty="0" smtClean="0">
                <a:solidFill>
                  <a:srgbClr val="002C4B"/>
                </a:solidFill>
                <a:latin typeface="Helvetica" charset="0"/>
                <a:ea typeface="Helvetica" charset="0"/>
                <a:cs typeface="Helvetica" charset="0"/>
              </a:rPr>
              <a:t>)</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31" name="Google Shape;4149;p36">
            <a:extLst>
              <a:ext uri="{FF2B5EF4-FFF2-40B4-BE49-F238E27FC236}">
                <a16:creationId xmlns:a16="http://schemas.microsoft.com/office/drawing/2014/main" xmlns="" id="{4F475B94-9D96-0545-9ED1-D21A4BEC5E4C}"/>
              </a:ext>
            </a:extLst>
          </p:cNvPr>
          <p:cNvSpPr/>
          <p:nvPr/>
        </p:nvSpPr>
        <p:spPr>
          <a:xfrm>
            <a:off x="1027299" y="4924304"/>
            <a:ext cx="561230" cy="555766"/>
          </a:xfrm>
          <a:custGeom>
            <a:avLst/>
            <a:gdLst/>
            <a:ahLst/>
            <a:cxnLst/>
            <a:rect l="l" t="t" r="r" b="b"/>
            <a:pathLst>
              <a:path w="19516" h="19326" extrusionOk="0">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
        <p:nvSpPr>
          <p:cNvPr id="32" name="CuadroTexto 108">
            <a:extLst>
              <a:ext uri="{FF2B5EF4-FFF2-40B4-BE49-F238E27FC236}">
                <a16:creationId xmlns:a16="http://schemas.microsoft.com/office/drawing/2014/main" xmlns="" id="{4EE14BEB-54A3-BE4D-8106-A12AD8E7637E}"/>
              </a:ext>
            </a:extLst>
          </p:cNvPr>
          <p:cNvSpPr txBox="1"/>
          <p:nvPr/>
        </p:nvSpPr>
        <p:spPr>
          <a:xfrm>
            <a:off x="355024" y="4042372"/>
            <a:ext cx="1837466" cy="461665"/>
          </a:xfrm>
          <a:prstGeom prst="rect">
            <a:avLst/>
          </a:prstGeom>
          <a:noFill/>
        </p:spPr>
        <p:txBody>
          <a:bodyPr wrap="square" rtlCol="0">
            <a:spAutoFit/>
          </a:bodyPr>
          <a:lstStyle/>
          <a:p>
            <a:pPr lvl="0" algn="ctr">
              <a:defRPr/>
            </a:pPr>
            <a:r>
              <a:rPr lang="en-US" sz="1200" b="1" dirty="0" err="1">
                <a:solidFill>
                  <a:srgbClr val="002C4B"/>
                </a:solidFill>
                <a:latin typeface="Helvetica" charset="0"/>
                <a:ea typeface="Helvetica" charset="0"/>
                <a:cs typeface="Helvetica" charset="0"/>
              </a:rPr>
              <a:t>Precios</a:t>
            </a:r>
            <a:r>
              <a:rPr lang="en-US" sz="1200" b="1" dirty="0">
                <a:solidFill>
                  <a:srgbClr val="002C4B"/>
                </a:solidFill>
                <a:latin typeface="Helvetica" charset="0"/>
                <a:ea typeface="Helvetica" charset="0"/>
                <a:cs typeface="Helvetica" charset="0"/>
              </a:rPr>
              <a:t> de </a:t>
            </a:r>
            <a:r>
              <a:rPr lang="en-US" sz="1200" b="1" dirty="0" err="1">
                <a:solidFill>
                  <a:srgbClr val="002C4B"/>
                </a:solidFill>
                <a:latin typeface="Helvetica" charset="0"/>
                <a:ea typeface="Helvetica" charset="0"/>
                <a:cs typeface="Helvetica" charset="0"/>
              </a:rPr>
              <a:t>referencia</a:t>
            </a:r>
            <a:r>
              <a:rPr lang="en-US" sz="1200" b="1" dirty="0">
                <a:solidFill>
                  <a:srgbClr val="002C4B"/>
                </a:solidFill>
                <a:latin typeface="Helvetica" charset="0"/>
                <a:ea typeface="Helvetica" charset="0"/>
                <a:cs typeface="Helvetica" charset="0"/>
              </a:rPr>
              <a:t> </a:t>
            </a:r>
            <a:r>
              <a:rPr lang="en-US" sz="1200" b="1" dirty="0" err="1" smtClean="0">
                <a:solidFill>
                  <a:srgbClr val="002C4B"/>
                </a:solidFill>
                <a:latin typeface="Helvetica" charset="0"/>
                <a:ea typeface="Helvetica" charset="0"/>
                <a:cs typeface="Helvetica" charset="0"/>
              </a:rPr>
              <a:t>internos</a:t>
            </a:r>
            <a:r>
              <a:rPr lang="en-US" sz="1200" b="1" dirty="0" smtClean="0">
                <a:solidFill>
                  <a:srgbClr val="002C4B"/>
                </a:solidFill>
                <a:latin typeface="Helvetica" charset="0"/>
                <a:ea typeface="Helvetica" charset="0"/>
                <a:cs typeface="Helvetica" charset="0"/>
              </a:rPr>
              <a:t> </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33" name="CuadroTexto 108">
            <a:extLst>
              <a:ext uri="{FF2B5EF4-FFF2-40B4-BE49-F238E27FC236}">
                <a16:creationId xmlns:a16="http://schemas.microsoft.com/office/drawing/2014/main" xmlns="" id="{20CA11A8-77D0-CA40-BAC7-45A93A28371F}"/>
              </a:ext>
            </a:extLst>
          </p:cNvPr>
          <p:cNvSpPr txBox="1"/>
          <p:nvPr/>
        </p:nvSpPr>
        <p:spPr>
          <a:xfrm>
            <a:off x="184440" y="5613849"/>
            <a:ext cx="2066420" cy="276999"/>
          </a:xfrm>
          <a:prstGeom prst="rect">
            <a:avLst/>
          </a:prstGeom>
          <a:noFill/>
        </p:spPr>
        <p:txBody>
          <a:bodyPr wrap="square" rtlCol="0">
            <a:spAutoFit/>
          </a:bodyPr>
          <a:lstStyle/>
          <a:p>
            <a:pPr lvl="0" algn="ctr">
              <a:defRPr/>
            </a:pPr>
            <a:r>
              <a:rPr lang="es-ES" sz="1200" b="1" dirty="0">
                <a:solidFill>
                  <a:srgbClr val="002C4B"/>
                </a:solidFill>
                <a:latin typeface="Helvetica" charset="0"/>
              </a:rPr>
              <a:t>Precios </a:t>
            </a:r>
            <a:r>
              <a:rPr lang="es-ES" sz="1200" b="1" dirty="0" smtClean="0">
                <a:solidFill>
                  <a:srgbClr val="002C4B"/>
                </a:solidFill>
                <a:latin typeface="Helvetica" charset="0"/>
              </a:rPr>
              <a:t>“</a:t>
            </a:r>
            <a:r>
              <a:rPr lang="es-ES" sz="1200" b="1" dirty="0" err="1" smtClean="0">
                <a:solidFill>
                  <a:srgbClr val="002C4B"/>
                </a:solidFill>
                <a:latin typeface="Helvetica" charset="0"/>
              </a:rPr>
              <a:t>Valued-based</a:t>
            </a:r>
            <a:r>
              <a:rPr lang="es-ES" sz="1200" b="1" dirty="0" smtClean="0">
                <a:solidFill>
                  <a:srgbClr val="002C4B"/>
                </a:solidFill>
                <a:latin typeface="Helvetica" charset="0"/>
              </a:rPr>
              <a:t>”</a:t>
            </a:r>
            <a:endParaRPr kumimoji="0" lang="en-US" sz="1200" b="1" i="0" u="none" strike="noStrike" kern="1200" cap="none" spc="0" normalizeH="0" baseline="0" noProof="0" dirty="0">
              <a:ln>
                <a:noFill/>
              </a:ln>
              <a:solidFill>
                <a:srgbClr val="002C4B"/>
              </a:solidFill>
              <a:effectLst/>
              <a:uLnTx/>
              <a:uFillTx/>
              <a:latin typeface="Calibri" panose="020F0502020204030204"/>
              <a:ea typeface="+mn-ea"/>
              <a:cs typeface="+mn-cs"/>
            </a:endParaRPr>
          </a:p>
        </p:txBody>
      </p:sp>
      <p:sp>
        <p:nvSpPr>
          <p:cNvPr id="34" name="CuadroTexto 1">
            <a:extLst>
              <a:ext uri="{FF2B5EF4-FFF2-40B4-BE49-F238E27FC236}">
                <a16:creationId xmlns:a16="http://schemas.microsoft.com/office/drawing/2014/main" xmlns="" id="{0783E702-6D9B-E947-9235-9C8D0EDC11A0}"/>
              </a:ext>
            </a:extLst>
          </p:cNvPr>
          <p:cNvSpPr txBox="1"/>
          <p:nvPr/>
        </p:nvSpPr>
        <p:spPr>
          <a:xfrm>
            <a:off x="5598992" y="784239"/>
            <a:ext cx="28112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83C9A"/>
                </a:solidFill>
                <a:effectLst/>
                <a:uLnTx/>
                <a:uFillTx/>
                <a:latin typeface="Bebas Neue" panose="020B0606020202050201" pitchFamily="34" charset="77"/>
                <a:ea typeface="Helvetica" charset="0"/>
                <a:cs typeface="Helvetica" charset="0"/>
              </a:rPr>
              <a:t>FRECUENCIA</a:t>
            </a:r>
            <a:endParaRPr kumimoji="0" lang="en-US" sz="2000" b="1" i="0" u="none" strike="noStrike" kern="1200" cap="none" spc="0" normalizeH="0" baseline="0" noProof="0" dirty="0">
              <a:ln>
                <a:noFill/>
              </a:ln>
              <a:solidFill>
                <a:srgbClr val="483C9A"/>
              </a:solidFill>
              <a:effectLst/>
              <a:uLnTx/>
              <a:uFillTx/>
              <a:latin typeface="Bebas Neue" panose="020B0606020202050201" pitchFamily="34" charset="77"/>
              <a:ea typeface="+mn-ea"/>
              <a:cs typeface="+mn-cs"/>
            </a:endParaRPr>
          </a:p>
        </p:txBody>
      </p:sp>
      <p:sp>
        <p:nvSpPr>
          <p:cNvPr id="220" name="CuadroTexto 1">
            <a:extLst>
              <a:ext uri="{FF2B5EF4-FFF2-40B4-BE49-F238E27FC236}">
                <a16:creationId xmlns:a16="http://schemas.microsoft.com/office/drawing/2014/main" xmlns="" id="{8134F19B-63FF-7A48-8B8B-740ECC6ECF0A}"/>
              </a:ext>
            </a:extLst>
          </p:cNvPr>
          <p:cNvSpPr txBox="1"/>
          <p:nvPr/>
        </p:nvSpPr>
        <p:spPr>
          <a:xfrm>
            <a:off x="8513971" y="712611"/>
            <a:ext cx="281125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483C9A"/>
                </a:solidFill>
                <a:effectLst/>
                <a:uLnTx/>
                <a:uFillTx/>
                <a:latin typeface="Bebas Neue" panose="020B0606020202050201" pitchFamily="34" charset="77"/>
                <a:ea typeface="Helvetica" charset="0"/>
                <a:cs typeface="Helvetica" charset="0"/>
              </a:rPr>
              <a:t>EVIDENCIA</a:t>
            </a:r>
            <a:endParaRPr kumimoji="0" lang="en-US" sz="2000" b="1" i="0" u="none" strike="noStrike" kern="1200" cap="none" spc="0" normalizeH="0" baseline="0" noProof="0" dirty="0">
              <a:ln>
                <a:noFill/>
              </a:ln>
              <a:solidFill>
                <a:srgbClr val="483C9A"/>
              </a:solidFill>
              <a:effectLst/>
              <a:uLnTx/>
              <a:uFillTx/>
              <a:latin typeface="Bebas Neue" panose="020B0606020202050201" pitchFamily="34" charset="77"/>
              <a:ea typeface="+mn-ea"/>
              <a:cs typeface="+mn-cs"/>
            </a:endParaRPr>
          </a:p>
        </p:txBody>
      </p:sp>
      <p:sp>
        <p:nvSpPr>
          <p:cNvPr id="221" name="Rectángulo 220"/>
          <p:cNvSpPr/>
          <p:nvPr/>
        </p:nvSpPr>
        <p:spPr>
          <a:xfrm>
            <a:off x="7356353" y="1289497"/>
            <a:ext cx="4902403" cy="1754326"/>
          </a:xfrm>
          <a:prstGeom prst="rect">
            <a:avLst/>
          </a:prstGeom>
          <a:noFill/>
        </p:spPr>
        <p:txBody>
          <a:bodyPr wrap="square" rtlCol="0">
            <a:spAutoFit/>
          </a:bodyPr>
          <a:lstStyle/>
          <a:p>
            <a:pPr marL="171450" indent="-171450">
              <a:buFont typeface="Arial" panose="020B0604020202020204" pitchFamily="34" charset="0"/>
              <a:buChar char="•"/>
            </a:pPr>
            <a:r>
              <a:rPr lang="es-419" sz="1200" dirty="0" smtClean="0">
                <a:solidFill>
                  <a:srgbClr val="002C4B"/>
                </a:solidFill>
                <a:latin typeface="Helvetica" charset="0"/>
                <a:ea typeface="Helvetica" charset="0"/>
                <a:cs typeface="Helvetica" charset="0"/>
              </a:rPr>
              <a:t>Retrasos </a:t>
            </a:r>
            <a:r>
              <a:rPr lang="es-419" sz="1200" dirty="0">
                <a:solidFill>
                  <a:srgbClr val="002C4B"/>
                </a:solidFill>
                <a:latin typeface="Helvetica" charset="0"/>
                <a:ea typeface="Helvetica" charset="0"/>
                <a:cs typeface="Helvetica" charset="0"/>
              </a:rPr>
              <a:t>en el lanzamiento de innovación, </a:t>
            </a:r>
            <a:endParaRPr lang="es-419"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419" sz="1200" dirty="0" smtClean="0">
                <a:solidFill>
                  <a:srgbClr val="002C4B"/>
                </a:solidFill>
                <a:latin typeface="Helvetica" charset="0"/>
                <a:ea typeface="Helvetica" charset="0"/>
                <a:cs typeface="Helvetica" charset="0"/>
              </a:rPr>
              <a:t>Retiro </a:t>
            </a:r>
            <a:r>
              <a:rPr lang="es-419" sz="1200" dirty="0">
                <a:solidFill>
                  <a:srgbClr val="002C4B"/>
                </a:solidFill>
                <a:latin typeface="Helvetica" charset="0"/>
                <a:ea typeface="Helvetica" charset="0"/>
                <a:cs typeface="Helvetica" charset="0"/>
              </a:rPr>
              <a:t>de productos en países donde se esperaba precios bajos, </a:t>
            </a:r>
            <a:r>
              <a:rPr lang="es-419" sz="1200" dirty="0" smtClean="0">
                <a:solidFill>
                  <a:srgbClr val="002C4B"/>
                </a:solidFill>
                <a:latin typeface="Helvetica" charset="0"/>
                <a:ea typeface="Helvetica" charset="0"/>
                <a:cs typeface="Helvetica" charset="0"/>
              </a:rPr>
              <a:t>Exportaciones </a:t>
            </a:r>
            <a:r>
              <a:rPr lang="es-419" sz="1200" dirty="0">
                <a:solidFill>
                  <a:srgbClr val="002C4B"/>
                </a:solidFill>
                <a:latin typeface="Helvetica" charset="0"/>
                <a:ea typeface="Helvetica" charset="0"/>
                <a:cs typeface="Helvetica" charset="0"/>
              </a:rPr>
              <a:t>paralelas a países con precios más altos, </a:t>
            </a:r>
            <a:endParaRPr lang="es-419"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Convergencia </a:t>
            </a:r>
            <a:r>
              <a:rPr lang="es-ES" sz="1200" dirty="0">
                <a:solidFill>
                  <a:srgbClr val="002C4B"/>
                </a:solidFill>
                <a:latin typeface="Helvetica" charset="0"/>
                <a:ea typeface="Helvetica" charset="0"/>
                <a:cs typeface="Helvetica" charset="0"/>
              </a:rPr>
              <a:t>de precios a nivel internacional.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Algunos </a:t>
            </a:r>
            <a:r>
              <a:rPr lang="es-ES" sz="1200" dirty="0">
                <a:solidFill>
                  <a:srgbClr val="002C4B"/>
                </a:solidFill>
                <a:latin typeface="Helvetica" charset="0"/>
                <a:ea typeface="Helvetica" charset="0"/>
                <a:cs typeface="Helvetica" charset="0"/>
              </a:rPr>
              <a:t>sugieren que los laboratorios podrían aumentar los precios en los países emergentes y de menores ingresos para compensar precios más bajos en países desarrollados.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b="1" dirty="0">
                <a:solidFill>
                  <a:srgbClr val="002C4B"/>
                </a:solidFill>
                <a:latin typeface="Helvetica" charset="0"/>
                <a:ea typeface="Helvetica" charset="0"/>
                <a:cs typeface="Helvetica" charset="0"/>
              </a:rPr>
              <a:t>¿</a:t>
            </a:r>
            <a:r>
              <a:rPr lang="es-ES" sz="1200" b="1" dirty="0" smtClean="0">
                <a:solidFill>
                  <a:srgbClr val="002C4B"/>
                </a:solidFill>
                <a:latin typeface="Helvetica" charset="0"/>
                <a:ea typeface="Helvetica" charset="0"/>
                <a:cs typeface="Helvetica" charset="0"/>
              </a:rPr>
              <a:t>Que </a:t>
            </a:r>
            <a:r>
              <a:rPr lang="es-ES" sz="1200" b="1" dirty="0">
                <a:solidFill>
                  <a:srgbClr val="002C4B"/>
                </a:solidFill>
                <a:latin typeface="Helvetica" charset="0"/>
                <a:ea typeface="Helvetica" charset="0"/>
                <a:cs typeface="Helvetica" charset="0"/>
              </a:rPr>
              <a:t>pasaría si los avanzados toman como referencia a algunos países en </a:t>
            </a:r>
            <a:r>
              <a:rPr lang="es-ES" sz="1200" b="1" dirty="0" smtClean="0">
                <a:solidFill>
                  <a:srgbClr val="002C4B"/>
                </a:solidFill>
                <a:latin typeface="Helvetica" charset="0"/>
                <a:ea typeface="Helvetica" charset="0"/>
                <a:cs typeface="Helvetica" charset="0"/>
              </a:rPr>
              <a:t>desarrollo</a:t>
            </a:r>
            <a:r>
              <a:rPr lang="es-ES" sz="1200" b="1" dirty="0">
                <a:solidFill>
                  <a:srgbClr val="002C4B"/>
                </a:solidFill>
                <a:latin typeface="Helvetica" charset="0"/>
                <a:ea typeface="Helvetica" charset="0"/>
                <a:cs typeface="Helvetica" charset="0"/>
              </a:rPr>
              <a:t>?</a:t>
            </a:r>
            <a:endParaRPr lang="es-419" sz="1200" b="1" dirty="0">
              <a:solidFill>
                <a:srgbClr val="002C4B"/>
              </a:solidFill>
              <a:latin typeface="Helvetica" charset="0"/>
              <a:ea typeface="Helvetica" charset="0"/>
              <a:cs typeface="Helvetica" charset="0"/>
            </a:endParaRPr>
          </a:p>
        </p:txBody>
      </p:sp>
      <p:sp>
        <p:nvSpPr>
          <p:cNvPr id="222" name="Rectángulo 221"/>
          <p:cNvSpPr/>
          <p:nvPr/>
        </p:nvSpPr>
        <p:spPr>
          <a:xfrm>
            <a:off x="7353769" y="3410178"/>
            <a:ext cx="4351392" cy="1015663"/>
          </a:xfrm>
          <a:prstGeom prst="rect">
            <a:avLst/>
          </a:prstGeom>
          <a:noFill/>
        </p:spPr>
        <p:txBody>
          <a:bodyPr wrap="square" rtlCol="0">
            <a:spAutoFit/>
          </a:bodyPr>
          <a:lstStyle/>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Cambio </a:t>
            </a:r>
            <a:r>
              <a:rPr lang="es-ES" sz="1200" dirty="0">
                <a:solidFill>
                  <a:srgbClr val="002C4B"/>
                </a:solidFill>
                <a:latin typeface="Helvetica" charset="0"/>
                <a:ea typeface="Helvetica" charset="0"/>
                <a:cs typeface="Helvetica" charset="0"/>
              </a:rPr>
              <a:t>a </a:t>
            </a:r>
            <a:r>
              <a:rPr lang="es-ES" sz="1200" dirty="0" smtClean="0">
                <a:solidFill>
                  <a:srgbClr val="002C4B"/>
                </a:solidFill>
                <a:latin typeface="Helvetica" charset="0"/>
                <a:ea typeface="Helvetica" charset="0"/>
                <a:cs typeface="Helvetica" charset="0"/>
              </a:rPr>
              <a:t>medicamentos terapéuticamente </a:t>
            </a:r>
            <a:r>
              <a:rPr lang="es-ES" sz="1200" dirty="0">
                <a:solidFill>
                  <a:srgbClr val="002C4B"/>
                </a:solidFill>
                <a:latin typeface="Helvetica" charset="0"/>
                <a:ea typeface="Helvetica" charset="0"/>
                <a:cs typeface="Helvetica" charset="0"/>
              </a:rPr>
              <a:t>similares que no están sujetos a regulaciones de </a:t>
            </a:r>
            <a:r>
              <a:rPr lang="es-ES" sz="1200" dirty="0" smtClean="0">
                <a:solidFill>
                  <a:srgbClr val="002C4B"/>
                </a:solidFill>
                <a:latin typeface="Helvetica" charset="0"/>
                <a:ea typeface="Helvetica" charset="0"/>
                <a:cs typeface="Helvetica" charset="0"/>
              </a:rPr>
              <a:t>precios.</a:t>
            </a: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Los </a:t>
            </a:r>
            <a:r>
              <a:rPr lang="es-ES" sz="1200" dirty="0">
                <a:solidFill>
                  <a:srgbClr val="002C4B"/>
                </a:solidFill>
                <a:latin typeface="Helvetica" charset="0"/>
                <a:ea typeface="Helvetica" charset="0"/>
                <a:cs typeface="Helvetica" charset="0"/>
              </a:rPr>
              <a:t>países en desarrollo de mercados reducidos </a:t>
            </a:r>
            <a:r>
              <a:rPr lang="es-ES" sz="1200" dirty="0" smtClean="0">
                <a:solidFill>
                  <a:srgbClr val="002C4B"/>
                </a:solidFill>
                <a:latin typeface="Helvetica" charset="0"/>
                <a:ea typeface="Helvetica" charset="0"/>
                <a:cs typeface="Helvetica" charset="0"/>
              </a:rPr>
              <a:t>suelen </a:t>
            </a:r>
            <a:r>
              <a:rPr lang="es-ES" sz="1200" dirty="0">
                <a:solidFill>
                  <a:srgbClr val="002C4B"/>
                </a:solidFill>
                <a:latin typeface="Helvetica" charset="0"/>
                <a:ea typeface="Helvetica" charset="0"/>
                <a:cs typeface="Helvetica" charset="0"/>
              </a:rPr>
              <a:t>tener inconvenientes para sustituir productos del mismo grupo </a:t>
            </a:r>
            <a:r>
              <a:rPr lang="es-ES" sz="1200" dirty="0" smtClean="0">
                <a:solidFill>
                  <a:srgbClr val="002C4B"/>
                </a:solidFill>
                <a:latin typeface="Helvetica" charset="0"/>
                <a:ea typeface="Helvetica" charset="0"/>
                <a:cs typeface="Helvetica" charset="0"/>
              </a:rPr>
              <a:t>terapéutico.</a:t>
            </a:r>
            <a:endParaRPr lang="es-419" sz="1200" b="1" dirty="0">
              <a:solidFill>
                <a:srgbClr val="002C4B"/>
              </a:solidFill>
              <a:latin typeface="Helvetica" charset="0"/>
              <a:ea typeface="Helvetica" charset="0"/>
              <a:cs typeface="Helvetica" charset="0"/>
            </a:endParaRPr>
          </a:p>
        </p:txBody>
      </p:sp>
      <p:sp>
        <p:nvSpPr>
          <p:cNvPr id="223" name="Rectángulo 222"/>
          <p:cNvSpPr/>
          <p:nvPr/>
        </p:nvSpPr>
        <p:spPr>
          <a:xfrm>
            <a:off x="7353769" y="4698816"/>
            <a:ext cx="4351392" cy="1754326"/>
          </a:xfrm>
          <a:prstGeom prst="rect">
            <a:avLst/>
          </a:prstGeom>
          <a:noFill/>
        </p:spPr>
        <p:txBody>
          <a:bodyPr wrap="square" rtlCol="0">
            <a:spAutoFit/>
          </a:bodyPr>
          <a:lstStyle/>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Retrasos </a:t>
            </a:r>
            <a:r>
              <a:rPr lang="es-ES" sz="1200" dirty="0">
                <a:solidFill>
                  <a:srgbClr val="002C4B"/>
                </a:solidFill>
                <a:latin typeface="Helvetica" charset="0"/>
                <a:ea typeface="Helvetica" charset="0"/>
                <a:cs typeface="Helvetica" charset="0"/>
              </a:rPr>
              <a:t>en el lanzamiento </a:t>
            </a:r>
            <a:r>
              <a:rPr lang="es-ES" sz="1200" dirty="0" smtClean="0">
                <a:solidFill>
                  <a:srgbClr val="002C4B"/>
                </a:solidFill>
                <a:latin typeface="Helvetica" charset="0"/>
                <a:ea typeface="Helvetica" charset="0"/>
                <a:cs typeface="Helvetica" charset="0"/>
              </a:rPr>
              <a:t>de innovación, debido </a:t>
            </a:r>
            <a:r>
              <a:rPr lang="es-ES" sz="1200" dirty="0">
                <a:solidFill>
                  <a:srgbClr val="002C4B"/>
                </a:solidFill>
                <a:latin typeface="Helvetica" charset="0"/>
                <a:ea typeface="Helvetica" charset="0"/>
                <a:cs typeface="Helvetica" charset="0"/>
              </a:rPr>
              <a:t>a complejidades técnicas y de proceso.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Muy dependiente de </a:t>
            </a:r>
            <a:r>
              <a:rPr lang="es-ES" sz="1200" dirty="0">
                <a:solidFill>
                  <a:srgbClr val="002C4B"/>
                </a:solidFill>
                <a:latin typeface="Helvetica" charset="0"/>
                <a:ea typeface="Helvetica" charset="0"/>
                <a:cs typeface="Helvetica" charset="0"/>
              </a:rPr>
              <a:t>la capacidad de los sistemas de salud para gestionar las complejidades </a:t>
            </a:r>
            <a:r>
              <a:rPr lang="es-ES" sz="1200" dirty="0" smtClean="0">
                <a:solidFill>
                  <a:srgbClr val="002C4B"/>
                </a:solidFill>
                <a:latin typeface="Helvetica" charset="0"/>
                <a:ea typeface="Helvetica" charset="0"/>
                <a:cs typeface="Helvetica" charset="0"/>
              </a:rPr>
              <a:t>técnicas</a:t>
            </a: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Australia</a:t>
            </a:r>
            <a:r>
              <a:rPr lang="es-ES" sz="1200" dirty="0">
                <a:solidFill>
                  <a:srgbClr val="002C4B"/>
                </a:solidFill>
                <a:latin typeface="Helvetica" charset="0"/>
                <a:ea typeface="Helvetica" charset="0"/>
                <a:cs typeface="Helvetica" charset="0"/>
              </a:rPr>
              <a:t>, Reino Unido, Corea. De los emergentes solo Tailandia.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Alta demanda de </a:t>
            </a:r>
            <a:r>
              <a:rPr lang="es-ES" sz="1200" dirty="0">
                <a:solidFill>
                  <a:srgbClr val="002C4B"/>
                </a:solidFill>
                <a:latin typeface="Helvetica" charset="0"/>
                <a:ea typeface="Helvetica" charset="0"/>
                <a:cs typeface="Helvetica" charset="0"/>
              </a:rPr>
              <a:t>recursos humanos y financieros. </a:t>
            </a:r>
            <a:endParaRPr lang="es-ES" sz="1200" dirty="0" smtClean="0">
              <a:solidFill>
                <a:srgbClr val="002C4B"/>
              </a:solidFill>
              <a:latin typeface="Helvetica" charset="0"/>
              <a:ea typeface="Helvetica" charset="0"/>
              <a:cs typeface="Helvetica" charset="0"/>
            </a:endParaRPr>
          </a:p>
          <a:p>
            <a:pPr marL="171450" indent="-171450">
              <a:buFont typeface="Arial" panose="020B0604020202020204" pitchFamily="34" charset="0"/>
              <a:buChar char="•"/>
            </a:pPr>
            <a:r>
              <a:rPr lang="es-ES" sz="1200" dirty="0" smtClean="0">
                <a:solidFill>
                  <a:srgbClr val="002C4B"/>
                </a:solidFill>
                <a:latin typeface="Helvetica" charset="0"/>
                <a:ea typeface="Helvetica" charset="0"/>
                <a:cs typeface="Helvetica" charset="0"/>
              </a:rPr>
              <a:t>Impactos verificados en </a:t>
            </a:r>
            <a:r>
              <a:rPr lang="es-ES" sz="1200" dirty="0">
                <a:solidFill>
                  <a:srgbClr val="002C4B"/>
                </a:solidFill>
                <a:latin typeface="Helvetica" charset="0"/>
                <a:ea typeface="Helvetica" charset="0"/>
                <a:cs typeface="Helvetica" charset="0"/>
              </a:rPr>
              <a:t>la equidad sanitaria (p. ej., discriminación por edad y enfermedad grave).</a:t>
            </a:r>
          </a:p>
        </p:txBody>
      </p:sp>
      <p:sp>
        <p:nvSpPr>
          <p:cNvPr id="224" name="Google Shape;4148;p36"/>
          <p:cNvSpPr/>
          <p:nvPr/>
        </p:nvSpPr>
        <p:spPr>
          <a:xfrm>
            <a:off x="1043981" y="1509594"/>
            <a:ext cx="597623" cy="594202"/>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65B3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435D7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189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4175</TotalTime>
  <Words>3121</Words>
  <Application>Microsoft Office PowerPoint</Application>
  <PresentationFormat>Panorámica</PresentationFormat>
  <Paragraphs>297</Paragraphs>
  <Slides>17</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宋体</vt:lpstr>
      <vt:lpstr>Arial</vt:lpstr>
      <vt:lpstr>Bebas Neue</vt:lpstr>
      <vt:lpstr>Calibri</vt:lpstr>
      <vt:lpstr>Calibri Light</vt:lpstr>
      <vt:lpstr>Helvetica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Claverí</dc:creator>
  <cp:lastModifiedBy>Mauricio Claverí</cp:lastModifiedBy>
  <cp:revision>240</cp:revision>
  <cp:lastPrinted>2024-04-03T20:43:23Z</cp:lastPrinted>
  <dcterms:created xsi:type="dcterms:W3CDTF">2024-04-03T15:15:15Z</dcterms:created>
  <dcterms:modified xsi:type="dcterms:W3CDTF">2025-05-27T22:44:53Z</dcterms:modified>
</cp:coreProperties>
</file>