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40"/>
  </p:notesMasterIdLst>
  <p:handoutMasterIdLst>
    <p:handoutMasterId r:id="rId41"/>
  </p:handoutMasterIdLst>
  <p:sldIdLst>
    <p:sldId id="311" r:id="rId5"/>
    <p:sldId id="276" r:id="rId6"/>
    <p:sldId id="278" r:id="rId7"/>
    <p:sldId id="279" r:id="rId8"/>
    <p:sldId id="280" r:id="rId9"/>
    <p:sldId id="264" r:id="rId10"/>
    <p:sldId id="268" r:id="rId11"/>
    <p:sldId id="284" r:id="rId12"/>
    <p:sldId id="285" r:id="rId13"/>
    <p:sldId id="287" r:id="rId14"/>
    <p:sldId id="313" r:id="rId15"/>
    <p:sldId id="290" r:id="rId16"/>
    <p:sldId id="289" r:id="rId17"/>
    <p:sldId id="293" r:id="rId18"/>
    <p:sldId id="292" r:id="rId19"/>
    <p:sldId id="295" r:id="rId20"/>
    <p:sldId id="294" r:id="rId21"/>
    <p:sldId id="296" r:id="rId22"/>
    <p:sldId id="298" r:id="rId23"/>
    <p:sldId id="299" r:id="rId24"/>
    <p:sldId id="300" r:id="rId25"/>
    <p:sldId id="301" r:id="rId26"/>
    <p:sldId id="315" r:id="rId27"/>
    <p:sldId id="302" r:id="rId28"/>
    <p:sldId id="303" r:id="rId29"/>
    <p:sldId id="304" r:id="rId30"/>
    <p:sldId id="305" r:id="rId31"/>
    <p:sldId id="306" r:id="rId32"/>
    <p:sldId id="307" r:id="rId33"/>
    <p:sldId id="308" r:id="rId34"/>
    <p:sldId id="309" r:id="rId35"/>
    <p:sldId id="312" r:id="rId36"/>
    <p:sldId id="310" r:id="rId37"/>
    <p:sldId id="314" r:id="rId38"/>
    <p:sldId id="316" r:id="rId39"/>
  </p:sldIdLst>
  <p:sldSz cx="12192000" cy="6858000"/>
  <p:notesSz cx="6797675" cy="9926638"/>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899"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a:p>
        </p:txBody>
      </p:sp>
      <p:sp>
        <p:nvSpPr>
          <p:cNvPr id="3" name="Marcador de posición de fecha 2">
            <a:extLst>
              <a:ext uri="{FF2B5EF4-FFF2-40B4-BE49-F238E27FC236}">
                <a16:creationId xmlns:a16="http://schemas.microsoft.com/office/drawing/2014/main" id="{5A546F38-6843-4BA4-9087-99FDAC13681F}"/>
              </a:ext>
            </a:extLst>
          </p:cNvPr>
          <p:cNvSpPr>
            <a:spLocks noGrp="1"/>
          </p:cNvSpPr>
          <p:nvPr>
            <p:ph type="dt" sz="quarter" idx="1"/>
          </p:nvPr>
        </p:nvSpPr>
        <p:spPr>
          <a:xfrm>
            <a:off x="3850445" y="0"/>
            <a:ext cx="2945659" cy="498056"/>
          </a:xfrm>
          <a:prstGeom prst="rect">
            <a:avLst/>
          </a:prstGeom>
        </p:spPr>
        <p:txBody>
          <a:bodyPr vert="horz" lIns="93259" tIns="46630" rIns="93259" bIns="46630" rtlCol="0"/>
          <a:lstStyle>
            <a:lvl1pPr algn="r">
              <a:defRPr sz="1300"/>
            </a:lvl1pPr>
          </a:lstStyle>
          <a:p>
            <a:pPr rtl="0"/>
            <a:fld id="{173E9C1D-B1C9-4954-B6C0-610922B28CF3}" type="datetime1">
              <a:rPr lang="es-ES" smtClean="0"/>
              <a:t>27/05/2025</a:t>
            </a:fld>
            <a:endParaRPr lang="es-ES" dirty="0"/>
          </a:p>
        </p:txBody>
      </p:sp>
      <p:sp>
        <p:nvSpPr>
          <p:cNvPr id="4" name="Marcador de posición de pie de página 3">
            <a:extLst>
              <a:ext uri="{FF2B5EF4-FFF2-40B4-BE49-F238E27FC236}">
                <a16:creationId xmlns:a16="http://schemas.microsoft.com/office/drawing/2014/main" id="{404D4C3A-831C-48BC-BBE8-779D18069799}"/>
              </a:ext>
            </a:extLst>
          </p:cNvPr>
          <p:cNvSpPr>
            <a:spLocks noGrp="1"/>
          </p:cNvSpPr>
          <p:nvPr>
            <p:ph type="ftr" sz="quarter" idx="2"/>
          </p:nvPr>
        </p:nvSpPr>
        <p:spPr>
          <a:xfrm>
            <a:off x="0" y="9428586"/>
            <a:ext cx="2945659" cy="498055"/>
          </a:xfrm>
          <a:prstGeom prst="rect">
            <a:avLst/>
          </a:prstGeom>
        </p:spPr>
        <p:txBody>
          <a:bodyPr vert="horz" lIns="93259" tIns="46630" rIns="93259" bIns="46630" rtlCol="0" anchor="b"/>
          <a:lstStyle>
            <a:lvl1pPr algn="l">
              <a:defRPr sz="1300"/>
            </a:lvl1pPr>
          </a:lstStyle>
          <a:p>
            <a:pPr rtl="0"/>
            <a:endParaRPr lang="es-ES"/>
          </a:p>
        </p:txBody>
      </p:sp>
      <p:sp>
        <p:nvSpPr>
          <p:cNvPr id="5" name="Marcador de posición de número de diapositiva 4">
            <a:extLst>
              <a:ext uri="{FF2B5EF4-FFF2-40B4-BE49-F238E27FC236}">
                <a16:creationId xmlns:a16="http://schemas.microsoft.com/office/drawing/2014/main" id="{B78A2E2F-4EBC-4E26-BCA0-463636F0B34D}"/>
              </a:ext>
            </a:extLst>
          </p:cNvPr>
          <p:cNvSpPr>
            <a:spLocks noGrp="1"/>
          </p:cNvSpPr>
          <p:nvPr>
            <p:ph type="sldNum" sz="quarter" idx="3"/>
          </p:nvPr>
        </p:nvSpPr>
        <p:spPr>
          <a:xfrm>
            <a:off x="3850445" y="9428586"/>
            <a:ext cx="2945659" cy="498055"/>
          </a:xfrm>
          <a:prstGeom prst="rect">
            <a:avLst/>
          </a:prstGeom>
        </p:spPr>
        <p:txBody>
          <a:bodyPr vert="horz" lIns="93259" tIns="46630" rIns="93259" bIns="46630" rtlCol="0" anchor="b"/>
          <a:lstStyle>
            <a:lvl1pPr algn="r">
              <a:defRPr sz="1300"/>
            </a:lvl1pPr>
          </a:lstStyle>
          <a:p>
            <a:pPr rtl="0"/>
            <a:fld id="{4ED2A560-1C91-4773-B7AC-4FDF7293DAA3}" type="slidenum">
              <a:rPr lang="es-ES" smtClean="0"/>
              <a:t>‹Nº›</a:t>
            </a:fld>
            <a:endParaRPr lang="es-ES"/>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noProof="0"/>
          </a:p>
        </p:txBody>
      </p:sp>
      <p:sp>
        <p:nvSpPr>
          <p:cNvPr id="3" name="Marcador de posición de fecha 2"/>
          <p:cNvSpPr>
            <a:spLocks noGrp="1"/>
          </p:cNvSpPr>
          <p:nvPr>
            <p:ph type="dt" idx="1"/>
          </p:nvPr>
        </p:nvSpPr>
        <p:spPr>
          <a:xfrm>
            <a:off x="3850445" y="0"/>
            <a:ext cx="2945659" cy="498056"/>
          </a:xfrm>
          <a:prstGeom prst="rect">
            <a:avLst/>
          </a:prstGeom>
        </p:spPr>
        <p:txBody>
          <a:bodyPr vert="horz" lIns="93259" tIns="46630" rIns="93259" bIns="46630" rtlCol="0"/>
          <a:lstStyle>
            <a:lvl1pPr algn="r">
              <a:defRPr sz="1300"/>
            </a:lvl1pPr>
          </a:lstStyle>
          <a:p>
            <a:fld id="{66166F51-7358-45AF-8531-9AF4F2036A31}" type="datetime1">
              <a:rPr lang="es-ES" smtClean="0"/>
              <a:pPr/>
              <a:t>27/05/2025</a:t>
            </a:fld>
            <a:endParaRPr lang="es-ES" dirty="0"/>
          </a:p>
        </p:txBody>
      </p:sp>
      <p:sp>
        <p:nvSpPr>
          <p:cNvPr id="4" name="Marcador de posición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259" tIns="46630" rIns="93259" bIns="46630" rtlCol="0" anchor="ctr"/>
          <a:lstStyle/>
          <a:p>
            <a:pPr rtl="0"/>
            <a:endParaRPr lang="es-ES" noProof="0"/>
          </a:p>
        </p:txBody>
      </p:sp>
      <p:sp>
        <p:nvSpPr>
          <p:cNvPr id="5" name="Marcador de posición de notas 4"/>
          <p:cNvSpPr>
            <a:spLocks noGrp="1"/>
          </p:cNvSpPr>
          <p:nvPr>
            <p:ph type="body" sz="quarter" idx="3"/>
          </p:nvPr>
        </p:nvSpPr>
        <p:spPr>
          <a:xfrm>
            <a:off x="679769" y="4777197"/>
            <a:ext cx="5438140" cy="3908614"/>
          </a:xfrm>
          <a:prstGeom prst="rect">
            <a:avLst/>
          </a:prstGeom>
        </p:spPr>
        <p:txBody>
          <a:bodyPr vert="horz" lIns="93259" tIns="46630" rIns="93259" bIns="4663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428586"/>
            <a:ext cx="2945659" cy="498055"/>
          </a:xfrm>
          <a:prstGeom prst="rect">
            <a:avLst/>
          </a:prstGeom>
        </p:spPr>
        <p:txBody>
          <a:bodyPr vert="horz" lIns="93259" tIns="46630" rIns="93259" bIns="46630" rtlCol="0" anchor="b"/>
          <a:lstStyle>
            <a:lvl1pPr algn="l">
              <a:defRPr sz="1300"/>
            </a:lvl1pPr>
          </a:lstStyle>
          <a:p>
            <a:pPr rtl="0"/>
            <a:endParaRPr lang="es-ES" noProof="0"/>
          </a:p>
        </p:txBody>
      </p:sp>
      <p:sp>
        <p:nvSpPr>
          <p:cNvPr id="7" name="Marcador de posición de número de diapositiva 6"/>
          <p:cNvSpPr>
            <a:spLocks noGrp="1"/>
          </p:cNvSpPr>
          <p:nvPr>
            <p:ph type="sldNum" sz="quarter" idx="5"/>
          </p:nvPr>
        </p:nvSpPr>
        <p:spPr>
          <a:xfrm>
            <a:off x="3850445" y="9428586"/>
            <a:ext cx="2945659" cy="498055"/>
          </a:xfrm>
          <a:prstGeom prst="rect">
            <a:avLst/>
          </a:prstGeom>
        </p:spPr>
        <p:txBody>
          <a:bodyPr vert="horz" lIns="93259" tIns="46630" rIns="93259" bIns="46630" rtlCol="0" anchor="b"/>
          <a:lstStyle>
            <a:lvl1pPr algn="r">
              <a:defRPr sz="1300"/>
            </a:lvl1pPr>
          </a:lstStyle>
          <a:p>
            <a:pPr rtl="0"/>
            <a:fld id="{A3F167F0-0840-1348-BFE4-C6298BBC0698}" type="slidenum">
              <a:rPr lang="es-ES" noProof="0" smtClean="0"/>
              <a:t>‹Nº›</a:t>
            </a:fld>
            <a:endParaRPr lang="es-ES"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a:t>
            </a:fld>
            <a:endParaRPr lang="es-ES"/>
          </a:p>
        </p:txBody>
      </p:sp>
    </p:spTree>
    <p:extLst>
      <p:ext uri="{BB962C8B-B14F-4D97-AF65-F5344CB8AC3E}">
        <p14:creationId xmlns:p14="http://schemas.microsoft.com/office/powerpoint/2010/main" val="49649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a:t>
            </a:fld>
            <a:endParaRPr lang="es-ES"/>
          </a:p>
        </p:txBody>
      </p:sp>
    </p:spTree>
    <p:extLst>
      <p:ext uri="{BB962C8B-B14F-4D97-AF65-F5344CB8AC3E}">
        <p14:creationId xmlns:p14="http://schemas.microsoft.com/office/powerpoint/2010/main" val="40940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4</a:t>
            </a:fld>
            <a:endParaRPr lang="es-ES"/>
          </a:p>
        </p:txBody>
      </p:sp>
    </p:spTree>
    <p:extLst>
      <p:ext uri="{BB962C8B-B14F-4D97-AF65-F5344CB8AC3E}">
        <p14:creationId xmlns:p14="http://schemas.microsoft.com/office/powerpoint/2010/main" val="34177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5</a:t>
            </a:fld>
            <a:endParaRPr lang="es-ES"/>
          </a:p>
        </p:txBody>
      </p:sp>
    </p:spTree>
    <p:extLst>
      <p:ext uri="{BB962C8B-B14F-4D97-AF65-F5344CB8AC3E}">
        <p14:creationId xmlns:p14="http://schemas.microsoft.com/office/powerpoint/2010/main" val="165147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6</a:t>
            </a:fld>
            <a:endParaRPr lang="es-ES"/>
          </a:p>
        </p:txBody>
      </p:sp>
    </p:spTree>
    <p:extLst>
      <p:ext uri="{BB962C8B-B14F-4D97-AF65-F5344CB8AC3E}">
        <p14:creationId xmlns:p14="http://schemas.microsoft.com/office/powerpoint/2010/main" val="333628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7</a:t>
            </a:fld>
            <a:endParaRPr lang="es-ES"/>
          </a:p>
        </p:txBody>
      </p:sp>
    </p:spTree>
    <p:extLst>
      <p:ext uri="{BB962C8B-B14F-4D97-AF65-F5344CB8AC3E}">
        <p14:creationId xmlns:p14="http://schemas.microsoft.com/office/powerpoint/2010/main" val="6988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8</a:t>
            </a:fld>
            <a:endParaRPr lang="es-ES"/>
          </a:p>
        </p:txBody>
      </p:sp>
    </p:spTree>
    <p:extLst>
      <p:ext uri="{BB962C8B-B14F-4D97-AF65-F5344CB8AC3E}">
        <p14:creationId xmlns:p14="http://schemas.microsoft.com/office/powerpoint/2010/main" val="54200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9</a:t>
            </a:fld>
            <a:endParaRPr lang="es-ES"/>
          </a:p>
        </p:txBody>
      </p:sp>
    </p:spTree>
    <p:extLst>
      <p:ext uri="{BB962C8B-B14F-4D97-AF65-F5344CB8AC3E}">
        <p14:creationId xmlns:p14="http://schemas.microsoft.com/office/powerpoint/2010/main" val="351662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18</a:t>
            </a:fld>
            <a:endParaRPr lang="es-ES"/>
          </a:p>
        </p:txBody>
      </p:sp>
    </p:spTree>
    <p:extLst>
      <p:ext uri="{BB962C8B-B14F-4D97-AF65-F5344CB8AC3E}">
        <p14:creationId xmlns:p14="http://schemas.microsoft.com/office/powerpoint/2010/main" val="410334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Elips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Elips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Elips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s-ES" noProof="0"/>
          </a:p>
        </p:txBody>
      </p:sp>
      <p:sp>
        <p:nvSpPr>
          <p:cNvPr id="15" name="Elips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p:cNvSpPr>
            <a:spLocks noGrp="1"/>
          </p:cNvSpPr>
          <p:nvPr userDrawn="1">
            <p:ph type="ctrTitle"/>
          </p:nvPr>
        </p:nvSpPr>
        <p:spPr>
          <a:xfrm>
            <a:off x="1154955" y="2099733"/>
            <a:ext cx="8825658" cy="2677648"/>
          </a:xfrm>
        </p:spPr>
        <p:txBody>
          <a:bodyPr rtlCol="0" anchor="b"/>
          <a:lstStyle>
            <a:lvl1pPr>
              <a:defRPr sz="5400"/>
            </a:lvl1pPr>
          </a:lstStyle>
          <a:p>
            <a:pPr rtl="0"/>
            <a:r>
              <a:rPr lang="es-ES" noProof="0"/>
              <a:t>Haga clic para modificar el estilo de título del patrón</a:t>
            </a:r>
          </a:p>
        </p:txBody>
      </p:sp>
      <p:sp>
        <p:nvSpPr>
          <p:cNvPr id="3" name="Subtítu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posición de fech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C1ACD9F6-013A-4F1C-9B2F-3B0DA88D8BCB}" type="datetime1">
              <a:rPr lang="es-ES" noProof="0" smtClean="0"/>
              <a:t>27/05/2025</a:t>
            </a:fld>
            <a:endParaRPr lang="es-ES" noProof="0"/>
          </a:p>
        </p:txBody>
      </p:sp>
      <p:sp>
        <p:nvSpPr>
          <p:cNvPr id="5" name="Marcador de posición de pie de pá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es-ES" noProof="0"/>
          </a:p>
        </p:txBody>
      </p:sp>
      <p:sp>
        <p:nvSpPr>
          <p:cNvPr id="10" name="Rectángu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22" name="Marcador de posición de imagen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FD374E-CCC7-4E99-BD44-94BBC7CFFF77}" type="datetime1">
              <a:rPr lang="es-ES" noProof="0" smtClean="0"/>
              <a:t>27/05/2025</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Marcador de posición de contenido 10">
            <a:extLst>
              <a:ext uri="{FF2B5EF4-FFF2-40B4-BE49-F238E27FC236}">
                <a16:creationId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0F6E325-D2D9-4AA3-A983-B0C3AC02FD50}" type="datetime1">
              <a:rPr lang="es-ES" noProof="0" smtClean="0"/>
              <a:t>27/05/2025</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154954" y="2603500"/>
            <a:ext cx="4825158" cy="34163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08712" y="2603500"/>
            <a:ext cx="4825159" cy="3416300"/>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0B7817A-1322-4F5B-A318-160699A6C817}" type="datetime1">
              <a:rPr lang="es-ES" noProof="0" smtClean="0"/>
              <a:t>27/05/2025</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54954" y="3179762"/>
            <a:ext cx="4825158"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08710" y="3179762"/>
            <a:ext cx="4825159"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4CF51A17-AFD4-450D-BBBE-8B87B46F4681}" type="datetime1">
              <a:rPr lang="es-ES" noProof="0" smtClean="0"/>
              <a:t>27/05/2025</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D2607812-B0A4-415B-9C63-697F97AC56F2}" type="datetime1">
              <a:rPr lang="es-ES" noProof="0" smtClean="0"/>
              <a:t>27/05/2025</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F8E731AA-EDDE-49A2-B3F8-DA1DB0B36A7D}" type="datetime1">
              <a:rPr lang="es-ES" noProof="0" smtClean="0"/>
              <a:t>27/05/2025</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7" name="Rectángu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número de diapositiva 3"/>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3569CBF-D15E-45F7-9A71-93D39AFB61B3}"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upo 12"/>
          <p:cNvGrpSpPr/>
          <p:nvPr/>
        </p:nvGrpSpPr>
        <p:grpSpPr>
          <a:xfrm>
            <a:off x="0" y="-2373"/>
            <a:ext cx="12192000" cy="6867027"/>
            <a:chOff x="0" y="-2373"/>
            <a:chExt cx="12192000" cy="6867027"/>
          </a:xfrm>
        </p:grpSpPr>
        <p:sp>
          <p:nvSpPr>
            <p:cNvPr id="11" name="Rectángu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lips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ángu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677645"/>
            <a:ext cx="4351023" cy="2283824"/>
          </a:xfrm>
        </p:spPr>
        <p:txBody>
          <a:bodyPr rtlCol="0" anchor="ctr"/>
          <a:lstStyle>
            <a:lvl1pPr algn="l">
              <a:defRPr sz="4000" b="0"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ECFE935-7454-4EF5-9A5B-61A55DB40CEE}"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ítulo: izquierda">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070FF9F6-932A-4C5B-B13A-96F5061CCAB2}"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ñetas como iconos de 5X vertical">
    <p:spTree>
      <p:nvGrpSpPr>
        <p:cNvPr id="1" name=""/>
        <p:cNvGrpSpPr/>
        <p:nvPr/>
      </p:nvGrpSpPr>
      <p:grpSpPr>
        <a:xfrm>
          <a:off x="0" y="0"/>
          <a:ext cx="0" cy="0"/>
          <a:chOff x="0" y="0"/>
          <a:chExt cx="0" cy="0"/>
        </a:xfrm>
      </p:grpSpPr>
      <p:sp>
        <p:nvSpPr>
          <p:cNvPr id="10" name="Marcador de posición de texto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6" name="Marcador de posición de texto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7" name="Marcador de posición de texto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8" name="Marcador de posición de texto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9" name="Marcador de posición de texto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989D52B5-E519-4C7F-B300-7312911560FA}"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imagen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1" name="Marcador de posición de imagen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2" name="Marcador de posición de imagen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4" name="Marcador de posición de imagen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6" name="Marcador de posición de imagen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es-ES" noProof="0"/>
              <a:t>Icono</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claro">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Elipse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C88888B-5B6B-4403-AD59-31324B28492C}"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0" name="Marcador de posición de imagen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4" name="Marcador de posición de imagen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p:spTree>
      <p:nvGrpSpPr>
        <p:cNvPr id="1" name=""/>
        <p:cNvGrpSpPr/>
        <p:nvPr/>
      </p:nvGrpSpPr>
      <p:grpSpPr>
        <a:xfrm>
          <a:off x="0" y="0"/>
          <a:ext cx="0" cy="0"/>
          <a:chOff x="0" y="0"/>
          <a:chExt cx="0" cy="0"/>
        </a:xfrm>
      </p:grpSpPr>
      <p:sp>
        <p:nvSpPr>
          <p:cNvPr id="20" name="Elips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4D3372E8-BF4D-4155-9AFF-99D8704387F6}"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viñetas icono vertical">
    <p:spTree>
      <p:nvGrpSpPr>
        <p:cNvPr id="1" name=""/>
        <p:cNvGrpSpPr/>
        <p:nvPr/>
      </p:nvGrpSpPr>
      <p:grpSpPr>
        <a:xfrm>
          <a:off x="0" y="0"/>
          <a:ext cx="0" cy="0"/>
          <a:chOff x="0" y="0"/>
          <a:chExt cx="0" cy="0"/>
        </a:xfrm>
      </p:grpSpPr>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835F7FC3-4986-41D3-8450-7E9589F36E30}"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viñetas icono horizontal">
    <p:spTree>
      <p:nvGrpSpPr>
        <p:cNvPr id="1" name=""/>
        <p:cNvGrpSpPr/>
        <p:nvPr/>
      </p:nvGrpSpPr>
      <p:grpSpPr>
        <a:xfrm>
          <a:off x="0" y="0"/>
          <a:ext cx="0" cy="0"/>
          <a:chOff x="0" y="0"/>
          <a:chExt cx="0" cy="0"/>
        </a:xfrm>
      </p:grpSpPr>
      <p:sp>
        <p:nvSpPr>
          <p:cNvPr id="32" name="Elips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2333FD8-864A-4560-9F36-DDB61130B9B0}" type="datetime1">
              <a:rPr lang="es-ES" noProof="0" smtClean="0"/>
              <a:t>27/05/2025</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0" name="Elips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p:nvGrpSpPr>
        <p:grpSpPr>
          <a:xfrm>
            <a:off x="0" y="-2373"/>
            <a:ext cx="12192000" cy="6867027"/>
            <a:chOff x="0" y="-2373"/>
            <a:chExt cx="12192000" cy="6867027"/>
          </a:xfrm>
        </p:grpSpPr>
        <p:sp>
          <p:nvSpPr>
            <p:cNvPr id="26" name="Rectángu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a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a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Marcador de posición de títu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66718DFF-D654-4532-A1B0-A42FE70F9FB3}" type="datetime1">
              <a:rPr lang="es-ES" noProof="0" smtClean="0"/>
              <a:t>27/05/2025</a:t>
            </a:fld>
            <a:endParaRPr lang="es-ES" noProof="0"/>
          </a:p>
        </p:txBody>
      </p:sp>
      <p:sp>
        <p:nvSpPr>
          <p:cNvPr id="5" name="Marcador de posición de pie de pá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es-ES" noProof="0"/>
          </a:p>
        </p:txBody>
      </p:sp>
      <p:sp>
        <p:nvSpPr>
          <p:cNvPr id="22" name="Rectángu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F4809-4F33-E403-BACC-6023CD0C619E}"/>
              </a:ext>
            </a:extLst>
          </p:cNvPr>
          <p:cNvSpPr txBox="1"/>
          <p:nvPr/>
        </p:nvSpPr>
        <p:spPr>
          <a:xfrm>
            <a:off x="978196" y="2434856"/>
            <a:ext cx="10453631" cy="738664"/>
          </a:xfrm>
          <a:prstGeom prst="rect">
            <a:avLst/>
          </a:prstGeom>
          <a:noFill/>
        </p:spPr>
        <p:txBody>
          <a:bodyPr wrap="none" rtlCol="0">
            <a:spAutoFit/>
          </a:bodyPr>
          <a:lstStyle/>
          <a:p>
            <a:r>
              <a:rPr lang="es-UY" sz="4200" b="1" u="sng" dirty="0">
                <a:solidFill>
                  <a:schemeClr val="accent4">
                    <a:lumMod val="50000"/>
                  </a:schemeClr>
                </a:solidFill>
                <a:latin typeface="Arial Narrow" panose="020B0606020202030204" pitchFamily="34" charset="0"/>
              </a:rPr>
              <a:t>ASOCIACIÓN DE LABORATORIOS NACIONALES</a:t>
            </a:r>
            <a:endParaRPr lang="es-ES" sz="4200" b="1" u="sng" dirty="0">
              <a:solidFill>
                <a:schemeClr val="accent4">
                  <a:lumMod val="50000"/>
                </a:schemeClr>
              </a:solidFill>
              <a:latin typeface="Arial Narrow" panose="020B0606020202030204" pitchFamily="34" charset="0"/>
            </a:endParaRPr>
          </a:p>
        </p:txBody>
      </p:sp>
      <p:sp>
        <p:nvSpPr>
          <p:cNvPr id="4" name="CuadroTexto 3">
            <a:extLst>
              <a:ext uri="{FF2B5EF4-FFF2-40B4-BE49-F238E27FC236}">
                <a16:creationId xmlns:a16="http://schemas.microsoft.com/office/drawing/2014/main" id="{AF0FA804-7725-D380-A005-BD6804B881E0}"/>
              </a:ext>
            </a:extLst>
          </p:cNvPr>
          <p:cNvSpPr txBox="1"/>
          <p:nvPr/>
        </p:nvSpPr>
        <p:spPr>
          <a:xfrm>
            <a:off x="4956721" y="5047276"/>
            <a:ext cx="2050135" cy="923330"/>
          </a:xfrm>
          <a:prstGeom prst="rect">
            <a:avLst/>
          </a:prstGeom>
          <a:noFill/>
        </p:spPr>
        <p:txBody>
          <a:bodyPr wrap="square" rtlCol="0">
            <a:spAutoFit/>
          </a:bodyPr>
          <a:lstStyle/>
          <a:p>
            <a:r>
              <a:rPr lang="es-UY" sz="3600" b="1" dirty="0">
                <a:solidFill>
                  <a:schemeClr val="accent4">
                    <a:lumMod val="50000"/>
                  </a:schemeClr>
                </a:solidFill>
                <a:latin typeface="Arial Narrow" panose="020B0606020202030204" pitchFamily="34" charset="0"/>
              </a:rPr>
              <a:t>  ALIFAR</a:t>
            </a:r>
          </a:p>
          <a:p>
            <a:r>
              <a:rPr lang="es-UY" dirty="0">
                <a:solidFill>
                  <a:schemeClr val="accent4">
                    <a:lumMod val="50000"/>
                  </a:schemeClr>
                </a:solidFill>
                <a:latin typeface="Arial Narrow" panose="020B0606020202030204" pitchFamily="34" charset="0"/>
              </a:rPr>
              <a:t>Bogotá. Mayo 2025</a:t>
            </a:r>
            <a:endParaRPr lang="es-ES" dirty="0">
              <a:solidFill>
                <a:schemeClr val="accent4">
                  <a:lumMod val="50000"/>
                </a:schemeClr>
              </a:solidFill>
              <a:latin typeface="Arial Narrow" panose="020B0606020202030204" pitchFamily="34" charset="0"/>
            </a:endParaRPr>
          </a:p>
        </p:txBody>
      </p:sp>
      <p:pic>
        <p:nvPicPr>
          <p:cNvPr id="5" name="Imagen 4">
            <a:extLst>
              <a:ext uri="{FF2B5EF4-FFF2-40B4-BE49-F238E27FC236}">
                <a16:creationId xmlns:a16="http://schemas.microsoft.com/office/drawing/2014/main" id="{EDFDE92F-8856-B4EA-91A3-024D04916CE2}"/>
              </a:ext>
            </a:extLst>
          </p:cNvPr>
          <p:cNvPicPr>
            <a:picLocks noChangeAspect="1"/>
          </p:cNvPicPr>
          <p:nvPr/>
        </p:nvPicPr>
        <p:blipFill>
          <a:blip r:embed="rId2"/>
          <a:stretch>
            <a:fillRect/>
          </a:stretch>
        </p:blipFill>
        <p:spPr>
          <a:xfrm>
            <a:off x="9078948" y="0"/>
            <a:ext cx="2816596" cy="1694835"/>
          </a:xfrm>
          <a:prstGeom prst="rect">
            <a:avLst/>
          </a:prstGeom>
        </p:spPr>
      </p:pic>
    </p:spTree>
    <p:extLst>
      <p:ext uri="{BB962C8B-B14F-4D97-AF65-F5344CB8AC3E}">
        <p14:creationId xmlns:p14="http://schemas.microsoft.com/office/powerpoint/2010/main" val="40707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1F068C0-289A-C0FF-2942-13D043669A69}"/>
              </a:ext>
            </a:extLst>
          </p:cNvPr>
          <p:cNvPicPr>
            <a:picLocks noChangeAspect="1"/>
          </p:cNvPicPr>
          <p:nvPr/>
        </p:nvPicPr>
        <p:blipFill>
          <a:blip r:embed="rId2"/>
          <a:stretch>
            <a:fillRect/>
          </a:stretch>
        </p:blipFill>
        <p:spPr>
          <a:xfrm>
            <a:off x="1199610" y="475868"/>
            <a:ext cx="10166595" cy="6063155"/>
          </a:xfrm>
          <a:prstGeom prst="rect">
            <a:avLst/>
          </a:prstGeom>
        </p:spPr>
      </p:pic>
    </p:spTree>
    <p:extLst>
      <p:ext uri="{BB962C8B-B14F-4D97-AF65-F5344CB8AC3E}">
        <p14:creationId xmlns:p14="http://schemas.microsoft.com/office/powerpoint/2010/main" val="107934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95CF78-90D4-7E20-A03B-6FFB2F4147ED}"/>
              </a:ext>
            </a:extLst>
          </p:cNvPr>
          <p:cNvPicPr>
            <a:picLocks noChangeAspect="1"/>
          </p:cNvPicPr>
          <p:nvPr/>
        </p:nvPicPr>
        <p:blipFill>
          <a:blip r:embed="rId2"/>
          <a:stretch>
            <a:fillRect/>
          </a:stretch>
        </p:blipFill>
        <p:spPr>
          <a:xfrm>
            <a:off x="1010093" y="516426"/>
            <a:ext cx="10360515" cy="6173218"/>
          </a:xfrm>
          <a:prstGeom prst="rect">
            <a:avLst/>
          </a:prstGeom>
        </p:spPr>
      </p:pic>
    </p:spTree>
    <p:extLst>
      <p:ext uri="{BB962C8B-B14F-4D97-AF65-F5344CB8AC3E}">
        <p14:creationId xmlns:p14="http://schemas.microsoft.com/office/powerpoint/2010/main" val="146597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13DC86-AFB1-A4D0-50E0-3E6D6BD65D2E}"/>
              </a:ext>
            </a:extLst>
          </p:cNvPr>
          <p:cNvPicPr>
            <a:picLocks noChangeAspect="1"/>
          </p:cNvPicPr>
          <p:nvPr/>
        </p:nvPicPr>
        <p:blipFill>
          <a:blip r:embed="rId2"/>
          <a:stretch>
            <a:fillRect/>
          </a:stretch>
        </p:blipFill>
        <p:spPr>
          <a:xfrm>
            <a:off x="1265274" y="539761"/>
            <a:ext cx="10081635" cy="6001444"/>
          </a:xfrm>
          <a:prstGeom prst="rect">
            <a:avLst/>
          </a:prstGeom>
        </p:spPr>
      </p:pic>
    </p:spTree>
    <p:extLst>
      <p:ext uri="{BB962C8B-B14F-4D97-AF65-F5344CB8AC3E}">
        <p14:creationId xmlns:p14="http://schemas.microsoft.com/office/powerpoint/2010/main" val="377915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DAE8AA-9B16-882E-2B8F-A5EBAEBF2979}"/>
              </a:ext>
            </a:extLst>
          </p:cNvPr>
          <p:cNvPicPr>
            <a:picLocks noChangeAspect="1"/>
          </p:cNvPicPr>
          <p:nvPr/>
        </p:nvPicPr>
        <p:blipFill>
          <a:blip r:embed="rId2"/>
          <a:stretch>
            <a:fillRect/>
          </a:stretch>
        </p:blipFill>
        <p:spPr>
          <a:xfrm>
            <a:off x="1119102" y="391120"/>
            <a:ext cx="10196949" cy="6075759"/>
          </a:xfrm>
          <a:prstGeom prst="rect">
            <a:avLst/>
          </a:prstGeom>
        </p:spPr>
      </p:pic>
    </p:spTree>
    <p:extLst>
      <p:ext uri="{BB962C8B-B14F-4D97-AF65-F5344CB8AC3E}">
        <p14:creationId xmlns:p14="http://schemas.microsoft.com/office/powerpoint/2010/main" val="178183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60BB7E8-73C7-2480-ABFA-55B2A3D38D33}"/>
              </a:ext>
            </a:extLst>
          </p:cNvPr>
          <p:cNvPicPr>
            <a:picLocks noChangeAspect="1"/>
          </p:cNvPicPr>
          <p:nvPr/>
        </p:nvPicPr>
        <p:blipFill>
          <a:blip r:embed="rId2"/>
          <a:stretch>
            <a:fillRect/>
          </a:stretch>
        </p:blipFill>
        <p:spPr>
          <a:xfrm>
            <a:off x="1095536" y="378209"/>
            <a:ext cx="10224769" cy="6101581"/>
          </a:xfrm>
          <a:prstGeom prst="rect">
            <a:avLst/>
          </a:prstGeom>
        </p:spPr>
      </p:pic>
    </p:spTree>
    <p:extLst>
      <p:ext uri="{BB962C8B-B14F-4D97-AF65-F5344CB8AC3E}">
        <p14:creationId xmlns:p14="http://schemas.microsoft.com/office/powerpoint/2010/main" val="59113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D8F10D9-BA39-CCD3-9C7F-5F771E1BC98B}"/>
              </a:ext>
            </a:extLst>
          </p:cNvPr>
          <p:cNvPicPr>
            <a:picLocks noChangeAspect="1"/>
          </p:cNvPicPr>
          <p:nvPr/>
        </p:nvPicPr>
        <p:blipFill>
          <a:blip r:embed="rId2"/>
          <a:stretch>
            <a:fillRect/>
          </a:stretch>
        </p:blipFill>
        <p:spPr>
          <a:xfrm>
            <a:off x="1428935" y="450082"/>
            <a:ext cx="9774025" cy="5957836"/>
          </a:xfrm>
          <a:prstGeom prst="rect">
            <a:avLst/>
          </a:prstGeom>
        </p:spPr>
      </p:pic>
    </p:spTree>
    <p:extLst>
      <p:ext uri="{BB962C8B-B14F-4D97-AF65-F5344CB8AC3E}">
        <p14:creationId xmlns:p14="http://schemas.microsoft.com/office/powerpoint/2010/main" val="307407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78237" y="952402"/>
            <a:ext cx="8761413" cy="706964"/>
          </a:xfrm>
        </p:spPr>
        <p:txBody>
          <a:bodyPr/>
          <a:lstStyle/>
          <a:p>
            <a:r>
              <a:rPr lang="es-UY" dirty="0">
                <a:latin typeface="Arial Narrow" panose="020B0606020202030204" pitchFamily="34" charset="0"/>
              </a:rPr>
              <a:t>LA INDUSTRIA NACIONAL DEL MEDICAMENTO</a:t>
            </a:r>
            <a:endParaRPr lang="es-ES"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05829" y="2955851"/>
            <a:ext cx="9530766" cy="3606420"/>
          </a:xfrm>
        </p:spPr>
        <p:txBody>
          <a:bodyPr>
            <a:noAutofit/>
          </a:bodyPr>
          <a:lstStyle/>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Las ventas en el mercado interno siguen estancadas</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Elevados costos de producción</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industria recibe fuertes presiones para la baja de precios</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Los salarios se han incrementado por encima de la inflación</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productividad no compensa el aumento del costo salarial</a:t>
            </a:r>
            <a:endParaRPr lang="es-ES" sz="2800" dirty="0">
              <a:latin typeface="Arial Narrow" panose="020B0606020202030204" pitchFamily="34" charset="0"/>
            </a:endParaRPr>
          </a:p>
        </p:txBody>
      </p:sp>
    </p:spTree>
    <p:extLst>
      <p:ext uri="{BB962C8B-B14F-4D97-AF65-F5344CB8AC3E}">
        <p14:creationId xmlns:p14="http://schemas.microsoft.com/office/powerpoint/2010/main" val="439793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4852BE-1681-2CF7-D022-42E2ACBBE173}"/>
              </a:ext>
            </a:extLst>
          </p:cNvPr>
          <p:cNvPicPr>
            <a:picLocks noChangeAspect="1"/>
          </p:cNvPicPr>
          <p:nvPr/>
        </p:nvPicPr>
        <p:blipFill>
          <a:blip r:embed="rId2"/>
          <a:stretch>
            <a:fillRect/>
          </a:stretch>
        </p:blipFill>
        <p:spPr>
          <a:xfrm>
            <a:off x="865046" y="563526"/>
            <a:ext cx="10261040" cy="5975497"/>
          </a:xfrm>
          <a:prstGeom prst="rect">
            <a:avLst/>
          </a:prstGeom>
        </p:spPr>
      </p:pic>
    </p:spTree>
    <p:extLst>
      <p:ext uri="{BB962C8B-B14F-4D97-AF65-F5344CB8AC3E}">
        <p14:creationId xmlns:p14="http://schemas.microsoft.com/office/powerpoint/2010/main" val="332107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INDUSTRIA NACIONAL DEL MEDICAMENTO</a:t>
            </a:r>
            <a:endParaRPr lang="es-ES" sz="2800" dirty="0">
              <a:solidFill>
                <a:schemeClr val="bg1"/>
              </a:solidFill>
            </a:endParaRP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41310" y="1310560"/>
            <a:ext cx="5667155" cy="4370427"/>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Entre 1999 y 2019, la tasa de crecimiento anualizada del medicamento y ticket fue de </a:t>
            </a:r>
            <a:r>
              <a:rPr lang="es-UY" sz="2600" u="sng" dirty="0">
                <a:solidFill>
                  <a:schemeClr val="accent4">
                    <a:lumMod val="50000"/>
                  </a:schemeClr>
                </a:solidFill>
                <a:latin typeface="Arial Narrow" panose="020B0606020202030204" pitchFamily="34" charset="0"/>
              </a:rPr>
              <a:t>6,4%</a:t>
            </a:r>
            <a:r>
              <a:rPr lang="es-UY" sz="2600" dirty="0">
                <a:solidFill>
                  <a:schemeClr val="accent4">
                    <a:lumMod val="50000"/>
                  </a:schemeClr>
                </a:solidFill>
                <a:latin typeface="Arial Narrow" panose="020B0606020202030204" pitchFamily="34" charset="0"/>
              </a:rPr>
              <a:t> mientras que el IPC registró una variación de </a:t>
            </a:r>
            <a:r>
              <a:rPr lang="es-UY" sz="2600" u="sng" dirty="0">
                <a:solidFill>
                  <a:schemeClr val="accent4">
                    <a:lumMod val="50000"/>
                  </a:schemeClr>
                </a:solidFill>
                <a:latin typeface="Arial Narrow" panose="020B0606020202030204" pitchFamily="34" charset="0"/>
              </a:rPr>
              <a:t>7,5%</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En igual período la tasa acumulada del IPC de medicamentos y tickets fue de </a:t>
            </a:r>
            <a:r>
              <a:rPr lang="es-UY" sz="2600" u="sng" dirty="0">
                <a:solidFill>
                  <a:schemeClr val="accent4">
                    <a:lumMod val="50000"/>
                  </a:schemeClr>
                </a:solidFill>
                <a:latin typeface="Arial Narrow" panose="020B0606020202030204" pitchFamily="34" charset="0"/>
              </a:rPr>
              <a:t>295%</a:t>
            </a:r>
            <a:r>
              <a:rPr lang="es-UY" sz="2600" dirty="0">
                <a:solidFill>
                  <a:schemeClr val="accent4">
                    <a:lumMod val="50000"/>
                  </a:schemeClr>
                </a:solidFill>
                <a:latin typeface="Arial Narrow" panose="020B0606020202030204" pitchFamily="34" charset="0"/>
              </a:rPr>
              <a:t>, mientras que el IPC global fue de </a:t>
            </a:r>
            <a:r>
              <a:rPr lang="es-UY" sz="2600" u="sng" dirty="0">
                <a:solidFill>
                  <a:schemeClr val="accent4">
                    <a:lumMod val="50000"/>
                  </a:schemeClr>
                </a:solidFill>
                <a:latin typeface="Arial Narrow" panose="020B0606020202030204" pitchFamily="34" charset="0"/>
              </a:rPr>
              <a:t>389%</a:t>
            </a:r>
            <a:r>
              <a:rPr lang="es-UY" sz="2600" dirty="0">
                <a:solidFill>
                  <a:schemeClr val="accent4">
                    <a:lumMod val="50000"/>
                  </a:schemeClr>
                </a:solidFill>
                <a:latin typeface="Arial Narrow" panose="020B0606020202030204" pitchFamily="34" charset="0"/>
              </a:rPr>
              <a:t>. No obstante, la importante incidencia en la canasta de los productos caros y exclusivos.</a:t>
            </a:r>
            <a:endParaRPr lang="es-UY" sz="26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74376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113A0F-262F-CCF0-1AC6-5AA1ED9E1802}"/>
              </a:ext>
            </a:extLst>
          </p:cNvPr>
          <p:cNvPicPr>
            <a:picLocks noChangeAspect="1"/>
          </p:cNvPicPr>
          <p:nvPr/>
        </p:nvPicPr>
        <p:blipFill>
          <a:blip r:embed="rId2"/>
          <a:stretch>
            <a:fillRect/>
          </a:stretch>
        </p:blipFill>
        <p:spPr>
          <a:xfrm>
            <a:off x="1444515" y="586877"/>
            <a:ext cx="9892860" cy="5875632"/>
          </a:xfrm>
          <a:prstGeom prst="rect">
            <a:avLst/>
          </a:prstGeom>
        </p:spPr>
      </p:pic>
    </p:spTree>
    <p:extLst>
      <p:ext uri="{BB962C8B-B14F-4D97-AF65-F5344CB8AC3E}">
        <p14:creationId xmlns:p14="http://schemas.microsoft.com/office/powerpoint/2010/main" val="251767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a:xfrm>
            <a:off x="616688" y="973668"/>
            <a:ext cx="10228521" cy="706964"/>
          </a:xfrm>
        </p:spPr>
        <p:txBody>
          <a:bodyPr rtlCol="0"/>
          <a:lstStyle/>
          <a:p>
            <a:pPr algn="ctr" rtl="0"/>
            <a:r>
              <a:rPr lang="es-ES" sz="3200" dirty="0">
                <a:latin typeface="Arial Narrow" panose="020B0606020202030204" pitchFamily="34" charset="0"/>
              </a:rPr>
              <a:t>ASOCIACIÓN DE LABORATORIOS NACIONALES</a:t>
            </a:r>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1547813" y="2459504"/>
            <a:ext cx="9096374" cy="3089958"/>
          </a:xfrm>
          <a:prstGeom prst="rect">
            <a:avLst/>
          </a:prstGeom>
          <a:noFill/>
        </p:spPr>
        <p:txBody>
          <a:bodyPr wrap="square" rtlCol="0">
            <a:noAutofit/>
          </a:bodyPr>
          <a:lstStyle/>
          <a:p>
            <a:pPr algn="ctr" rtl="0"/>
            <a:endParaRPr lang="es-ES" sz="1400" u="sng" dirty="0">
              <a:solidFill>
                <a:srgbClr val="0070C0"/>
              </a:solidFill>
            </a:endParaRPr>
          </a:p>
        </p:txBody>
      </p:sp>
      <p:graphicFrame>
        <p:nvGraphicFramePr>
          <p:cNvPr id="5" name="Tabla 4">
            <a:extLst>
              <a:ext uri="{FF2B5EF4-FFF2-40B4-BE49-F238E27FC236}">
                <a16:creationId xmlns:a16="http://schemas.microsoft.com/office/drawing/2014/main" id="{DF492A9E-8D51-E33A-82E2-91FE5692ED00}"/>
              </a:ext>
            </a:extLst>
          </p:cNvPr>
          <p:cNvGraphicFramePr>
            <a:graphicFrameLocks noGrp="1"/>
          </p:cNvGraphicFramePr>
          <p:nvPr>
            <p:extLst>
              <p:ext uri="{D42A27DB-BD31-4B8C-83A1-F6EECF244321}">
                <p14:modId xmlns:p14="http://schemas.microsoft.com/office/powerpoint/2010/main" val="3161145409"/>
              </p:ext>
            </p:extLst>
          </p:nvPr>
        </p:nvGraphicFramePr>
        <p:xfrm>
          <a:off x="2227852" y="2339163"/>
          <a:ext cx="7511571" cy="4233496"/>
        </p:xfrm>
        <a:graphic>
          <a:graphicData uri="http://schemas.openxmlformats.org/drawingml/2006/table">
            <a:tbl>
              <a:tblPr/>
              <a:tblGrid>
                <a:gridCol w="3025989">
                  <a:extLst>
                    <a:ext uri="{9D8B030D-6E8A-4147-A177-3AD203B41FA5}">
                      <a16:colId xmlns:a16="http://schemas.microsoft.com/office/drawing/2014/main" val="20000"/>
                    </a:ext>
                  </a:extLst>
                </a:gridCol>
                <a:gridCol w="2408924">
                  <a:extLst>
                    <a:ext uri="{9D8B030D-6E8A-4147-A177-3AD203B41FA5}">
                      <a16:colId xmlns:a16="http://schemas.microsoft.com/office/drawing/2014/main" val="20001"/>
                    </a:ext>
                  </a:extLst>
                </a:gridCol>
                <a:gridCol w="2076658">
                  <a:extLst>
                    <a:ext uri="{9D8B030D-6E8A-4147-A177-3AD203B41FA5}">
                      <a16:colId xmlns:a16="http://schemas.microsoft.com/office/drawing/2014/main" val="20002"/>
                    </a:ext>
                  </a:extLst>
                </a:gridCol>
              </a:tblGrid>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ADIUM</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ANTIA MOLL</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BALIARDA</a:t>
                      </a:r>
                    </a:p>
                  </a:txBody>
                  <a:tcPr marL="9523" marR="9523" marT="9526" marB="0" anchor="b">
                    <a:lnL>
                      <a:noFill/>
                    </a:lnL>
                    <a:lnR>
                      <a:noFill/>
                    </a:lnR>
                    <a:lnT>
                      <a:noFill/>
                    </a:lnT>
                    <a:lnB>
                      <a:noFill/>
                    </a:lnB>
                  </a:tcPr>
                </a:tc>
                <a:extLst>
                  <a:ext uri="{0D108BD9-81ED-4DB2-BD59-A6C34878D82A}">
                    <a16:rowId xmlns:a16="http://schemas.microsoft.com/office/drawing/2014/main" val="10000"/>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CELSIUS</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DISPERT</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EUROFARMA</a:t>
                      </a:r>
                    </a:p>
                  </a:txBody>
                  <a:tcPr marL="9523" marR="9523" marT="9526" marB="0" anchor="b">
                    <a:lnL>
                      <a:noFill/>
                    </a:lnL>
                    <a:lnR>
                      <a:noFill/>
                    </a:lnR>
                    <a:lnT>
                      <a:noFill/>
                    </a:lnT>
                    <a:lnB>
                      <a:noFill/>
                    </a:lnB>
                  </a:tcPr>
                </a:tc>
                <a:extLst>
                  <a:ext uri="{0D108BD9-81ED-4DB2-BD59-A6C34878D82A}">
                    <a16:rowId xmlns:a16="http://schemas.microsoft.com/office/drawing/2014/main" val="10001"/>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FARMACO URUGUAYO</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GADOR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GRAMON BAGO</a:t>
                      </a:r>
                    </a:p>
                  </a:txBody>
                  <a:tcPr marL="9523" marR="9523" marT="9526" marB="0" anchor="b">
                    <a:lnL>
                      <a:noFill/>
                    </a:lnL>
                    <a:lnR>
                      <a:noFill/>
                    </a:lnR>
                    <a:lnT>
                      <a:noFill/>
                    </a:lnT>
                    <a:lnB>
                      <a:noFill/>
                    </a:lnB>
                  </a:tcPr>
                </a:tc>
                <a:extLst>
                  <a:ext uri="{0D108BD9-81ED-4DB2-BD59-A6C34878D82A}">
                    <a16:rowId xmlns:a16="http://schemas.microsoft.com/office/drawing/2014/main" val="10002"/>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HAYMANN</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ICU VITA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ION</a:t>
                      </a:r>
                    </a:p>
                  </a:txBody>
                  <a:tcPr marL="9523" marR="9523" marT="9526" marB="0" anchor="b">
                    <a:lnL>
                      <a:noFill/>
                    </a:lnL>
                    <a:lnR>
                      <a:noFill/>
                    </a:lnR>
                    <a:lnT>
                      <a:noFill/>
                    </a:lnT>
                    <a:lnB>
                      <a:noFill/>
                    </a:lnB>
                  </a:tcPr>
                </a:tc>
                <a:extLst>
                  <a:ext uri="{0D108BD9-81ED-4DB2-BD59-A6C34878D82A}">
                    <a16:rowId xmlns:a16="http://schemas.microsoft.com/office/drawing/2014/main" val="10003"/>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LAZAR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LIBRA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NOAS FARMA</a:t>
                      </a:r>
                    </a:p>
                  </a:txBody>
                  <a:tcPr marL="9523" marR="9523" marT="9526" marB="0" anchor="b">
                    <a:lnL>
                      <a:noFill/>
                    </a:lnL>
                    <a:lnR>
                      <a:noFill/>
                    </a:lnR>
                    <a:lnT>
                      <a:noFill/>
                    </a:lnT>
                    <a:lnB>
                      <a:noFill/>
                    </a:lnB>
                  </a:tcPr>
                </a:tc>
                <a:extLst>
                  <a:ext uri="{0D108BD9-81ED-4DB2-BD59-A6C34878D82A}">
                    <a16:rowId xmlns:a16="http://schemas.microsoft.com/office/drawing/2014/main" val="10004"/>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TERRY</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MEGALABS</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ROPHARMA</a:t>
                      </a:r>
                    </a:p>
                  </a:txBody>
                  <a:tcPr marL="9523" marR="9523" marT="9526" marB="0" anchor="b">
                    <a:lnL>
                      <a:noFill/>
                    </a:lnL>
                    <a:lnR>
                      <a:noFill/>
                    </a:lnR>
                    <a:lnT>
                      <a:noFill/>
                    </a:lnT>
                    <a:lnB>
                      <a:noFill/>
                    </a:lnB>
                  </a:tcPr>
                </a:tc>
                <a:extLst>
                  <a:ext uri="{0D108BD9-81ED-4DB2-BD59-A6C34878D82A}">
                    <a16:rowId xmlns:a16="http://schemas.microsoft.com/office/drawing/2014/main" val="10005"/>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SPEFAR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SIEGFRIED</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TEVA URUGUAY</a:t>
                      </a:r>
                    </a:p>
                  </a:txBody>
                  <a:tcPr marL="9523" marR="9523" marT="9526" marB="0" anchor="b">
                    <a:lnL>
                      <a:noFill/>
                    </a:lnL>
                    <a:lnR>
                      <a:noFill/>
                    </a:lnR>
                    <a:lnT>
                      <a:noFill/>
                    </a:lnT>
                    <a:lnB>
                      <a:noFill/>
                    </a:lnB>
                  </a:tcPr>
                </a:tc>
                <a:extLst>
                  <a:ext uri="{0D108BD9-81ED-4DB2-BD59-A6C34878D82A}">
                    <a16:rowId xmlns:a16="http://schemas.microsoft.com/office/drawing/2014/main" val="10006"/>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URUFARMA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SERVIMEDIC</a:t>
                      </a:r>
                    </a:p>
                  </a:txBody>
                  <a:tcPr marL="9523" marR="9523" marT="9526" marB="0" anchor="b">
                    <a:lnL>
                      <a:noFill/>
                    </a:lnL>
                    <a:lnR>
                      <a:noFill/>
                    </a:lnR>
                    <a:lnT>
                      <a:noFill/>
                    </a:lnT>
                    <a:lnB>
                      <a:noFill/>
                    </a:lnB>
                  </a:tcPr>
                </a:tc>
                <a:tc>
                  <a:txBody>
                    <a:bodyPr/>
                    <a:lstStyle/>
                    <a:p>
                      <a:pPr algn="l" fontAlgn="b"/>
                      <a:endParaRPr lang="es-UY" sz="2400" b="0" i="0" u="none" strike="noStrike" dirty="0">
                        <a:solidFill>
                          <a:schemeClr val="accent4">
                            <a:lumMod val="50000"/>
                          </a:schemeClr>
                        </a:solidFill>
                        <a:effectLst/>
                        <a:latin typeface="Arial Narrow" panose="020B0606020202030204" pitchFamily="34" charset="0"/>
                      </a:endParaRPr>
                    </a:p>
                  </a:txBody>
                  <a:tcPr marL="9523" marR="9523" marT="9526" marB="0" anchor="b">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611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AUTORIDAD SANITARIA</a:t>
            </a:r>
            <a:br>
              <a:rPr lang="es-UY" dirty="0">
                <a:latin typeface="Arial Narrow" panose="020B0606020202030204" pitchFamily="34" charset="0"/>
              </a:rPr>
            </a:br>
            <a:r>
              <a:rPr lang="es-UY" sz="2800" dirty="0">
                <a:latin typeface="Arial Narrow" panose="020B0606020202030204" pitchFamily="34" charset="0"/>
              </a:rPr>
              <a:t>AUTORIZACIÓN y REGISTRO DE MEDICAMENTOS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888601" y="2732567"/>
            <a:ext cx="9530766" cy="3670215"/>
          </a:xfrm>
        </p:spPr>
        <p:txBody>
          <a:bodyPr>
            <a:noAutofit/>
          </a:bodyPr>
          <a:lstStyle/>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Atrasos sustanciales en las tramitaciones ante el MSP</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Falta de personal en el MSP</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Necesidad de </a:t>
            </a:r>
            <a:r>
              <a:rPr lang="es-UY" sz="2800" i="1" dirty="0">
                <a:latin typeface="Arial Narrow" panose="020B0606020202030204" pitchFamily="34" charset="0"/>
              </a:rPr>
              <a:t>aggiornamiento</a:t>
            </a:r>
            <a:r>
              <a:rPr lang="es-UY" sz="2800" dirty="0">
                <a:latin typeface="Arial Narrow" panose="020B0606020202030204" pitchFamily="34" charset="0"/>
              </a:rPr>
              <a:t> de la autoridad sanitaria</a:t>
            </a:r>
          </a:p>
          <a:p>
            <a:pPr>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Creación de una agencia de medicamentos, autoridad sanitaria moderna similar a otros países</a:t>
            </a:r>
            <a:endParaRPr lang="es-ES" sz="2800" dirty="0">
              <a:latin typeface="Arial Narrow" panose="020B0606020202030204" pitchFamily="34" charset="0"/>
            </a:endParaRPr>
          </a:p>
        </p:txBody>
      </p:sp>
    </p:spTree>
    <p:extLst>
      <p:ext uri="{BB962C8B-B14F-4D97-AF65-F5344CB8AC3E}">
        <p14:creationId xmlns:p14="http://schemas.microsoft.com/office/powerpoint/2010/main" val="195775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21/2007</a:t>
            </a:r>
            <a:br>
              <a:rPr lang="es-UY" dirty="0">
                <a:latin typeface="Arial Narrow" panose="020B0606020202030204" pitchFamily="34" charset="0"/>
              </a:rPr>
            </a:br>
            <a:r>
              <a:rPr lang="es-UY" sz="2800" dirty="0">
                <a:latin typeface="Arial Narrow" panose="020B0606020202030204" pitchFamily="34" charset="0"/>
              </a:rPr>
              <a:t>ANÁLISIS DE PRODUCTOS IMPORTADOS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2700669"/>
            <a:ext cx="10940902" cy="4019107"/>
          </a:xfrm>
        </p:spPr>
        <p:txBody>
          <a:bodyPr>
            <a:noAutofit/>
          </a:bodyPr>
          <a:lstStyle/>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dispone que los importadores de medicamentos deberán contar con laboratorio analítico propio o contratado.</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deberá analizar cada lote de producto en oportunidad de su ingreso al país.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Insuficiencia de exigencias a importadores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Competencia desleal, dudosa calidad.</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Políticas “espejo” con otros países del Mercosur para mayor competitividad.</a:t>
            </a:r>
            <a:endParaRPr lang="es-ES" sz="2800" dirty="0">
              <a:latin typeface="Arial Narrow" panose="020B0606020202030204" pitchFamily="34" charset="0"/>
            </a:endParaRPr>
          </a:p>
        </p:txBody>
      </p:sp>
    </p:spTree>
    <p:extLst>
      <p:ext uri="{BB962C8B-B14F-4D97-AF65-F5344CB8AC3E}">
        <p14:creationId xmlns:p14="http://schemas.microsoft.com/office/powerpoint/2010/main" val="363076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38/2015</a:t>
            </a:r>
            <a:br>
              <a:rPr lang="es-UY" dirty="0">
                <a:latin typeface="Arial Narrow" panose="020B0606020202030204" pitchFamily="34" charset="0"/>
              </a:rPr>
            </a:br>
            <a:r>
              <a:rPr lang="es-UY" sz="2800" dirty="0">
                <a:latin typeface="Arial Narrow" panose="020B0606020202030204" pitchFamily="34" charset="0"/>
              </a:rPr>
              <a:t>REGISTRO DE MEDICAMENTOS BIOTECNOLÓGICOS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3009014"/>
            <a:ext cx="10940902" cy="3710762"/>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La norma establece los requisitos específicos para el registro de medicamentos biotecnológicos.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Se definen Medicamentos Biotecnológicos de Referencia y Medicamento Biotecnológico Similar.</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Los biosimilares de la industria nacional ayudan a bajar los costos.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Pliegos acordes en todas las compras estatales, con calificaciones a los oferentes.</a:t>
            </a:r>
            <a:endParaRPr lang="es-ES" sz="2400" dirty="0">
              <a:latin typeface="Arial Narrow" panose="020B0606020202030204" pitchFamily="34" charset="0"/>
            </a:endParaRPr>
          </a:p>
        </p:txBody>
      </p:sp>
    </p:spTree>
    <p:extLst>
      <p:ext uri="{BB962C8B-B14F-4D97-AF65-F5344CB8AC3E}">
        <p14:creationId xmlns:p14="http://schemas.microsoft.com/office/powerpoint/2010/main" val="388182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E63B-B588-FE65-FCCC-19ADA4354E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88A36DF-CEF5-2FEA-0470-6181D7782FE8}"/>
              </a:ext>
            </a:extLst>
          </p:cNvPr>
          <p:cNvSpPr>
            <a:spLocks noGrp="1"/>
          </p:cNvSpPr>
          <p:nvPr>
            <p:ph type="title"/>
          </p:nvPr>
        </p:nvSpPr>
        <p:spPr>
          <a:xfrm>
            <a:off x="1399503" y="1026831"/>
            <a:ext cx="8761413" cy="1035886"/>
          </a:xfrm>
        </p:spPr>
        <p:txBody>
          <a:bodyPr/>
          <a:lstStyle/>
          <a:p>
            <a:pPr algn="ctr"/>
            <a:r>
              <a:rPr lang="es-UY" u="sng" dirty="0">
                <a:latin typeface="Arial Narrow" panose="020B0606020202030204" pitchFamily="34" charset="0"/>
              </a:rPr>
              <a:t>COMPRAS DE PRODUCTOS DE ALTO COSTO</a:t>
            </a:r>
            <a:br>
              <a:rPr lang="es-UY" dirty="0">
                <a:latin typeface="Arial Narrow" panose="020B0606020202030204" pitchFamily="34" charset="0"/>
              </a:rPr>
            </a:b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0E66B623-7E3C-CC92-70F5-A7A31F6C0E49}"/>
              </a:ext>
            </a:extLst>
          </p:cNvPr>
          <p:cNvSpPr>
            <a:spLocks noGrp="1"/>
          </p:cNvSpPr>
          <p:nvPr>
            <p:ph idx="1"/>
          </p:nvPr>
        </p:nvSpPr>
        <p:spPr>
          <a:xfrm>
            <a:off x="701750" y="2934586"/>
            <a:ext cx="10940902" cy="3370520"/>
          </a:xfrm>
        </p:spPr>
        <p:txBody>
          <a:bodyPr>
            <a:noAutofit/>
          </a:bodyPr>
          <a:lstStyle/>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Los productos de alto costo son comprados por el Fondo Nacional de Recursos, organismo público que se rige por derecho privado.</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Falta de transparencia y de información.</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Negocios “en paquete” ofertado por empresas transnacionales.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Proceso de discusión de esta temática con las nuevas autoridades.</a:t>
            </a:r>
          </a:p>
        </p:txBody>
      </p:sp>
    </p:spTree>
    <p:extLst>
      <p:ext uri="{BB962C8B-B14F-4D97-AF65-F5344CB8AC3E}">
        <p14:creationId xmlns:p14="http://schemas.microsoft.com/office/powerpoint/2010/main" val="130624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1"/>
            <a:ext cx="8761413" cy="1216639"/>
          </a:xfrm>
        </p:spPr>
        <p:txBody>
          <a:bodyPr/>
          <a:lstStyle/>
          <a:p>
            <a:pPr algn="ctr"/>
            <a:r>
              <a:rPr lang="es-UY" u="sng" dirty="0">
                <a:latin typeface="Arial Narrow" panose="020B0606020202030204" pitchFamily="34" charset="0"/>
              </a:rPr>
              <a:t>COMISIÓN DE CONTROL DE CALIDAD PARA EL MEDICAMENTO</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244009" y="2679405"/>
            <a:ext cx="9867014" cy="4040371"/>
          </a:xfrm>
        </p:spPr>
        <p:txBody>
          <a:bodyPr>
            <a:noAutofit/>
          </a:bodyPr>
          <a:lstStyle/>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Organismo único en América Latina que se financia con el 2,5 por mil de las ventas de la industria farmacéutica.</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Idoneidad técnica y profesional.</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M.S.P. participa directamente en la CCCM a través de la Dirección Técnica por él designada.</a:t>
            </a:r>
          </a:p>
          <a:p>
            <a:pPr algn="just">
              <a:spcAft>
                <a:spcPts val="1200"/>
              </a:spcAf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Se realizan controles físico-químicos, microbiológicos y biológicos.</a:t>
            </a:r>
            <a:endParaRPr lang="es-ES" sz="2400" dirty="0">
              <a:latin typeface="Arial Narrow" panose="020B0606020202030204" pitchFamily="34" charset="0"/>
            </a:endParaRPr>
          </a:p>
        </p:txBody>
      </p:sp>
    </p:spTree>
    <p:extLst>
      <p:ext uri="{BB962C8B-B14F-4D97-AF65-F5344CB8AC3E}">
        <p14:creationId xmlns:p14="http://schemas.microsoft.com/office/powerpoint/2010/main" val="394176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EL DERECHO DE PATENTE Y EL MONOPOLIO QUE OTORGA</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425302" y="2349795"/>
            <a:ext cx="11408735" cy="4369982"/>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protección otorgada por las leyes de patentes constituye un régimen de excepción al principio general de libre competencia en el mercado, reconocido constitucionalmente, con la finalidad de estimular la innovación, la investigación y la actividad creativa.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Este beneficio se encuentra sujeto a que el inventor demuestre que el producto o procedimiento que desea patentar cumpla con tres requisitos esenciales: 1) novedad. 2) altura inventiva. 3) aplicación industrial.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Dirección Nacional de la Propiedad Industrial (DNPI) del Ministerio de Industria, Energía y Minería (MIEM) controla el cumplimiento de estos extremos.</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Surge de dicha entidad pública, que si se toman como referencia los últimos 5 años respecto de los cuales existe disponibilidad de datos (2016-2020), sólo el 9,37% del total de las patentes solicitadas resultaron efectivamente concedidas.</a:t>
            </a:r>
            <a:endParaRPr lang="es-ES" sz="2200" b="1" dirty="0">
              <a:latin typeface="Arial Narrow" panose="020B0606020202030204" pitchFamily="34" charset="0"/>
            </a:endParaRPr>
          </a:p>
        </p:txBody>
      </p:sp>
    </p:spTree>
    <p:extLst>
      <p:ext uri="{BB962C8B-B14F-4D97-AF65-F5344CB8AC3E}">
        <p14:creationId xmlns:p14="http://schemas.microsoft.com/office/powerpoint/2010/main" val="43057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LA PATENTABILIDAD DE PRODUCTOS MEDICINALES Y FARMACÉUTICOS</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41721" y="2753833"/>
            <a:ext cx="9718158" cy="3965944"/>
          </a:xfrm>
        </p:spPr>
        <p:txBody>
          <a:bodyPr>
            <a:noAutofit/>
          </a:bodyPr>
          <a:lstStyle/>
          <a:p>
            <a:pPr algn="just">
              <a:spcAft>
                <a:spcPts val="1800"/>
              </a:spcAf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vigente Ley de Patentes </a:t>
            </a:r>
            <a:r>
              <a:rPr lang="es-UY" sz="2800" dirty="0" err="1">
                <a:latin typeface="Arial Narrow" panose="020B0606020202030204" pitchFamily="34" charset="0"/>
              </a:rPr>
              <a:t>Nº</a:t>
            </a:r>
            <a:r>
              <a:rPr lang="es-UY" sz="2800" dirty="0">
                <a:latin typeface="Arial Narrow" panose="020B0606020202030204" pitchFamily="34" charset="0"/>
              </a:rPr>
              <a:t> 17.164 de 1999, recogió los estándares contenidos en el Acuerdo sobre los Aspectos de los Derechos de Propiedad Intelectual relacionados con el Comercio (ADPIC).</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ALN reconoce el legítimo derecho a la patentabilidad de los productos farmacéuticos y a su debida protección jurídica.</a:t>
            </a:r>
            <a:endParaRPr lang="es-ES" sz="2800" b="1" dirty="0">
              <a:latin typeface="Arial Narrow" panose="020B0606020202030204" pitchFamily="34" charset="0"/>
            </a:endParaRPr>
          </a:p>
        </p:txBody>
      </p:sp>
    </p:spTree>
    <p:extLst>
      <p:ext uri="{BB962C8B-B14F-4D97-AF65-F5344CB8AC3E}">
        <p14:creationId xmlns:p14="http://schemas.microsoft.com/office/powerpoint/2010/main" val="4166595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616690" y="909872"/>
            <a:ext cx="1026041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 una solución que no estaba incorporada en el ADPIC. La Ley </a:t>
            </a:r>
            <a:r>
              <a:rPr lang="es-UY" sz="2200" dirty="0" err="1">
                <a:latin typeface="Arial Narrow" panose="020B0606020202030204" pitchFamily="34" charset="0"/>
              </a:rPr>
              <a:t>Nº</a:t>
            </a:r>
            <a:r>
              <a:rPr lang="es-UY" sz="2200" dirty="0">
                <a:latin typeface="Arial Narrow" panose="020B0606020202030204" pitchFamily="34" charset="0"/>
              </a:rPr>
              <a:t> 17.164 incluyó en su redacción original el art. 99 con la siguiente redacción: </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También podrá reclamarse indemnización por los actos lesivos realizados desde la presentación de la solicitud, en los casos en que el infractor obtuviera por cualquier medio, conocimiento del contenido de la misma antes de su publicación, teniendo en cuenta la fecha de comienzo de la explotación.</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000" b="1" dirty="0">
                <a:latin typeface="Arial Narrow" panose="020B0606020202030204" pitchFamily="34" charset="0"/>
              </a:rPr>
              <a:t>En un escenario en el cual las solicitudes de patentes demoran 10 años en resolverse, la norma creaba un monopolio de hecho a favor de los solicitantes, ya que ningún operador económico estaba dispuesto a asumir el riesgo de concesión o no de la patente, por más descabellada que la solicitud hubiera resultado.</a:t>
            </a:r>
            <a:endParaRPr lang="es-ES" sz="2000" b="1" dirty="0">
              <a:latin typeface="Arial Narrow" panose="020B0606020202030204" pitchFamily="34" charset="0"/>
            </a:endParaRPr>
          </a:p>
        </p:txBody>
      </p:sp>
    </p:spTree>
    <p:extLst>
      <p:ext uri="{BB962C8B-B14F-4D97-AF65-F5344CB8AC3E}">
        <p14:creationId xmlns:p14="http://schemas.microsoft.com/office/powerpoint/2010/main" val="102898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Esta circunstancia fue además utilizada abusivamente por los laboratorios transnacionales, los cuales comenzaron a formular solicitudes infundadas en nuevas patentes o de modificaciones de patentes ya vencidas o a vencer.</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Para evitar esta maniobra, la Ley </a:t>
            </a:r>
            <a:r>
              <a:rPr lang="es-UY" sz="2200" dirty="0" err="1">
                <a:latin typeface="Arial Narrow" panose="020B0606020202030204" pitchFamily="34" charset="0"/>
              </a:rPr>
              <a:t>Nº</a:t>
            </a:r>
            <a:r>
              <a:rPr lang="es-UY" sz="2200" dirty="0">
                <a:latin typeface="Arial Narrow" panose="020B0606020202030204" pitchFamily="34" charset="0"/>
              </a:rPr>
              <a:t> 19.149 de 2013 (art. 196) modificó la redacción del art. 99 de la Ley de Patentes </a:t>
            </a:r>
            <a:r>
              <a:rPr lang="es-UY" sz="2200" dirty="0" err="1">
                <a:latin typeface="Arial Narrow" panose="020B0606020202030204" pitchFamily="34" charset="0"/>
              </a:rPr>
              <a:t>Nº</a:t>
            </a:r>
            <a:r>
              <a:rPr lang="es-UY" sz="2200" dirty="0">
                <a:latin typeface="Arial Narrow" panose="020B0606020202030204" pitchFamily="34" charset="0"/>
              </a:rPr>
              <a:t> 17.164, eliminando esa protección provisoria. De este modo, la norma quedó redactada de la siguiente forma: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En oportunidad de presentarse por parte del Poder Ejecutivo el proyecto de Ley de Presupuesto, se planteó nuevamente la propuesta de volver al régimen anterior de protección provisoria.</a:t>
            </a:r>
            <a:endParaRPr lang="es-ES" sz="2200" b="1" dirty="0">
              <a:latin typeface="Arial Narrow" panose="020B0606020202030204" pitchFamily="34" charset="0"/>
            </a:endParaRPr>
          </a:p>
        </p:txBody>
      </p:sp>
    </p:spTree>
    <p:extLst>
      <p:ext uri="{BB962C8B-B14F-4D97-AF65-F5344CB8AC3E}">
        <p14:creationId xmlns:p14="http://schemas.microsoft.com/office/powerpoint/2010/main" val="113842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proyecto proponía volver al texto original del art. 99 de la Ley </a:t>
            </a:r>
            <a:r>
              <a:rPr lang="es-UY" sz="2200" dirty="0" err="1">
                <a:latin typeface="Arial Narrow" panose="020B0606020202030204" pitchFamily="34" charset="0"/>
              </a:rPr>
              <a:t>Nº</a:t>
            </a:r>
            <a:r>
              <a:rPr lang="es-UY" sz="2200" dirty="0">
                <a:latin typeface="Arial Narrow" panose="020B0606020202030204" pitchFamily="34" charset="0"/>
              </a:rPr>
              <a:t> 17.164, con el único matiz de que el derecho a indemnización del solicitante se otorgara desde la publicación de la solicitud de patente.</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ALN se presentó ante el Parlamento marcando la injusticia y la inconveniencia de otorgar una protección al solicitante de la patente durante el trámite de la misma.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Los más importantes catedráticos de Derecho Constitucional de nuestro país, profesores Rubén Correa Freitas y Martín Risso Ferrand, coincidieron en afirmar que la norma propuesta era inconstitucional por violentar los principios de seguridad jurídica y de libertad de comercio.</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Con la conformidad del Ministerio de Industria, Energía y Minería, se llegó a la fórmula transaccional de que la protección a los solicitantes de patentes no alcanzara a los productos farmacéuticos, con excepción de aquellos en que una parte sustancial de su investigación hubiera sido desarrollada en nuestro país, de lo contrario la protección se verificará a partir del acto de la concesión efectiva de la patente.</a:t>
            </a:r>
            <a:endParaRPr lang="es-ES" sz="2200" b="1" dirty="0">
              <a:latin typeface="Arial Narrow" panose="020B0606020202030204" pitchFamily="34" charset="0"/>
            </a:endParaRPr>
          </a:p>
        </p:txBody>
      </p:sp>
    </p:spTree>
    <p:extLst>
      <p:ext uri="{BB962C8B-B14F-4D97-AF65-F5344CB8AC3E}">
        <p14:creationId xmlns:p14="http://schemas.microsoft.com/office/powerpoint/2010/main" val="352954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329071" y="1141966"/>
            <a:ext cx="9344136" cy="5016758"/>
          </a:xfrm>
          <a:prstGeom prst="rect">
            <a:avLst/>
          </a:prstGeom>
        </p:spPr>
        <p:txBody>
          <a:bodyPr wrap="square">
            <a:spAutoFit/>
          </a:bodyPr>
          <a:lstStyle/>
          <a:p>
            <a:pPr algn="just">
              <a:spcBef>
                <a:spcPct val="20000"/>
              </a:spcBef>
              <a:defRPr/>
            </a:pPr>
            <a:r>
              <a:rPr lang="es-ES_tradnl" altLang="es-UY" sz="2000" dirty="0">
                <a:solidFill>
                  <a:srgbClr val="FFFFFF"/>
                </a:solidFill>
                <a:latin typeface="Arial Narrow" panose="020B0606020202030204" pitchFamily="34" charset="0"/>
              </a:rPr>
              <a:t>La </a:t>
            </a:r>
            <a:r>
              <a:rPr lang="es-ES_tradnl" altLang="es-UY" sz="2000" b="1" i="1" dirty="0">
                <a:solidFill>
                  <a:srgbClr val="FFFFFF"/>
                </a:solidFill>
                <a:latin typeface="Arial Narrow" panose="020B0606020202030204" pitchFamily="34" charset="0"/>
              </a:rPr>
              <a:t>Asociación de Laboratorios Nacionales (ALN)</a:t>
            </a:r>
            <a:r>
              <a:rPr lang="es-ES_tradnl" altLang="es-UY" sz="2000" dirty="0">
                <a:solidFill>
                  <a:srgbClr val="FFFFFF"/>
                </a:solidFill>
                <a:latin typeface="Arial Narrow" panose="020B0606020202030204" pitchFamily="34" charset="0"/>
              </a:rPr>
              <a:t> es una agrupación gremial fundada por Asamblea de 27 de febrero de 1942, que reúne actualmente a veintitrés laboratorios farmacéuticos, nacionales y latinoamericanos, cuyo objetivo fundamental es promover el desarrollo de la industria uruguaya, en el marco de la libre competencia, e impulsar la implementación de políticas tendientes a favorecer y mejorar el acceso a la salud de la población.</a:t>
            </a: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Es miembro de la Cámara de Industrias del Uruguay (CIU) y de la Asociación Latinoamericana de Industrias Farmacéuticas (ALIFAR), que reúne a laboratorios de Latinoamérica, cuyos capitales pertenecen a la región.</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El mercado farmacéutico total de nuestro país fue de U$S 830 millones en 2024, incluyendo empresas nacionales y multinacionales, de los cuales U$S 534 millones corresponden a nuestras empresas afiliadas. Por tanto nuestro sector representa alrededor del 65% del mercado farmacéutico uruguayo en valores y el 92% de las unidades comercializadas.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p:txBody>
      </p:sp>
    </p:spTree>
    <p:extLst>
      <p:ext uri="{BB962C8B-B14F-4D97-AF65-F5344CB8AC3E}">
        <p14:creationId xmlns:p14="http://schemas.microsoft.com/office/powerpoint/2010/main" val="236856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445487"/>
            <a:ext cx="11706446"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redacción aprobada para el art. 99 de la Ley </a:t>
            </a:r>
            <a:r>
              <a:rPr lang="es-UY" sz="2200" dirty="0" err="1">
                <a:latin typeface="Arial Narrow" panose="020B0606020202030204" pitchFamily="34" charset="0"/>
              </a:rPr>
              <a:t>Nº</a:t>
            </a:r>
            <a:r>
              <a:rPr lang="es-UY" sz="2200" dirty="0">
                <a:latin typeface="Arial Narrow" panose="020B0606020202030204" pitchFamily="34" charset="0"/>
              </a:rPr>
              <a:t> 17.164 por la Ley </a:t>
            </a:r>
            <a:r>
              <a:rPr lang="es-UY" sz="2200" dirty="0" err="1">
                <a:latin typeface="Arial Narrow" panose="020B0606020202030204" pitchFamily="34" charset="0"/>
              </a:rPr>
              <a:t>Nº</a:t>
            </a:r>
            <a:r>
              <a:rPr lang="es-UY" sz="2200" dirty="0">
                <a:latin typeface="Arial Narrow" panose="020B0606020202030204" pitchFamily="34" charset="0"/>
              </a:rPr>
              <a:t> 19.924 de 2020 (art. 325) dice lo siguiente: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Cuando el derecho perteneciere a varios titulares, cualquiera de ellos podrá entablar las acciones pertinentes.</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posibilidad de reclamar una indemnización por los actos realizados entre la publicación de la solicitud y la concesión de las patentes, no será de aplicación en el caso del patentamiento de productos farmacéuticos, con la excepción de aquellos casos en que se demuestre en forma fehaciente que una parte sustancial de su desarrollo ha sido realizado efectivamente en el país.</a:t>
            </a:r>
          </a:p>
        </p:txBody>
      </p:sp>
    </p:spTree>
    <p:extLst>
      <p:ext uri="{BB962C8B-B14F-4D97-AF65-F5344CB8AC3E}">
        <p14:creationId xmlns:p14="http://schemas.microsoft.com/office/powerpoint/2010/main" val="74540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668079" y="2434855"/>
            <a:ext cx="10942673"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En oportunidad de presentarse el proyecto de Ley de Rendición de Cuentas, las empresas farmacéuticas transnacionales integrantes de CEFA, varias cámaras de comercio de países europeos y la Encargada de Negocios de la Embajada de la República Federal de Alemania en Montevideo, impulsan nuevamente al Poder Ejecutivo a plantear exactamente la misma solución descartada ocho meses antes, con el nuevo argumento de que la norma vigente del art. 99 aprobada en la Ley de Presupuesto implica una violación por parte del Estado uruguayo del principio de no discriminación o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Este argumento es falso y busca solamente aglutinar aliados a su propuesta, ya que no existe violación del trato nacional en la norma aprobada.</a:t>
            </a:r>
          </a:p>
        </p:txBody>
      </p:sp>
    </p:spTree>
    <p:extLst>
      <p:ext uri="{BB962C8B-B14F-4D97-AF65-F5344CB8AC3E}">
        <p14:creationId xmlns:p14="http://schemas.microsoft.com/office/powerpoint/2010/main" val="1532289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732567"/>
            <a:ext cx="11121656" cy="3657600"/>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Debe dejarse claro que el texto vigente del art. 99 de la Ley </a:t>
            </a:r>
            <a:r>
              <a:rPr lang="es-UY" sz="2400" dirty="0" err="1">
                <a:latin typeface="Arial Narrow" panose="020B0606020202030204" pitchFamily="34" charset="0"/>
              </a:rPr>
              <a:t>Nº</a:t>
            </a:r>
            <a:r>
              <a:rPr lang="es-UY" sz="2400" dirty="0">
                <a:latin typeface="Arial Narrow" panose="020B0606020202030204" pitchFamily="34" charset="0"/>
              </a:rPr>
              <a:t> 17.164, con la redacción dada por la Ley de Presupuesto </a:t>
            </a:r>
            <a:r>
              <a:rPr lang="es-UY" sz="2400" dirty="0" err="1">
                <a:latin typeface="Arial Narrow" panose="020B0606020202030204" pitchFamily="34" charset="0"/>
              </a:rPr>
              <a:t>Nº</a:t>
            </a:r>
            <a:r>
              <a:rPr lang="es-UY" sz="2400" dirty="0">
                <a:latin typeface="Arial Narrow" panose="020B0606020202030204" pitchFamily="34" charset="0"/>
              </a:rPr>
              <a:t> 19.924 no implica una violación del principio del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3 del ADPIC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2 del Convenio de París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 la mera lectura de la norma surge que la misma no establece discriminación alguna entre nacionales y no nacionales respecto a los derechos de propiedad intelectual</a:t>
            </a:r>
            <a:r>
              <a:rPr lang="es-UY" sz="2200" dirty="0">
                <a:latin typeface="Arial Narrow" panose="020B0606020202030204" pitchFamily="34" charset="0"/>
              </a:rPr>
              <a:t>.</a:t>
            </a:r>
          </a:p>
        </p:txBody>
      </p:sp>
    </p:spTree>
    <p:extLst>
      <p:ext uri="{BB962C8B-B14F-4D97-AF65-F5344CB8AC3E}">
        <p14:creationId xmlns:p14="http://schemas.microsoft.com/office/powerpoint/2010/main" val="121535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892055"/>
            <a:ext cx="11121656" cy="3827721"/>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artículo 27.2 del ADPIC dispone expresamente </a:t>
            </a:r>
            <a:r>
              <a:rPr lang="es-UY" sz="2200" dirty="0">
                <a:solidFill>
                  <a:schemeClr val="tx1"/>
                </a:solidFill>
                <a:latin typeface="Arial Narrow" panose="020B0606020202030204" pitchFamily="34" charset="0"/>
              </a:rPr>
              <a:t>que “Los Miembros podrán excluir de la patentabilidad las invenciones cuyas explotación comercial en su territorio deba impedirse necesariamente para proteger el orden público o la moralidad, </a:t>
            </a:r>
            <a:r>
              <a:rPr lang="es-UY" sz="2200" u="sng" dirty="0">
                <a:solidFill>
                  <a:schemeClr val="tx1"/>
                </a:solidFill>
                <a:latin typeface="Arial Narrow" panose="020B0606020202030204" pitchFamily="34" charset="0"/>
              </a:rPr>
              <a:t>inclusive</a:t>
            </a:r>
            <a:r>
              <a:rPr lang="es-UY" sz="2200" u="sng" dirty="0">
                <a:latin typeface="Arial Narrow" panose="020B0606020202030204" pitchFamily="34" charset="0"/>
              </a:rPr>
              <a:t> para proteger la salud o la vida de las personas o de los animales...</a:t>
            </a:r>
            <a:r>
              <a:rPr lang="es-UY" sz="2200" dirty="0">
                <a:latin typeface="Arial Narrow" panose="020B0606020202030204" pitchFamily="34" charset="0"/>
              </a:rPr>
              <a:t>” </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En definitiva, no puede admitirse que las solicitudes de patentes otorguen un monopolio de hecho a los solicitantes durante el proceso del trámite de la patente</a:t>
            </a:r>
            <a:r>
              <a:rPr lang="es-UY" sz="2200" dirty="0">
                <a:latin typeface="Arial Narrow" panose="020B0606020202030204" pitchFamily="34" charset="0"/>
              </a:rPr>
              <a:t>.</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Por otra parte, en consonancia con lo expuesto y en tanto Uruguay cumple con las normativas internacionales vigentes, la USTR ha excluido a Uruguay de la </a:t>
            </a:r>
            <a:r>
              <a:rPr lang="es-UY" sz="2200" dirty="0" err="1">
                <a:latin typeface="Arial Narrow" panose="020B0606020202030204" pitchFamily="34" charset="0"/>
              </a:rPr>
              <a:t>watch</a:t>
            </a:r>
            <a:r>
              <a:rPr lang="es-UY" sz="2200" dirty="0">
                <a:latin typeface="Arial Narrow" panose="020B0606020202030204" pitchFamily="34" charset="0"/>
              </a:rPr>
              <a:t> </a:t>
            </a:r>
            <a:r>
              <a:rPr lang="es-UY" sz="2200" dirty="0" err="1">
                <a:latin typeface="Arial Narrow" panose="020B0606020202030204" pitchFamily="34" charset="0"/>
              </a:rPr>
              <a:t>list</a:t>
            </a:r>
            <a:r>
              <a:rPr lang="es-UY" sz="2200" dirty="0">
                <a:latin typeface="Arial Narrow" panose="020B0606020202030204" pitchFamily="34" charset="0"/>
              </a:rPr>
              <a:t>.</a:t>
            </a:r>
          </a:p>
        </p:txBody>
      </p:sp>
    </p:spTree>
    <p:extLst>
      <p:ext uri="{BB962C8B-B14F-4D97-AF65-F5344CB8AC3E}">
        <p14:creationId xmlns:p14="http://schemas.microsoft.com/office/powerpoint/2010/main" val="2929962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4000" u="sng" dirty="0">
                <a:latin typeface="Arial Narrow" panose="020B0606020202030204" pitchFamily="34" charset="0"/>
              </a:rPr>
              <a:t>TRATADO PCT</a:t>
            </a:r>
            <a:endParaRPr lang="es-ES" sz="4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466753"/>
            <a:ext cx="11121656" cy="4253024"/>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Uruguay ha adherido solamente al capítulo I del PCT, Ley 20299 de fecha 11 de junio de 2024</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Previamente existieron fuertes presiones para adherir al PCT. </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Gobierno en su momento presentó un proyecto de ley y presionó porque según decía la aprobación de adhesión al Tratado PCT era condición para ingresar al Acuerdo Transpacífico. </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ALN realizó varios trabajos jurídicos y económicos en coordinación con ALIFAR-CILFA a los efectos de establecer la posición de la Industria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ALN propuso adherir solamente al Capitulo I de PCT, lo que finalmente resultó.</a:t>
            </a:r>
          </a:p>
          <a:p>
            <a:pPr algn="just">
              <a:buClr>
                <a:schemeClr val="accent4">
                  <a:lumMod val="50000"/>
                </a:schemeClr>
              </a:buClr>
              <a:buSzPct val="60000"/>
              <a:buFont typeface="Wingdings" panose="05000000000000000000" pitchFamily="2" charset="2"/>
              <a:buChar char="ü"/>
            </a:pPr>
            <a:endParaRPr lang="es-UY" sz="2000" dirty="0">
              <a:latin typeface="Arial Narrow" panose="020B0606020202030204" pitchFamily="34" charset="0"/>
            </a:endParaRPr>
          </a:p>
        </p:txBody>
      </p:sp>
    </p:spTree>
    <p:extLst>
      <p:ext uri="{BB962C8B-B14F-4D97-AF65-F5344CB8AC3E}">
        <p14:creationId xmlns:p14="http://schemas.microsoft.com/office/powerpoint/2010/main" val="128303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78A49-9FB9-4AD5-855C-A36D2FFD255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2A88C1-2481-E6E8-52B6-79B043595848}"/>
              </a:ext>
            </a:extLst>
          </p:cNvPr>
          <p:cNvSpPr>
            <a:spLocks noGrp="1"/>
          </p:cNvSpPr>
          <p:nvPr>
            <p:ph type="title"/>
          </p:nvPr>
        </p:nvSpPr>
        <p:spPr>
          <a:xfrm>
            <a:off x="765544" y="659219"/>
            <a:ext cx="9898911" cy="1531087"/>
          </a:xfrm>
        </p:spPr>
        <p:txBody>
          <a:bodyPr/>
          <a:lstStyle/>
          <a:p>
            <a:pPr algn="ctr"/>
            <a:r>
              <a:rPr lang="es-UY" sz="4000" u="sng" dirty="0">
                <a:latin typeface="Arial Narrow" panose="020B0606020202030204" pitchFamily="34" charset="0"/>
              </a:rPr>
              <a:t>TRATADO PCT</a:t>
            </a:r>
            <a:endParaRPr lang="es-ES" sz="4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F441B998-FA23-D395-CD59-86C8F730101F}"/>
              </a:ext>
            </a:extLst>
          </p:cNvPr>
          <p:cNvSpPr>
            <a:spLocks noGrp="1"/>
          </p:cNvSpPr>
          <p:nvPr>
            <p:ph idx="1"/>
          </p:nvPr>
        </p:nvSpPr>
        <p:spPr>
          <a:xfrm>
            <a:off x="552894" y="2466753"/>
            <a:ext cx="11121656" cy="4253024"/>
          </a:xfrm>
        </p:spPr>
        <p:txBody>
          <a:bodyPr>
            <a:noAutofit/>
          </a:bodyPr>
          <a:lstStyle/>
          <a:p>
            <a:pPr algn="just">
              <a:buClr>
                <a:schemeClr val="accent4">
                  <a:lumMod val="50000"/>
                </a:schemeClr>
              </a:buClr>
              <a:buSzPct val="60000"/>
              <a:buFont typeface="Wingdings" panose="05000000000000000000" pitchFamily="2" charset="2"/>
              <a:buChar char="ü"/>
            </a:pPr>
            <a:r>
              <a:rPr lang="es-UY" sz="3200" u="sng" dirty="0">
                <a:latin typeface="Arial Narrow" panose="020B0606020202030204" pitchFamily="34" charset="0"/>
              </a:rPr>
              <a:t>Artículo único</a:t>
            </a:r>
            <a:r>
              <a:rPr lang="es-UY" sz="3200" dirty="0">
                <a:latin typeface="Arial Narrow" panose="020B0606020202030204" pitchFamily="34" charset="0"/>
              </a:rPr>
              <a:t>: </a:t>
            </a:r>
            <a:r>
              <a:rPr lang="es-UY" sz="3200" dirty="0" err="1">
                <a:latin typeface="Arial Narrow" panose="020B0606020202030204" pitchFamily="34" charset="0"/>
              </a:rPr>
              <a:t>Apruébase</a:t>
            </a:r>
            <a:r>
              <a:rPr lang="es-UY" sz="3200" dirty="0">
                <a:latin typeface="Arial Narrow" panose="020B0606020202030204" pitchFamily="34" charset="0"/>
              </a:rPr>
              <a:t> la adhesión de la República al Tratado de Cooperación en materia de Patentes (PCT), suscrito en Washington el 19 de junio de 1970, enmendado el 28 de setiembre de 1979, modificado el 3 de febrero de 1984 y el 3 de octubre de 2001, con reserva del Capítulo II conforme se encuentra previsto en el Artículo 64 1) a) del tratado.</a:t>
            </a:r>
          </a:p>
        </p:txBody>
      </p:sp>
    </p:spTree>
    <p:extLst>
      <p:ext uri="{BB962C8B-B14F-4D97-AF65-F5344CB8AC3E}">
        <p14:creationId xmlns:p14="http://schemas.microsoft.com/office/powerpoint/2010/main" val="257721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063256" y="1141966"/>
            <a:ext cx="9898911" cy="4647426"/>
          </a:xfrm>
          <a:prstGeom prst="rect">
            <a:avLst/>
          </a:prstGeom>
        </p:spPr>
        <p:txBody>
          <a:bodyPr wrap="square">
            <a:spAutoFit/>
          </a:bodyPr>
          <a:lstStyle/>
          <a:p>
            <a:pPr algn="just">
              <a:spcBef>
                <a:spcPct val="20000"/>
              </a:spcBef>
              <a:defRPr/>
            </a:pPr>
            <a:r>
              <a:rPr lang="es-ES_tradnl" altLang="es-UY" sz="2000" kern="0" dirty="0">
                <a:solidFill>
                  <a:srgbClr val="FFFFFF"/>
                </a:solidFill>
                <a:latin typeface="Arial Narrow" panose="020B0606020202030204" pitchFamily="34" charset="0"/>
                <a:cs typeface="Arial" charset="0"/>
              </a:rPr>
              <a:t>Es de destacar que en función de los precios de la Industria Nacional, Uruguay es uno de los países con el precio promedio más bajo de América Latina. Los precios competitivos aunados a la calidad de nuestros productos han permitido fomentar una creciente vocación exportadora que en el año 2024 representó una cifra superior a los 70</a:t>
            </a:r>
            <a:r>
              <a:rPr lang="es-ES_tradnl" altLang="es-UY" sz="2000" kern="0" dirty="0">
                <a:solidFill>
                  <a:schemeClr val="tx1"/>
                </a:solidFill>
                <a:latin typeface="Arial Narrow" panose="020B0606020202030204" pitchFamily="34" charset="0"/>
                <a:cs typeface="Arial" charset="0"/>
              </a:rPr>
              <a:t> </a:t>
            </a:r>
            <a:r>
              <a:rPr lang="es-ES_tradnl" altLang="es-UY" sz="2000" kern="0" dirty="0">
                <a:solidFill>
                  <a:srgbClr val="FFFFFF"/>
                </a:solidFill>
                <a:latin typeface="Arial Narrow" panose="020B0606020202030204" pitchFamily="34" charset="0"/>
                <a:cs typeface="Arial" charset="0"/>
              </a:rPr>
              <a:t>millones de dólares, básicamente dirigida a otros países latinoamericanos.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La Industria Nacional brinda fuentes de trabajo y remuneraciones acordes, al respecto señalamos la ocupación en nuestras empresas de más de 3.500 trabajadores en forma directa además de otros 1.000 trabajadores en sistema de contrataciones o a través de terceros. Como característica de nuestra mano de obra empleada, señalamos que existe un importante porcentaje altamente especializado, que se sitúa en una cifra superior al 20% constituido por profesionales universitarios.  </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A lo antes expuesto, hay que sumar la incidencia favorable en lo que refiere a industrias y empresas proveedoras como el vidrio, cartonería, plástico, informática, construcción, publicidad, etc.</a:t>
            </a:r>
          </a:p>
        </p:txBody>
      </p:sp>
    </p:spTree>
    <p:extLst>
      <p:ext uri="{BB962C8B-B14F-4D97-AF65-F5344CB8AC3E}">
        <p14:creationId xmlns:p14="http://schemas.microsoft.com/office/powerpoint/2010/main" val="416741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190846" y="1462308"/>
            <a:ext cx="9462977" cy="3933384"/>
          </a:xfrm>
          <a:prstGeom prst="rect">
            <a:avLst/>
          </a:prstGeom>
        </p:spPr>
        <p:txBody>
          <a:bodyPr wrap="square">
            <a:spAutoFit/>
          </a:bodyPr>
          <a:lstStyle/>
          <a:p>
            <a:pPr algn="just">
              <a:spcBef>
                <a:spcPct val="20000"/>
              </a:spcBef>
              <a:defRPr/>
            </a:pPr>
            <a:r>
              <a:rPr lang="es-ES_tradnl" altLang="es-UY" sz="2400" kern="0" dirty="0">
                <a:solidFill>
                  <a:srgbClr val="FFFFFF"/>
                </a:solidFill>
                <a:latin typeface="Arial Narrow" panose="020B0606020202030204" pitchFamily="34" charset="0"/>
                <a:cs typeface="Arial" charset="0"/>
              </a:rPr>
              <a:t>El sector nacional constituye una importante fuente de ingresos tributarios para el Estado, esto es aportes millonarios a la Dirección General Impositiva, Dirección General de Aduanas, Banco de Previsión Social y Caja de Profesionales Universitarios.</a:t>
            </a:r>
          </a:p>
          <a:p>
            <a:pPr algn="just">
              <a:spcBef>
                <a:spcPct val="20000"/>
              </a:spcBef>
              <a:defRPr/>
            </a:pPr>
            <a:endParaRPr lang="es-ES_tradnl" altLang="es-UY" sz="2400" kern="0" dirty="0">
              <a:solidFill>
                <a:srgbClr val="FFFFFF"/>
              </a:solidFill>
              <a:latin typeface="Arial Narrow" panose="020B0606020202030204" pitchFamily="34" charset="0"/>
              <a:cs typeface="Arial" charset="0"/>
            </a:endParaRPr>
          </a:p>
          <a:p>
            <a:pPr algn="just">
              <a:spcBef>
                <a:spcPct val="20000"/>
              </a:spcBef>
              <a:defRPr/>
            </a:pPr>
            <a:r>
              <a:rPr lang="es-ES_tradnl" altLang="es-UY" sz="2400" kern="0" dirty="0">
                <a:solidFill>
                  <a:srgbClr val="FFFFFF"/>
                </a:solidFill>
                <a:latin typeface="Arial Narrow" panose="020B0606020202030204" pitchFamily="34" charset="0"/>
                <a:cs typeface="Arial" charset="0"/>
              </a:rPr>
              <a:t>Nuestro Sector ha nacido, crecido y se ha desarrollado en el país mejorando plantas y ocupando mano de obra nacional, siguiendo el vaivén de los acontecimientos nacionales, a veces bueno y otras no tan buenos y constituye en la actualidad el único grupo de empresas farmacéutica que fabrica y produce en el país. </a:t>
            </a:r>
          </a:p>
        </p:txBody>
      </p:sp>
    </p:spTree>
    <p:extLst>
      <p:ext uri="{BB962C8B-B14F-4D97-AF65-F5344CB8AC3E}">
        <p14:creationId xmlns:p14="http://schemas.microsoft.com/office/powerpoint/2010/main" val="289598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899774" y="2773426"/>
            <a:ext cx="3859212" cy="1371600"/>
          </a:xfrm>
        </p:spPr>
        <p:txBody>
          <a:bodyPr rtlCol="0">
            <a:normAutofit/>
          </a:bodyPr>
          <a:lstStyle/>
          <a:p>
            <a:pPr marL="0" indent="0" rtl="0">
              <a:buNone/>
            </a:pPr>
            <a:r>
              <a:rPr lang="es-ES" sz="2000" dirty="0">
                <a:solidFill>
                  <a:schemeClr val="bg1"/>
                </a:solidFill>
                <a:latin typeface="Arial Narrow" panose="020B0606020202030204" pitchFamily="34" charset="0"/>
              </a:rPr>
              <a:t>LA INDUSTRIA URUGUAYA DEL MEDICAMENTO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94473" y="1693332"/>
            <a:ext cx="5380075" cy="3816429"/>
          </a:xfrm>
          <a:prstGeom prst="rect">
            <a:avLst/>
          </a:prstGeom>
          <a:noFill/>
        </p:spPr>
        <p:txBody>
          <a:bodyPr wrap="square" rtlCol="0">
            <a:spAutoFit/>
          </a:bodyPr>
          <a:lstStyle/>
          <a:p>
            <a:r>
              <a:rPr lang="es-UY" sz="2800" dirty="0">
                <a:solidFill>
                  <a:schemeClr val="accent4">
                    <a:lumMod val="50000"/>
                  </a:schemeClr>
                </a:solidFill>
                <a:latin typeface="Arial Narrow" panose="020B0606020202030204" pitchFamily="34" charset="0"/>
              </a:rPr>
              <a:t>22 PLANTAS INDUSTRIALES INSTALADAS DE ORIGEN NACIONAL</a:t>
            </a:r>
          </a:p>
          <a:p>
            <a:endParaRPr lang="es-UY" sz="2800" dirty="0">
              <a:solidFill>
                <a:schemeClr val="accent4">
                  <a:lumMod val="50000"/>
                </a:schemeClr>
              </a:solidFill>
              <a:latin typeface="Arial Narrow" panose="020B0606020202030204" pitchFamily="34" charset="0"/>
            </a:endParaRPr>
          </a:p>
          <a:p>
            <a:endParaRPr lang="es-UY" sz="2800" dirty="0">
              <a:solidFill>
                <a:schemeClr val="accent4">
                  <a:lumMod val="50000"/>
                </a:schemeClr>
              </a:solidFill>
              <a:latin typeface="Arial Narrow" panose="020B0606020202030204" pitchFamily="34" charset="0"/>
            </a:endParaRPr>
          </a:p>
          <a:p>
            <a:r>
              <a:rPr lang="es-UY" sz="2800" dirty="0">
                <a:solidFill>
                  <a:schemeClr val="accent4">
                    <a:lumMod val="50000"/>
                  </a:schemeClr>
                </a:solidFill>
                <a:latin typeface="Arial Narrow" panose="020B0606020202030204" pitchFamily="34" charset="0"/>
              </a:rPr>
              <a:t>LOS LABORATORIOS EXTRANJEROS NO TIENEN PLANTAS INSTALADAS EN URUGUAY</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04952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F6B52-A20E-426B-B7E0-1B6AAB46C89F}"/>
              </a:ext>
            </a:extLst>
          </p:cNvPr>
          <p:cNvSpPr>
            <a:spLocks noGrp="1"/>
          </p:cNvSpPr>
          <p:nvPr>
            <p:ph type="title"/>
          </p:nvPr>
        </p:nvSpPr>
        <p:spPr>
          <a:xfrm>
            <a:off x="799624" y="1414130"/>
            <a:ext cx="3679437" cy="3559616"/>
          </a:xfrm>
        </p:spPr>
        <p:txBody>
          <a:bodyPr rtlCol="0"/>
          <a:lstStyle/>
          <a:p>
            <a:pPr rtl="0"/>
            <a:r>
              <a:rPr lang="es-ES" sz="2800" b="1" dirty="0">
                <a:latin typeface="Arial Narrow" panose="020B0606020202030204" pitchFamily="34" charset="0"/>
              </a:rPr>
              <a:t>INDUSTRIA NACIONAL DEL MEDICAMENTO</a:t>
            </a:r>
            <a:br>
              <a:rPr lang="es-ES" dirty="0">
                <a:latin typeface="Arial Narrow" panose="020B0606020202030204" pitchFamily="34" charset="0"/>
              </a:rPr>
            </a:br>
            <a:br>
              <a:rPr lang="es-ES" dirty="0">
                <a:latin typeface="Arial Narrow" panose="020B0606020202030204" pitchFamily="34" charset="0"/>
              </a:rPr>
            </a:br>
            <a:r>
              <a:rPr lang="es-ES" dirty="0">
                <a:latin typeface="Arial Narrow" panose="020B0606020202030204" pitchFamily="34" charset="0"/>
              </a:rPr>
              <a:t>FABRICACIÓN LOCAL DE LA MAYORÍA DE LOS MEDICAMENTOS ASEGURA:</a:t>
            </a:r>
            <a:endParaRPr lang="es-ES" dirty="0"/>
          </a:p>
        </p:txBody>
      </p:sp>
      <p:sp>
        <p:nvSpPr>
          <p:cNvPr id="4" name="Marcador de posición de texto 3">
            <a:extLst>
              <a:ext uri="{FF2B5EF4-FFF2-40B4-BE49-F238E27FC236}">
                <a16:creationId xmlns:a16="http://schemas.microsoft.com/office/drawing/2014/main" id="{0436469F-A292-4492-BAAB-2F581AD4AC1D}"/>
              </a:ext>
            </a:extLst>
          </p:cNvPr>
          <p:cNvSpPr>
            <a:spLocks noGrp="1"/>
          </p:cNvSpPr>
          <p:nvPr>
            <p:ph type="body" sz="quarter" idx="14"/>
          </p:nvPr>
        </p:nvSpPr>
        <p:spPr>
          <a:xfrm>
            <a:off x="5756275" y="2141721"/>
            <a:ext cx="2325688" cy="774700"/>
          </a:xfrm>
        </p:spPr>
        <p:txBody>
          <a:bodyPr rtlCol="0">
            <a:normAutofit/>
          </a:bodyPr>
          <a:lstStyle/>
          <a:p>
            <a:pPr rtl="0"/>
            <a:r>
              <a:rPr lang="es-ES" sz="2000" dirty="0">
                <a:solidFill>
                  <a:schemeClr val="accent4">
                    <a:lumMod val="50000"/>
                  </a:schemeClr>
                </a:solidFill>
                <a:latin typeface="Arial Narrow" panose="020B0606020202030204" pitchFamily="34" charset="0"/>
              </a:rPr>
              <a:t>INDEPENDENCIA DE ABASTECIMIENTO</a:t>
            </a:r>
          </a:p>
          <a:p>
            <a:pPr rtl="0"/>
            <a:endParaRPr lang="es-ES" dirty="0"/>
          </a:p>
        </p:txBody>
      </p:sp>
      <p:pic>
        <p:nvPicPr>
          <p:cNvPr id="7" name="Imagen 6">
            <a:extLst>
              <a:ext uri="{FF2B5EF4-FFF2-40B4-BE49-F238E27FC236}">
                <a16:creationId xmlns:a16="http://schemas.microsoft.com/office/drawing/2014/main" id="{515DB081-FEDC-4D48-D087-80CF3F616231}"/>
              </a:ext>
            </a:extLst>
          </p:cNvPr>
          <p:cNvPicPr>
            <a:picLocks noChangeAspect="1"/>
          </p:cNvPicPr>
          <p:nvPr/>
        </p:nvPicPr>
        <p:blipFill>
          <a:blip r:embed="rId3"/>
          <a:stretch>
            <a:fillRect/>
          </a:stretch>
        </p:blipFill>
        <p:spPr>
          <a:xfrm>
            <a:off x="8753599" y="482445"/>
            <a:ext cx="1211150" cy="1659276"/>
          </a:xfrm>
          <a:prstGeom prst="rect">
            <a:avLst/>
          </a:prstGeom>
        </p:spPr>
      </p:pic>
      <p:sp>
        <p:nvSpPr>
          <p:cNvPr id="17" name="Marcador de posición de texto 3">
            <a:extLst>
              <a:ext uri="{FF2B5EF4-FFF2-40B4-BE49-F238E27FC236}">
                <a16:creationId xmlns:a16="http://schemas.microsoft.com/office/drawing/2014/main" id="{D997E732-8D97-4B55-695E-B325B3035F4B}"/>
              </a:ext>
            </a:extLst>
          </p:cNvPr>
          <p:cNvSpPr txBox="1">
            <a:spLocks/>
          </p:cNvSpPr>
          <p:nvPr/>
        </p:nvSpPr>
        <p:spPr>
          <a:xfrm>
            <a:off x="5667153" y="4986176"/>
            <a:ext cx="2515992" cy="989321"/>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PROMOVER EL DESARROLLO TECNOLÓGICO</a:t>
            </a:r>
            <a:endParaRPr lang="es-ES" sz="2000" dirty="0"/>
          </a:p>
        </p:txBody>
      </p:sp>
      <p:sp>
        <p:nvSpPr>
          <p:cNvPr id="19" name="Marcador de posición de texto 3">
            <a:extLst>
              <a:ext uri="{FF2B5EF4-FFF2-40B4-BE49-F238E27FC236}">
                <a16:creationId xmlns:a16="http://schemas.microsoft.com/office/drawing/2014/main" id="{72AA9E24-92E2-FFB1-88A4-31B2BFF6DED3}"/>
              </a:ext>
            </a:extLst>
          </p:cNvPr>
          <p:cNvSpPr txBox="1">
            <a:spLocks/>
          </p:cNvSpPr>
          <p:nvPr/>
        </p:nvSpPr>
        <p:spPr>
          <a:xfrm>
            <a:off x="8354846" y="5033785"/>
            <a:ext cx="2325688" cy="774700"/>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CONTRIBUIR AL CRECIMIENTO DE LA ECONOMÍA</a:t>
            </a:r>
            <a:endParaRPr lang="es-ES" sz="2000" dirty="0"/>
          </a:p>
        </p:txBody>
      </p:sp>
      <p:sp>
        <p:nvSpPr>
          <p:cNvPr id="20" name="Marcador de posición de texto 3">
            <a:extLst>
              <a:ext uri="{FF2B5EF4-FFF2-40B4-BE49-F238E27FC236}">
                <a16:creationId xmlns:a16="http://schemas.microsoft.com/office/drawing/2014/main" id="{313F1F23-D120-C092-D027-1345C8A79746}"/>
              </a:ext>
            </a:extLst>
          </p:cNvPr>
          <p:cNvSpPr txBox="1">
            <a:spLocks/>
          </p:cNvSpPr>
          <p:nvPr/>
        </p:nvSpPr>
        <p:spPr>
          <a:xfrm>
            <a:off x="8291988" y="2234854"/>
            <a:ext cx="2325688" cy="774700"/>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COMO FUENTE DE TRABAJO</a:t>
            </a:r>
          </a:p>
          <a:p>
            <a:endParaRPr lang="es-ES" dirty="0"/>
          </a:p>
        </p:txBody>
      </p:sp>
      <p:pic>
        <p:nvPicPr>
          <p:cNvPr id="24" name="Imagen 23">
            <a:extLst>
              <a:ext uri="{FF2B5EF4-FFF2-40B4-BE49-F238E27FC236}">
                <a16:creationId xmlns:a16="http://schemas.microsoft.com/office/drawing/2014/main" id="{062A9089-C3F4-6966-3988-6CBF46BB995D}"/>
              </a:ext>
            </a:extLst>
          </p:cNvPr>
          <p:cNvPicPr>
            <a:picLocks noChangeAspect="1"/>
          </p:cNvPicPr>
          <p:nvPr/>
        </p:nvPicPr>
        <p:blipFill>
          <a:blip r:embed="rId4"/>
          <a:stretch>
            <a:fillRect/>
          </a:stretch>
        </p:blipFill>
        <p:spPr>
          <a:xfrm>
            <a:off x="8731313" y="3102687"/>
            <a:ext cx="1581979" cy="1896131"/>
          </a:xfrm>
          <a:prstGeom prst="rect">
            <a:avLst/>
          </a:prstGeom>
        </p:spPr>
      </p:pic>
      <p:pic>
        <p:nvPicPr>
          <p:cNvPr id="26" name="Imagen 25">
            <a:extLst>
              <a:ext uri="{FF2B5EF4-FFF2-40B4-BE49-F238E27FC236}">
                <a16:creationId xmlns:a16="http://schemas.microsoft.com/office/drawing/2014/main" id="{DBFCB92A-BEE9-D202-FBCD-C0CB2DA8E045}"/>
              </a:ext>
            </a:extLst>
          </p:cNvPr>
          <p:cNvPicPr>
            <a:picLocks noChangeAspect="1"/>
          </p:cNvPicPr>
          <p:nvPr/>
        </p:nvPicPr>
        <p:blipFill>
          <a:blip r:embed="rId5"/>
          <a:stretch>
            <a:fillRect/>
          </a:stretch>
        </p:blipFill>
        <p:spPr>
          <a:xfrm>
            <a:off x="6193909" y="3127758"/>
            <a:ext cx="1450419" cy="1845988"/>
          </a:xfrm>
          <a:prstGeom prst="rect">
            <a:avLst/>
          </a:prstGeom>
        </p:spPr>
      </p:pic>
      <p:pic>
        <p:nvPicPr>
          <p:cNvPr id="28" name="Imagen 27">
            <a:extLst>
              <a:ext uri="{FF2B5EF4-FFF2-40B4-BE49-F238E27FC236}">
                <a16:creationId xmlns:a16="http://schemas.microsoft.com/office/drawing/2014/main" id="{6CC744D4-73E9-AEFF-CC21-B047B6FA1CA8}"/>
              </a:ext>
            </a:extLst>
          </p:cNvPr>
          <p:cNvPicPr>
            <a:picLocks noChangeAspect="1"/>
          </p:cNvPicPr>
          <p:nvPr/>
        </p:nvPicPr>
        <p:blipFill>
          <a:blip r:embed="rId6"/>
          <a:stretch>
            <a:fillRect/>
          </a:stretch>
        </p:blipFill>
        <p:spPr>
          <a:xfrm>
            <a:off x="6161880" y="450070"/>
            <a:ext cx="1514475" cy="1724025"/>
          </a:xfrm>
          <a:prstGeom prst="rect">
            <a:avLst/>
          </a:prstGeom>
        </p:spPr>
      </p:pic>
    </p:spTree>
    <p:extLst>
      <p:ext uri="{BB962C8B-B14F-4D97-AF65-F5344CB8AC3E}">
        <p14:creationId xmlns:p14="http://schemas.microsoft.com/office/powerpoint/2010/main" val="23210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95999" y="1143000"/>
            <a:ext cx="5738037" cy="5601533"/>
          </a:xfrm>
          <a:prstGeom prst="rect">
            <a:avLst/>
          </a:prstGeom>
          <a:noFill/>
        </p:spPr>
        <p:txBody>
          <a:bodyPr wrap="square" rtlCol="0">
            <a:spAutoFit/>
          </a:bodyPr>
          <a:lstStyle/>
          <a:p>
            <a:r>
              <a:rPr lang="es-UY" sz="2400" dirty="0">
                <a:solidFill>
                  <a:schemeClr val="accent4">
                    <a:lumMod val="50000"/>
                  </a:schemeClr>
                </a:solidFill>
                <a:latin typeface="Arial Narrow" panose="020B0606020202030204" pitchFamily="34" charset="0"/>
              </a:rPr>
              <a:t>Emplea en forma directa a más de 3.500 personas.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Significa más de 1.000 puestos de trabajo por servicios de terceros en áreas de vigilancia, limpieza, comedor y otros servicios.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Elevado porcentaje de Profesionales Universitarios (20%).</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Generación de empleos en otros sectores: envases, depósito, distribución, industria del vidrio, plástico, cartón, gráficos, etc.</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08396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95999" y="1143000"/>
            <a:ext cx="5823099" cy="4801314"/>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En 2023 se suscribió un convenio colectivo por 3 años que vence el 31/12/2025. </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Fijación de laudos mínimos por categoría.</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Ajustes salariales semestrales por variación de la inflación y 1% de crecimiento anual.</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Existen situaciones de conflicto con el sindicato.</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28162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647_TF66741836" id="{D148D1B0-C32F-4861-B46F-F684BCC9B5F4}" vid="{2DAC65D9-64E4-4644-8918-EE70583F0B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2.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A1C8E2-513F-4C9C-99C7-9AE0E7429B06}">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fb0879af-3eba-417a-a55a-ffe6dcd6ca77"/>
    <ds:schemaRef ds:uri="6dc4bcd6-49db-4c07-9060-8acfc67cef9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Procedimientos de inicio de año</Template>
  <TotalTime>1800</TotalTime>
  <Words>2636</Words>
  <Application>Microsoft Office PowerPoint</Application>
  <PresentationFormat>Panorámica</PresentationFormat>
  <Paragraphs>164</Paragraphs>
  <Slides>35</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Arial Narrow</vt:lpstr>
      <vt:lpstr>Calibri</vt:lpstr>
      <vt:lpstr>Century Gothic</vt:lpstr>
      <vt:lpstr>Wingdings</vt:lpstr>
      <vt:lpstr>Wingdings 3</vt:lpstr>
      <vt:lpstr>Sala de reuniones Ion</vt:lpstr>
      <vt:lpstr>Presentación de PowerPoint</vt:lpstr>
      <vt:lpstr>ASOCIACIÓN DE LABORATORIOS NACIONALES</vt:lpstr>
      <vt:lpstr>Presentación de PowerPoint</vt:lpstr>
      <vt:lpstr>Presentación de PowerPoint</vt:lpstr>
      <vt:lpstr>Presentación de PowerPoint</vt:lpstr>
      <vt:lpstr>ASOCIACIÓN DE LABORATORIOS NACIONALES</vt:lpstr>
      <vt:lpstr>INDUSTRIA NACIONAL DEL MEDICAMENTO  FABRICACIÓN LOCAL DE LA MAYORÍA DE LOS MEDICAMENTOS ASEGURA:</vt:lpstr>
      <vt:lpstr>ASOCIACIÓN DE LABORATORIOS NACIONALES</vt:lpstr>
      <vt:lpstr>ASOCIACIÓN DE LABORATORIOS NACIONALES</vt:lpstr>
      <vt:lpstr>Presentación de PowerPoint</vt:lpstr>
      <vt:lpstr>Presentación de PowerPoint</vt:lpstr>
      <vt:lpstr>Presentación de PowerPoint</vt:lpstr>
      <vt:lpstr>Presentación de PowerPoint</vt:lpstr>
      <vt:lpstr>Presentación de PowerPoint</vt:lpstr>
      <vt:lpstr>Presentación de PowerPoint</vt:lpstr>
      <vt:lpstr>LA INDUSTRIA NACIONAL DEL MEDICAMENTO</vt:lpstr>
      <vt:lpstr>Presentación de PowerPoint</vt:lpstr>
      <vt:lpstr>INDUSTRIA NACIONAL DEL MEDICAMENTO</vt:lpstr>
      <vt:lpstr>Presentación de PowerPoint</vt:lpstr>
      <vt:lpstr>AUTORIDAD SANITARIA AUTORIZACIÓN y REGISTRO DE MEDICAMENTOS</vt:lpstr>
      <vt:lpstr>DECRETO 21/2007 ANÁLISIS DE PRODUCTOS IMPORTADOS</vt:lpstr>
      <vt:lpstr>DECRETO 38/2015 REGISTRO DE MEDICAMENTOS BIOTECNOLÓGICOS</vt:lpstr>
      <vt:lpstr>COMPRAS DE PRODUCTOS DE ALTO COSTO </vt:lpstr>
      <vt:lpstr>COMISIÓN DE CONTROL DE CALIDAD PARA EL MEDICAMENTO</vt:lpstr>
      <vt:lpstr>EL DERECHO DE PATENTE Y EL MONOPOLIO QUE OTORGA</vt:lpstr>
      <vt:lpstr>LA PATENTABILIDAD DE PRODUCTOS MEDICINALES Y FARMACÉUTICOS</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NO EXISTE EN EL TEXTO VIGENTE DEL ART. 99 DE LA LEY Nº 17.164 NINGUNA VIOLACIÓN AL PRINCIPIO DEL TRATO NACIONAL, NI AL CONVENIO DE PARÍS, NI A LAS NORMAS ADPIC</vt:lpstr>
      <vt:lpstr>NO EXISTE EN EL TEXTO VIGENTE DEL ART. 99 DE LA LEY Nº 17.164 NINGUNA VIOLACIÓN AL PRINCIPIO DEL TRATO NACIONAL, NI AL CONVENIO DE PARÍS, NI A LAS NORMAS ADPIC</vt:lpstr>
      <vt:lpstr>TRATADO PCT</vt:lpstr>
      <vt:lpstr>TRATADO PCT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 Grau</dc:creator>
  <cp:lastModifiedBy>Martin Grau</cp:lastModifiedBy>
  <cp:revision>81</cp:revision>
  <cp:lastPrinted>2025-05-20T15:52:32Z</cp:lastPrinted>
  <dcterms:created xsi:type="dcterms:W3CDTF">2022-05-17T18:59:01Z</dcterms:created>
  <dcterms:modified xsi:type="dcterms:W3CDTF">2025-05-27T16:46:30Z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