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BULA" userId="6f165a1f90de8f67" providerId="LiveId" clId="{31E3A506-DBBF-452D-8992-85292C51506F}"/>
    <pc:docChg chg="custSel modSld">
      <pc:chgData name="JORGE BULA" userId="6f165a1f90de8f67" providerId="LiveId" clId="{31E3A506-DBBF-452D-8992-85292C51506F}" dt="2025-05-29T19:15:11.396" v="89" actId="20577"/>
      <pc:docMkLst>
        <pc:docMk/>
      </pc:docMkLst>
      <pc:sldChg chg="modSp mod">
        <pc:chgData name="JORGE BULA" userId="6f165a1f90de8f67" providerId="LiveId" clId="{31E3A506-DBBF-452D-8992-85292C51506F}" dt="2025-05-29T19:15:11.396" v="89" actId="20577"/>
        <pc:sldMkLst>
          <pc:docMk/>
          <pc:sldMk cId="3119688166" sldId="256"/>
        </pc:sldMkLst>
        <pc:spChg chg="mod">
          <ac:chgData name="JORGE BULA" userId="6f165a1f90de8f67" providerId="LiveId" clId="{31E3A506-DBBF-452D-8992-85292C51506F}" dt="2025-05-29T19:15:11.396" v="89" actId="20577"/>
          <ac:spMkLst>
            <pc:docMk/>
            <pc:sldMk cId="3119688166" sldId="256"/>
            <ac:spMk id="3" creationId="{C0887D3F-9760-FA26-5F1A-F56C450BB09F}"/>
          </ac:spMkLst>
        </pc:spChg>
      </pc:sldChg>
      <pc:sldChg chg="modSp mod">
        <pc:chgData name="JORGE BULA" userId="6f165a1f90de8f67" providerId="LiveId" clId="{31E3A506-DBBF-452D-8992-85292C51506F}" dt="2025-05-29T19:14:41.069" v="82" actId="1076"/>
        <pc:sldMkLst>
          <pc:docMk/>
          <pc:sldMk cId="751979823" sldId="262"/>
        </pc:sldMkLst>
        <pc:spChg chg="mod">
          <ac:chgData name="JORGE BULA" userId="6f165a1f90de8f67" providerId="LiveId" clId="{31E3A506-DBBF-452D-8992-85292C51506F}" dt="2025-05-29T19:14:09.653" v="78" actId="1076"/>
          <ac:spMkLst>
            <pc:docMk/>
            <pc:sldMk cId="751979823" sldId="262"/>
            <ac:spMk id="2" creationId="{1B5CE779-C600-180D-D1E9-CA1ABEC49DDE}"/>
          </ac:spMkLst>
        </pc:spChg>
        <pc:spChg chg="mod">
          <ac:chgData name="JORGE BULA" userId="6f165a1f90de8f67" providerId="LiveId" clId="{31E3A506-DBBF-452D-8992-85292C51506F}" dt="2025-05-29T19:14:16.843" v="79" actId="1076"/>
          <ac:spMkLst>
            <pc:docMk/>
            <pc:sldMk cId="751979823" sldId="262"/>
            <ac:spMk id="3" creationId="{08FF17A6-425F-30CC-0A8E-148FA03804D8}"/>
          </ac:spMkLst>
        </pc:spChg>
        <pc:spChg chg="mod">
          <ac:chgData name="JORGE BULA" userId="6f165a1f90de8f67" providerId="LiveId" clId="{31E3A506-DBBF-452D-8992-85292C51506F}" dt="2025-05-29T19:14:41.069" v="82" actId="1076"/>
          <ac:spMkLst>
            <pc:docMk/>
            <pc:sldMk cId="751979823" sldId="262"/>
            <ac:spMk id="6" creationId="{F5C113E0-EBBD-40CA-0D4F-670A4D7699F4}"/>
          </ac:spMkLst>
        </pc:spChg>
        <pc:spChg chg="mod">
          <ac:chgData name="JORGE BULA" userId="6f165a1f90de8f67" providerId="LiveId" clId="{31E3A506-DBBF-452D-8992-85292C51506F}" dt="2025-05-29T19:14:05.953" v="77" actId="1076"/>
          <ac:spMkLst>
            <pc:docMk/>
            <pc:sldMk cId="751979823" sldId="262"/>
            <ac:spMk id="8" creationId="{B6710163-9369-F73C-F1CE-460A707FD5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7489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5430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423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33094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6306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75334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41594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7889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2916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7926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6424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3389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10190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8612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0848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379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8B02-2AE9-4240-A76A-3DFCEE7F7FE8}" type="datetimeFigureOut">
              <a:rPr lang="es-419" smtClean="0"/>
              <a:t>29/5/2025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2A34F7-D98D-48E8-BDFF-327E69CD3021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478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221A1-C85B-8B56-91A8-22AC004A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419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887D3F-9760-FA26-5F1A-F56C450BB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35844" y="4984698"/>
            <a:ext cx="2802194" cy="1501877"/>
          </a:xfrm>
        </p:spPr>
        <p:txBody>
          <a:bodyPr>
            <a:normAutofit fontScale="70000" lnSpcReduction="20000"/>
          </a:bodyPr>
          <a:lstStyle/>
          <a:p>
            <a:r>
              <a:rPr lang="es-ES" sz="1800" b="1" dirty="0"/>
              <a:t>Asociación de Industrias Farmacéuticas en Colombia - ASINFAR</a:t>
            </a:r>
          </a:p>
          <a:p>
            <a:r>
              <a:rPr lang="es-ES" sz="1800" b="1" dirty="0"/>
              <a:t>Centro de Estudios para el Desarrollo – CID – Facultad de </a:t>
            </a:r>
            <a:r>
              <a:rPr lang="es-ES" sz="1800" b="1"/>
              <a:t>Ciencias Económicas- FCE - </a:t>
            </a:r>
            <a:r>
              <a:rPr lang="es-ES" sz="1800" b="1" dirty="0"/>
              <a:t>Universidad Nacional de Colombia</a:t>
            </a:r>
            <a:endParaRPr lang="es-419" sz="1800" b="1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016BD6-5D64-B9F0-9191-03334172A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630" y="80963"/>
            <a:ext cx="6301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688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5C3E03D-3FBC-4A78-4235-6A08DA19FD9F}"/>
              </a:ext>
            </a:extLst>
          </p:cNvPr>
          <p:cNvSpPr/>
          <p:nvPr/>
        </p:nvSpPr>
        <p:spPr>
          <a:xfrm>
            <a:off x="4459784" y="2967335"/>
            <a:ext cx="3272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GRACIAS!</a:t>
            </a:r>
          </a:p>
        </p:txBody>
      </p:sp>
    </p:spTree>
    <p:extLst>
      <p:ext uri="{BB962C8B-B14F-4D97-AF65-F5344CB8AC3E}">
        <p14:creationId xmlns:p14="http://schemas.microsoft.com/office/powerpoint/2010/main" val="81302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CE779-C600-180D-D1E9-CA1ABEC49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39667"/>
            <a:ext cx="8911687" cy="1280890"/>
          </a:xfrm>
        </p:spPr>
        <p:txBody>
          <a:bodyPr/>
          <a:lstStyle/>
          <a:p>
            <a:r>
              <a:rPr lang="es-ES" dirty="0"/>
              <a:t>Grupo de investigación </a:t>
            </a:r>
            <a:endParaRPr lang="es-419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C3473F-A4AF-D6CE-FCF6-E63CD25EB8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FF17A6-425F-30CC-0A8E-148FA0380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824269"/>
            <a:ext cx="4342893" cy="33540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419" b="1" dirty="0"/>
              <a:t>Asesores:</a:t>
            </a:r>
          </a:p>
          <a:p>
            <a:r>
              <a:rPr lang="es-419" dirty="0" err="1"/>
              <a:t>Maria</a:t>
            </a:r>
            <a:r>
              <a:rPr lang="es-419" dirty="0"/>
              <a:t> Fernanda Bernal</a:t>
            </a:r>
          </a:p>
          <a:p>
            <a:r>
              <a:rPr lang="es-419" dirty="0"/>
              <a:t>Juan Carlos Cortés</a:t>
            </a:r>
          </a:p>
          <a:p>
            <a:r>
              <a:rPr lang="es-419" dirty="0"/>
              <a:t>Laura Coy</a:t>
            </a:r>
          </a:p>
          <a:p>
            <a:r>
              <a:rPr lang="es-419" dirty="0"/>
              <a:t>Johanna García</a:t>
            </a:r>
          </a:p>
          <a:p>
            <a:r>
              <a:rPr lang="es-419" dirty="0"/>
              <a:t>Camilo Lozada</a:t>
            </a:r>
          </a:p>
          <a:p>
            <a:endParaRPr lang="es-419" dirty="0"/>
          </a:p>
          <a:p>
            <a:pPr marL="0" indent="0">
              <a:buNone/>
            </a:pPr>
            <a:endParaRPr lang="es-419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C113E0-EBBD-40CA-0D4F-670A4D7699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2225" y="2826680"/>
            <a:ext cx="4338674" cy="33540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419" b="1" dirty="0"/>
              <a:t>Asesores:</a:t>
            </a:r>
          </a:p>
          <a:p>
            <a:r>
              <a:rPr lang="es-419" dirty="0"/>
              <a:t>Juan David Monroy </a:t>
            </a:r>
            <a:r>
              <a:rPr lang="es-419" dirty="0" err="1"/>
              <a:t>Altahona</a:t>
            </a:r>
            <a:endParaRPr lang="es-419" dirty="0"/>
          </a:p>
          <a:p>
            <a:r>
              <a:rPr lang="es-419" dirty="0"/>
              <a:t>Carolina Ortiz</a:t>
            </a:r>
          </a:p>
          <a:p>
            <a:r>
              <a:rPr lang="es-419" dirty="0"/>
              <a:t>Valentina Parra Camargo</a:t>
            </a:r>
          </a:p>
          <a:p>
            <a:r>
              <a:rPr lang="es-419" dirty="0"/>
              <a:t>Juan Diego Peña Coca</a:t>
            </a:r>
          </a:p>
          <a:p>
            <a:r>
              <a:rPr lang="es-419" dirty="0"/>
              <a:t>Camilo Rayo</a:t>
            </a:r>
          </a:p>
          <a:p>
            <a:r>
              <a:rPr lang="es-419" dirty="0"/>
              <a:t>Paula Alejandra </a:t>
            </a:r>
            <a:r>
              <a:rPr lang="es-419" dirty="0" err="1"/>
              <a:t>Rodriguez</a:t>
            </a:r>
            <a:endParaRPr lang="es-419" dirty="0"/>
          </a:p>
          <a:p>
            <a:pPr marL="0" indent="0">
              <a:buNone/>
            </a:pPr>
            <a:endParaRPr lang="es-419" b="1" dirty="0"/>
          </a:p>
          <a:p>
            <a:pPr marL="0" indent="0">
              <a:buNone/>
            </a:pPr>
            <a:r>
              <a:rPr lang="es-419" b="1" dirty="0"/>
              <a:t>Apoyo Editorial:</a:t>
            </a:r>
          </a:p>
          <a:p>
            <a:r>
              <a:rPr lang="es-419" dirty="0"/>
              <a:t>Luz Esperanza </a:t>
            </a:r>
            <a:r>
              <a:rPr lang="es-419" dirty="0" err="1"/>
              <a:t>Alvarez</a:t>
            </a:r>
            <a:r>
              <a:rPr lang="es-419" dirty="0"/>
              <a:t> Morales</a:t>
            </a:r>
          </a:p>
          <a:p>
            <a:r>
              <a:rPr lang="es-419" dirty="0"/>
              <a:t>Rafael Arturo </a:t>
            </a:r>
            <a:r>
              <a:rPr lang="es-419" dirty="0" err="1"/>
              <a:t>Martinez</a:t>
            </a:r>
            <a:r>
              <a:rPr lang="es-419" dirty="0"/>
              <a:t> Puentes</a:t>
            </a:r>
          </a:p>
          <a:p>
            <a:endParaRPr lang="es-419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6710163-9369-F73C-F1CE-460A707FD58F}"/>
              </a:ext>
            </a:extLst>
          </p:cNvPr>
          <p:cNvSpPr txBox="1"/>
          <p:nvPr/>
        </p:nvSpPr>
        <p:spPr>
          <a:xfrm>
            <a:off x="2589212" y="1068410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419" b="1" dirty="0"/>
              <a:t>Director estudio:</a:t>
            </a:r>
          </a:p>
          <a:p>
            <a:pPr marL="0" indent="0">
              <a:buNone/>
            </a:pPr>
            <a:r>
              <a:rPr lang="es-419" dirty="0"/>
              <a:t>Jorge Iván Bula Escobar. Profesor titular FCE</a:t>
            </a:r>
          </a:p>
          <a:p>
            <a:pPr marL="0" indent="0">
              <a:buNone/>
            </a:pPr>
            <a:endParaRPr lang="es-419" dirty="0"/>
          </a:p>
          <a:p>
            <a:pPr marL="0" indent="0">
              <a:buNone/>
            </a:pPr>
            <a:r>
              <a:rPr lang="es-419" b="1" dirty="0"/>
              <a:t>Director Técnico:</a:t>
            </a:r>
          </a:p>
          <a:p>
            <a:r>
              <a:rPr lang="es-419" dirty="0"/>
              <a:t>Iván Leonardo Urrea Ríos</a:t>
            </a:r>
          </a:p>
        </p:txBody>
      </p:sp>
    </p:spTree>
    <p:extLst>
      <p:ext uri="{BB962C8B-B14F-4D97-AF65-F5344CB8AC3E}">
        <p14:creationId xmlns:p14="http://schemas.microsoft.com/office/powerpoint/2010/main" val="75197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2D022-9B5C-5B2F-0F02-A149784D5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del trabajo</a:t>
            </a:r>
            <a:endParaRPr lang="es-419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8C9AA3-7F9E-3AFC-4F00-01B8B4B89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Contexto de la industria farmacéutica </a:t>
            </a:r>
          </a:p>
          <a:p>
            <a:r>
              <a:rPr lang="es-ES" dirty="0"/>
              <a:t>Desarrollo e innovación industrial del sector</a:t>
            </a:r>
          </a:p>
          <a:p>
            <a:r>
              <a:rPr lang="es-ES" dirty="0"/>
              <a:t>Regulaciones sectoriales e institucionales </a:t>
            </a:r>
          </a:p>
          <a:p>
            <a:r>
              <a:rPr lang="es-ES" dirty="0"/>
              <a:t>Instrumentos de intervención económica </a:t>
            </a:r>
          </a:p>
          <a:p>
            <a:r>
              <a:rPr lang="es-ES" dirty="0"/>
              <a:t>Recomendaciones de política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55016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ED5FA06-CF89-2A8A-A5E2-B82D6605E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Distribución de la población según régimen de salud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8EAFD20-4296-CBA8-44ED-B036B0345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027" y="1960768"/>
            <a:ext cx="6287377" cy="439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62D3B-1410-D42F-DD4B-BDE45A518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Personal ocupado perteneciente al sector farmacéutico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0090748-FD22-E263-3B69-606F0877C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574" y="2019103"/>
            <a:ext cx="6096851" cy="28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45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205AF-70FB-BE6B-6B70-77109087E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Distribución por género del personal ocupado en 2019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2C5FE30-C422-F14C-14CB-707DDA781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470" y="2019103"/>
            <a:ext cx="5449060" cy="28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3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580AA1-3CD3-D4EE-700E-A34435F1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Ventas del sector farmacéutico según canal de distribución en 2020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12A9193-F662-398C-1C6F-90A1BBF75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127" y="1900024"/>
            <a:ext cx="5515745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2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5BBDF-1B62-B61A-E324-D1439329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dirty="0"/>
              <a:t>Importaciones y exportaciones de productos farmacéuticos (2018-2021) en millones de dólares FOB y CIF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6FB3C9B-F4DD-A24D-7E3A-146ADCAE1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669" y="2372847"/>
            <a:ext cx="6039693" cy="372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2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3D4342EA-F61C-458F-8C7E-E9D98ED84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693"/>
            <a:ext cx="12192000" cy="460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36326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1219</TotalTime>
  <Words>168</Words>
  <Application>Microsoft Office PowerPoint</Application>
  <PresentationFormat>Panorámica</PresentationFormat>
  <Paragraphs>37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Presentación de PowerPoint</vt:lpstr>
      <vt:lpstr>Grupo de investigación </vt:lpstr>
      <vt:lpstr>Contenido del trabajo</vt:lpstr>
      <vt:lpstr>Distribución de la población según régimen de salud</vt:lpstr>
      <vt:lpstr>Personal ocupado perteneciente al sector farmacéutico</vt:lpstr>
      <vt:lpstr>Distribución por género del personal ocupado en 2019</vt:lpstr>
      <vt:lpstr>Ventas del sector farmacéutico según canal de distribución en 2020</vt:lpstr>
      <vt:lpstr>Importaciones y exportaciones de productos farmacéuticos (2018-2021) en millones de dólares FOB y CIF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JORGE BULA</dc:creator>
  <cp:lastModifiedBy>JORGE BULA</cp:lastModifiedBy>
  <cp:revision>1</cp:revision>
  <dcterms:created xsi:type="dcterms:W3CDTF">2025-05-28T22:54:31Z</dcterms:created>
  <dcterms:modified xsi:type="dcterms:W3CDTF">2025-05-29T19:15:13Z</dcterms:modified>
</cp:coreProperties>
</file>