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4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y="6858000" cx="12192000"/>
  <p:notesSz cx="6858000" cy="9144000"/>
  <p:embeddedFontLst>
    <p:embeddedFont>
      <p:font typeface="Candara"/>
      <p:regular r:id="rId16"/>
      <p:bold r:id="rId17"/>
      <p:italic r:id="rId18"/>
      <p:boldItalic r:id="rId19"/>
    </p:embeddedFont>
    <p:embeddedFont>
      <p:font typeface="Helvetica Neue"/>
      <p:regular r:id="rId20"/>
      <p:bold r:id="rId21"/>
      <p:italic r:id="rId22"/>
      <p:boldItalic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8" roundtripDataSignature="AMtx7mhil+IdkIEivCM8THSpG2wdtiCo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regular.fntdata"/><Relationship Id="rId22" Type="http://schemas.openxmlformats.org/officeDocument/2006/relationships/font" Target="fonts/HelveticaNeue-italic.fntdata"/><Relationship Id="rId21" Type="http://schemas.openxmlformats.org/officeDocument/2006/relationships/font" Target="fonts/HelveticaNeue-bold.fntdata"/><Relationship Id="rId24" Type="http://schemas.openxmlformats.org/officeDocument/2006/relationships/font" Target="fonts/OpenSans-regular.fntdata"/><Relationship Id="rId23" Type="http://schemas.openxmlformats.org/officeDocument/2006/relationships/font" Target="fonts/HelveticaNeue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8" Type="http://customschemas.google.com/relationships/presentationmetadata" Target="metadata"/><Relationship Id="rId27" Type="http://schemas.openxmlformats.org/officeDocument/2006/relationships/font" Target="fonts/OpenSans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Candara-bold.fntdata"/><Relationship Id="rId16" Type="http://schemas.openxmlformats.org/officeDocument/2006/relationships/font" Target="fonts/Candara-regular.fntdata"/><Relationship Id="rId19" Type="http://schemas.openxmlformats.org/officeDocument/2006/relationships/font" Target="fonts/Candara-boldItalic.fntdata"/><Relationship Id="rId18" Type="http://schemas.openxmlformats.org/officeDocument/2006/relationships/font" Target="fonts/Candara-italic.fntdata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Users/patriciohuenchunir/Documents/01.%20Asilfa/Presentaciones/14.%20gra&#769;ficos.xlsx" TargetMode="External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Users/patriciohuenchunir/Documents/01.%20Asilfa/Presentaciones/14.%20gra&#769;ficos.xlsx" TargetMode="External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/Users/patriciohuenchunir/Documents/01.%20Asilfa/Presentaciones/14.%20gra&#769;ficos.xlsx" TargetMode="External"/></Relationships>
</file>

<file path=ppt/charts/_rels/chart4.xml.rels><?xml version="1.0" encoding="UTF-8" standalone="yes"?>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//Users/patriciohuenchunir/Documents/01.%20Asilfa/Presentaciones/14.%20gra&#769;fic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Precio</a:t>
            </a:r>
            <a:r>
              <a:rPr lang="es-MX" baseline="0"/>
              <a:t> promedio (US $)</a:t>
            </a:r>
            <a:endParaRPr lang="es-MX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Hoja1!$D$44</c:f>
              <c:strCache>
                <c:ptCount val="1"/>
                <c:pt idx="0">
                  <c:v>Mercado Total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Hoja1!$E$43:$I$43</c:f>
              <c:strCache>
                <c:ptCount val="5"/>
                <c:pt idx="0">
                  <c:v>04/2022</c:v>
                </c:pt>
                <c:pt idx="1">
                  <c:v>04/2023</c:v>
                </c:pt>
                <c:pt idx="2">
                  <c:v>04/2024</c:v>
                </c:pt>
                <c:pt idx="3">
                  <c:v>04/2025</c:v>
                </c:pt>
                <c:pt idx="4">
                  <c:v>04/2026</c:v>
                </c:pt>
              </c:strCache>
            </c:strRef>
          </c:cat>
          <c:val>
            <c:numRef>
              <c:f>Hoja1!$E$44:$I$44</c:f>
              <c:numCache>
                <c:formatCode>#,##0.00</c:formatCode>
                <c:ptCount val="5"/>
                <c:pt idx="0">
                  <c:v>5.8544565942422837</c:v>
                </c:pt>
                <c:pt idx="1">
                  <c:v>5.6413891920031229</c:v>
                </c:pt>
                <c:pt idx="2">
                  <c:v>6.0265126711295007</c:v>
                </c:pt>
                <c:pt idx="3">
                  <c:v>6.0201331575433299</c:v>
                </c:pt>
                <c:pt idx="4">
                  <c:v>6.7688373106849404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BC-494A-930F-061BF96E4F12}"/>
            </c:ext>
          </c:extLst>
        </c:ser>
        <c:ser>
          <c:idx val="1"/>
          <c:order val="1"/>
          <c:tx>
            <c:strRef>
              <c:f>Hoja1!$D$45</c:f>
              <c:strCache>
                <c:ptCount val="1"/>
                <c:pt idx="0">
                  <c:v>MARCA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Hoja1!$E$43:$I$43</c:f>
              <c:strCache>
                <c:ptCount val="5"/>
                <c:pt idx="0">
                  <c:v>04/2022</c:v>
                </c:pt>
                <c:pt idx="1">
                  <c:v>04/2023</c:v>
                </c:pt>
                <c:pt idx="2">
                  <c:v>04/2024</c:v>
                </c:pt>
                <c:pt idx="3">
                  <c:v>04/2025</c:v>
                </c:pt>
                <c:pt idx="4">
                  <c:v>04/2026</c:v>
                </c:pt>
              </c:strCache>
            </c:strRef>
          </c:cat>
          <c:val>
            <c:numRef>
              <c:f>Hoja1!$E$45:$I$45</c:f>
              <c:numCache>
                <c:formatCode>#,##0.00</c:formatCode>
                <c:ptCount val="5"/>
                <c:pt idx="0">
                  <c:v>13.081559000286527</c:v>
                </c:pt>
                <c:pt idx="1">
                  <c:v>12.772017533428439</c:v>
                </c:pt>
                <c:pt idx="2">
                  <c:v>13.843143511442484</c:v>
                </c:pt>
                <c:pt idx="3">
                  <c:v>13.778939861706061</c:v>
                </c:pt>
                <c:pt idx="4">
                  <c:v>15.355279576757306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BC-494A-930F-061BF96E4F12}"/>
            </c:ext>
          </c:extLst>
        </c:ser>
        <c:ser>
          <c:idx val="2"/>
          <c:order val="2"/>
          <c:tx>
            <c:strRef>
              <c:f>Hoja1!$D$46</c:f>
              <c:strCache>
                <c:ptCount val="1"/>
                <c:pt idx="0">
                  <c:v>SIMILAR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Hoja1!$E$43:$I$43</c:f>
              <c:strCache>
                <c:ptCount val="5"/>
                <c:pt idx="0">
                  <c:v>04/2022</c:v>
                </c:pt>
                <c:pt idx="1">
                  <c:v>04/2023</c:v>
                </c:pt>
                <c:pt idx="2">
                  <c:v>04/2024</c:v>
                </c:pt>
                <c:pt idx="3">
                  <c:v>04/2025</c:v>
                </c:pt>
                <c:pt idx="4">
                  <c:v>04/2026</c:v>
                </c:pt>
              </c:strCache>
            </c:strRef>
          </c:cat>
          <c:val>
            <c:numRef>
              <c:f>Hoja1!$E$46:$I$46</c:f>
              <c:numCache>
                <c:formatCode>#,##0.00</c:formatCode>
                <c:ptCount val="5"/>
                <c:pt idx="0">
                  <c:v>7.572498679780522</c:v>
                </c:pt>
                <c:pt idx="1">
                  <c:v>7.1372476723164917</c:v>
                </c:pt>
                <c:pt idx="2">
                  <c:v>7.3786644628798452</c:v>
                </c:pt>
                <c:pt idx="3">
                  <c:v>7.2871177043143218</c:v>
                </c:pt>
                <c:pt idx="4">
                  <c:v>8.0978080021717229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2BC-494A-930F-061BF96E4F12}"/>
            </c:ext>
          </c:extLst>
        </c:ser>
        <c:ser>
          <c:idx val="3"/>
          <c:order val="3"/>
          <c:tx>
            <c:strRef>
              <c:f>Hoja1!$D$47</c:f>
              <c:strCache>
                <c:ptCount val="1"/>
                <c:pt idx="0">
                  <c:v>MARCA PROPIA 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Hoja1!$E$43:$I$43</c:f>
              <c:strCache>
                <c:ptCount val="5"/>
                <c:pt idx="0">
                  <c:v>04/2022</c:v>
                </c:pt>
                <c:pt idx="1">
                  <c:v>04/2023</c:v>
                </c:pt>
                <c:pt idx="2">
                  <c:v>04/2024</c:v>
                </c:pt>
                <c:pt idx="3">
                  <c:v>04/2025</c:v>
                </c:pt>
                <c:pt idx="4">
                  <c:v>04/2026</c:v>
                </c:pt>
              </c:strCache>
            </c:strRef>
          </c:cat>
          <c:val>
            <c:numRef>
              <c:f>Hoja1!$E$47:$I$47</c:f>
              <c:numCache>
                <c:formatCode>#,##0.00</c:formatCode>
                <c:ptCount val="5"/>
                <c:pt idx="0">
                  <c:v>3.6878703672217807</c:v>
                </c:pt>
                <c:pt idx="1">
                  <c:v>3.5402826941229733</c:v>
                </c:pt>
                <c:pt idx="2">
                  <c:v>3.833835051988677</c:v>
                </c:pt>
                <c:pt idx="3">
                  <c:v>4.147125033378452</c:v>
                </c:pt>
                <c:pt idx="4">
                  <c:v>4.5189590154838344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2BC-494A-930F-061BF96E4F12}"/>
            </c:ext>
          </c:extLst>
        </c:ser>
        <c:ser>
          <c:idx val="4"/>
          <c:order val="4"/>
          <c:tx>
            <c:strRef>
              <c:f>Hoja1!$D$48</c:f>
              <c:strCache>
                <c:ptCount val="1"/>
                <c:pt idx="0">
                  <c:v>GENERICO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Hoja1!$E$43:$I$43</c:f>
              <c:strCache>
                <c:ptCount val="5"/>
                <c:pt idx="0">
                  <c:v>04/2022</c:v>
                </c:pt>
                <c:pt idx="1">
                  <c:v>04/2023</c:v>
                </c:pt>
                <c:pt idx="2">
                  <c:v>04/2024</c:v>
                </c:pt>
                <c:pt idx="3">
                  <c:v>04/2025</c:v>
                </c:pt>
                <c:pt idx="4">
                  <c:v>04/2026</c:v>
                </c:pt>
              </c:strCache>
            </c:strRef>
          </c:cat>
          <c:val>
            <c:numRef>
              <c:f>Hoja1!$E$48:$I$48</c:f>
              <c:numCache>
                <c:formatCode>#,##0.00</c:formatCode>
                <c:ptCount val="5"/>
                <c:pt idx="0">
                  <c:v>1.0945867553192639</c:v>
                </c:pt>
                <c:pt idx="1">
                  <c:v>1.0645336745686358</c:v>
                </c:pt>
                <c:pt idx="2">
                  <c:v>1.1195841393433328</c:v>
                </c:pt>
                <c:pt idx="3">
                  <c:v>1.0595597915158161</c:v>
                </c:pt>
                <c:pt idx="4">
                  <c:v>1.1781617993619011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2BC-494A-930F-061BF96E4F1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01447615"/>
        <c:axId val="193918079"/>
      </c:lineChart>
      <c:catAx>
        <c:axId val="3014476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93918079"/>
        <c:crosses val="autoZero"/>
        <c:auto val="1"/>
        <c:lblAlgn val="ctr"/>
        <c:lblOffset val="100"/>
        <c:noMultiLvlLbl val="0"/>
      </c:catAx>
      <c:valAx>
        <c:axId val="193918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01447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Precio promedio ($)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Hoja1!$D$52</c:f>
              <c:strCache>
                <c:ptCount val="1"/>
                <c:pt idx="0">
                  <c:v>Mercado Total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Hoja1!$E$51:$I$51</c:f>
              <c:strCache>
                <c:ptCount val="5"/>
                <c:pt idx="0">
                  <c:v>04/2022</c:v>
                </c:pt>
                <c:pt idx="1">
                  <c:v>04/2023</c:v>
                </c:pt>
                <c:pt idx="2">
                  <c:v>04/2024</c:v>
                </c:pt>
                <c:pt idx="3">
                  <c:v>04/2025</c:v>
                </c:pt>
                <c:pt idx="4">
                  <c:v>04/2026</c:v>
                </c:pt>
              </c:strCache>
            </c:strRef>
          </c:cat>
          <c:val>
            <c:numRef>
              <c:f>Hoja1!$E$52:$I$52</c:f>
              <c:numCache>
                <c:formatCode>#,##0</c:formatCode>
                <c:ptCount val="5"/>
                <c:pt idx="0">
                  <c:v>4616.1102339458603</c:v>
                </c:pt>
                <c:pt idx="1">
                  <c:v>4911.4396873313462</c:v>
                </c:pt>
                <c:pt idx="2">
                  <c:v>5318.6660323840224</c:v>
                </c:pt>
                <c:pt idx="3">
                  <c:v>5703.8582116863781</c:v>
                </c:pt>
                <c:pt idx="4">
                  <c:v>6266.8923151583831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F4-A54D-A401-AE06CBA296D0}"/>
            </c:ext>
          </c:extLst>
        </c:ser>
        <c:ser>
          <c:idx val="1"/>
          <c:order val="1"/>
          <c:tx>
            <c:strRef>
              <c:f>Hoja1!$D$53</c:f>
              <c:strCache>
                <c:ptCount val="1"/>
                <c:pt idx="0">
                  <c:v>MARCA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Hoja1!$E$51:$I$51</c:f>
              <c:strCache>
                <c:ptCount val="5"/>
                <c:pt idx="0">
                  <c:v>04/2022</c:v>
                </c:pt>
                <c:pt idx="1">
                  <c:v>04/2023</c:v>
                </c:pt>
                <c:pt idx="2">
                  <c:v>04/2024</c:v>
                </c:pt>
                <c:pt idx="3">
                  <c:v>04/2025</c:v>
                </c:pt>
                <c:pt idx="4">
                  <c:v>04/2026</c:v>
                </c:pt>
              </c:strCache>
            </c:strRef>
          </c:cat>
          <c:val>
            <c:numRef>
              <c:f>Hoja1!$E$53:$I$53</c:f>
              <c:numCache>
                <c:formatCode>#,##0</c:formatCode>
                <c:ptCount val="5"/>
                <c:pt idx="0">
                  <c:v>10313.478509254059</c:v>
                </c:pt>
                <c:pt idx="1">
                  <c:v>11111.440940932156</c:v>
                </c:pt>
                <c:pt idx="2">
                  <c:v>12237.34436990179</c:v>
                </c:pt>
                <c:pt idx="3">
                  <c:v>13062.390375724019</c:v>
                </c:pt>
                <c:pt idx="4">
                  <c:v>14210.463521060772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F4-A54D-A401-AE06CBA296D0}"/>
            </c:ext>
          </c:extLst>
        </c:ser>
        <c:ser>
          <c:idx val="2"/>
          <c:order val="2"/>
          <c:tx>
            <c:strRef>
              <c:f>Hoja1!$D$54</c:f>
              <c:strCache>
                <c:ptCount val="1"/>
                <c:pt idx="0">
                  <c:v>SIMILAR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Hoja1!$E$51:$I$51</c:f>
              <c:strCache>
                <c:ptCount val="5"/>
                <c:pt idx="0">
                  <c:v>04/2022</c:v>
                </c:pt>
                <c:pt idx="1">
                  <c:v>04/2023</c:v>
                </c:pt>
                <c:pt idx="2">
                  <c:v>04/2024</c:v>
                </c:pt>
                <c:pt idx="3">
                  <c:v>04/2025</c:v>
                </c:pt>
                <c:pt idx="4">
                  <c:v>04/2026</c:v>
                </c:pt>
              </c:strCache>
            </c:strRef>
          </c:cat>
          <c:val>
            <c:numRef>
              <c:f>Hoja1!$E$54:$I$54</c:f>
              <c:numCache>
                <c:formatCode>#,##0</c:formatCode>
                <c:ptCount val="5"/>
                <c:pt idx="0">
                  <c:v>5973.9787557695881</c:v>
                </c:pt>
                <c:pt idx="1">
                  <c:v>6218.2681033794524</c:v>
                </c:pt>
                <c:pt idx="2">
                  <c:v>6503.1942929080451</c:v>
                </c:pt>
                <c:pt idx="3">
                  <c:v>6902.3965936676441</c:v>
                </c:pt>
                <c:pt idx="4">
                  <c:v>7499.4317675031607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9F4-A54D-A401-AE06CBA296D0}"/>
            </c:ext>
          </c:extLst>
        </c:ser>
        <c:ser>
          <c:idx val="3"/>
          <c:order val="3"/>
          <c:tx>
            <c:strRef>
              <c:f>Hoja1!$D$55</c:f>
              <c:strCache>
                <c:ptCount val="1"/>
                <c:pt idx="0">
                  <c:v>MARCA PROPIA 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Hoja1!$E$51:$I$51</c:f>
              <c:strCache>
                <c:ptCount val="5"/>
                <c:pt idx="0">
                  <c:v>04/2022</c:v>
                </c:pt>
                <c:pt idx="1">
                  <c:v>04/2023</c:v>
                </c:pt>
                <c:pt idx="2">
                  <c:v>04/2024</c:v>
                </c:pt>
                <c:pt idx="3">
                  <c:v>04/2025</c:v>
                </c:pt>
                <c:pt idx="4">
                  <c:v>04/2026</c:v>
                </c:pt>
              </c:strCache>
            </c:strRef>
          </c:cat>
          <c:val>
            <c:numRef>
              <c:f>Hoja1!$E$55:$I$55</c:f>
              <c:numCache>
                <c:formatCode>#,##0</c:formatCode>
                <c:ptCount val="5"/>
                <c:pt idx="0">
                  <c:v>2901.2411303845147</c:v>
                </c:pt>
                <c:pt idx="1">
                  <c:v>3082.5422550963576</c:v>
                </c:pt>
                <c:pt idx="2">
                  <c:v>3376.9568753391163</c:v>
                </c:pt>
                <c:pt idx="3">
                  <c:v>3921.6631843687555</c:v>
                </c:pt>
                <c:pt idx="4">
                  <c:v>4189.5061660508381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9F4-A54D-A401-AE06CBA296D0}"/>
            </c:ext>
          </c:extLst>
        </c:ser>
        <c:ser>
          <c:idx val="4"/>
          <c:order val="4"/>
          <c:tx>
            <c:strRef>
              <c:f>Hoja1!$D$56</c:f>
              <c:strCache>
                <c:ptCount val="1"/>
                <c:pt idx="0">
                  <c:v>GENERICO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Hoja1!$E$51:$I$51</c:f>
              <c:strCache>
                <c:ptCount val="5"/>
                <c:pt idx="0">
                  <c:v>04/2022</c:v>
                </c:pt>
                <c:pt idx="1">
                  <c:v>04/2023</c:v>
                </c:pt>
                <c:pt idx="2">
                  <c:v>04/2024</c:v>
                </c:pt>
                <c:pt idx="3">
                  <c:v>04/2025</c:v>
                </c:pt>
                <c:pt idx="4">
                  <c:v>04/2026</c:v>
                </c:pt>
              </c:strCache>
            </c:strRef>
          </c:cat>
          <c:val>
            <c:numRef>
              <c:f>Hoja1!$E$56:$I$56</c:f>
              <c:numCache>
                <c:formatCode>#,##0</c:formatCode>
                <c:ptCount val="5"/>
                <c:pt idx="0">
                  <c:v>862.13343365681737</c:v>
                </c:pt>
                <c:pt idx="1">
                  <c:v>926.34578789255715</c:v>
                </c:pt>
                <c:pt idx="2">
                  <c:v>988.05967354569873</c:v>
                </c:pt>
                <c:pt idx="3">
                  <c:v>1003.5732828446463</c:v>
                </c:pt>
                <c:pt idx="4">
                  <c:v>1090.571439155643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9F4-A54D-A401-AE06CBA296D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74951039"/>
        <c:axId val="175110591"/>
      </c:lineChart>
      <c:catAx>
        <c:axId val="1749510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75110591"/>
        <c:crosses val="autoZero"/>
        <c:auto val="1"/>
        <c:lblAlgn val="ctr"/>
        <c:lblOffset val="100"/>
        <c:noMultiLvlLbl val="0"/>
      </c:catAx>
      <c:valAx>
        <c:axId val="175110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74951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s-MX" b="1">
                <a:solidFill>
                  <a:srgbClr val="002060"/>
                </a:solidFill>
              </a:rPr>
              <a:t>Participación de mercado (unidades)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Hoja1!$T$14</c:f>
              <c:strCache>
                <c:ptCount val="1"/>
                <c:pt idx="0">
                  <c:v>Marca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Hoja1!$U$13:$Y$13</c:f>
              <c:strCache>
                <c:ptCount val="5"/>
                <c:pt idx="0">
                  <c:v>04/2022</c:v>
                </c:pt>
                <c:pt idx="1">
                  <c:v>04/2023</c:v>
                </c:pt>
                <c:pt idx="2">
                  <c:v>04/2024</c:v>
                </c:pt>
                <c:pt idx="3">
                  <c:v>04/2025</c:v>
                </c:pt>
                <c:pt idx="4">
                  <c:v>04/2026</c:v>
                </c:pt>
              </c:strCache>
            </c:strRef>
          </c:cat>
          <c:val>
            <c:numRef>
              <c:f>Hoja1!$U$14:$Y$14</c:f>
              <c:numCache>
                <c:formatCode>0.0%</c:formatCode>
                <c:ptCount val="5"/>
                <c:pt idx="0">
                  <c:v>0.19171507915429123</c:v>
                </c:pt>
                <c:pt idx="1">
                  <c:v>0.18585621801563371</c:v>
                </c:pt>
                <c:pt idx="2">
                  <c:v>0.18811364636816158</c:v>
                </c:pt>
                <c:pt idx="3">
                  <c:v>0.19234308653889001</c:v>
                </c:pt>
                <c:pt idx="4">
                  <c:v>0.19200039244957173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99-7F48-BAAD-A70C11BCDBAE}"/>
            </c:ext>
          </c:extLst>
        </c:ser>
        <c:ser>
          <c:idx val="1"/>
          <c:order val="1"/>
          <c:tx>
            <c:strRef>
              <c:f>Hoja1!$T$15</c:f>
              <c:strCache>
                <c:ptCount val="1"/>
                <c:pt idx="0">
                  <c:v>Similar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Hoja1!$U$13:$Y$13</c:f>
              <c:strCache>
                <c:ptCount val="5"/>
                <c:pt idx="0">
                  <c:v>04/2022</c:v>
                </c:pt>
                <c:pt idx="1">
                  <c:v>04/2023</c:v>
                </c:pt>
                <c:pt idx="2">
                  <c:v>04/2024</c:v>
                </c:pt>
                <c:pt idx="3">
                  <c:v>04/2025</c:v>
                </c:pt>
                <c:pt idx="4">
                  <c:v>04/2026</c:v>
                </c:pt>
              </c:strCache>
            </c:strRef>
          </c:cat>
          <c:val>
            <c:numRef>
              <c:f>Hoja1!$U$15:$Y$15</c:f>
              <c:numCache>
                <c:formatCode>0.0%</c:formatCode>
                <c:ptCount val="5"/>
                <c:pt idx="0">
                  <c:v>0.34539121211964458</c:v>
                </c:pt>
                <c:pt idx="1">
                  <c:v>0.35663456038475433</c:v>
                </c:pt>
                <c:pt idx="2">
                  <c:v>0.36275822369218352</c:v>
                </c:pt>
                <c:pt idx="3">
                  <c:v>0.36381309467361589</c:v>
                </c:pt>
                <c:pt idx="4">
                  <c:v>0.37502780726401175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99-7F48-BAAD-A70C11BCDBAE}"/>
            </c:ext>
          </c:extLst>
        </c:ser>
        <c:ser>
          <c:idx val="2"/>
          <c:order val="2"/>
          <c:tx>
            <c:strRef>
              <c:f>Hoja1!$T$16</c:f>
              <c:strCache>
                <c:ptCount val="1"/>
                <c:pt idx="0">
                  <c:v>Marca Propia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Hoja1!$U$13:$Y$13</c:f>
              <c:strCache>
                <c:ptCount val="5"/>
                <c:pt idx="0">
                  <c:v>04/2022</c:v>
                </c:pt>
                <c:pt idx="1">
                  <c:v>04/2023</c:v>
                </c:pt>
                <c:pt idx="2">
                  <c:v>04/2024</c:v>
                </c:pt>
                <c:pt idx="3">
                  <c:v>04/2025</c:v>
                </c:pt>
                <c:pt idx="4">
                  <c:v>04/2026</c:v>
                </c:pt>
              </c:strCache>
            </c:strRef>
          </c:cat>
          <c:val>
            <c:numRef>
              <c:f>Hoja1!$U$16:$Y$16</c:f>
              <c:numCache>
                <c:formatCode>0.0%</c:formatCode>
                <c:ptCount val="5"/>
                <c:pt idx="0">
                  <c:v>8.6520677312362348E-2</c:v>
                </c:pt>
                <c:pt idx="1">
                  <c:v>9.5004443568724922E-2</c:v>
                </c:pt>
                <c:pt idx="2">
                  <c:v>8.9498182454047587E-2</c:v>
                </c:pt>
                <c:pt idx="3">
                  <c:v>8.0458681352956515E-2</c:v>
                </c:pt>
                <c:pt idx="4">
                  <c:v>8.1897695093991113E-2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699-7F48-BAAD-A70C11BCDBAE}"/>
            </c:ext>
          </c:extLst>
        </c:ser>
        <c:ser>
          <c:idx val="3"/>
          <c:order val="3"/>
          <c:tx>
            <c:strRef>
              <c:f>Hoja1!$T$17</c:f>
              <c:strCache>
                <c:ptCount val="1"/>
                <c:pt idx="0">
                  <c:v>Genérico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Hoja1!$U$13:$Y$13</c:f>
              <c:strCache>
                <c:ptCount val="5"/>
                <c:pt idx="0">
                  <c:v>04/2022</c:v>
                </c:pt>
                <c:pt idx="1">
                  <c:v>04/2023</c:v>
                </c:pt>
                <c:pt idx="2">
                  <c:v>04/2024</c:v>
                </c:pt>
                <c:pt idx="3">
                  <c:v>04/2025</c:v>
                </c:pt>
                <c:pt idx="4">
                  <c:v>04/2026</c:v>
                </c:pt>
              </c:strCache>
            </c:strRef>
          </c:cat>
          <c:val>
            <c:numRef>
              <c:f>Hoja1!$U$17:$Y$17</c:f>
              <c:numCache>
                <c:formatCode>0.0%</c:formatCode>
                <c:ptCount val="5"/>
                <c:pt idx="0">
                  <c:v>0.37637303141370188</c:v>
                </c:pt>
                <c:pt idx="1">
                  <c:v>0.36250477803088699</c:v>
                </c:pt>
                <c:pt idx="2">
                  <c:v>0.35962994748560734</c:v>
                </c:pt>
                <c:pt idx="3">
                  <c:v>0.36338513743453754</c:v>
                </c:pt>
                <c:pt idx="4">
                  <c:v>0.35107410519242538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699-7F48-BAAD-A70C11BCDB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331839"/>
        <c:axId val="75355839"/>
      </c:lineChart>
      <c:catAx>
        <c:axId val="73331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75355839"/>
        <c:crosses val="autoZero"/>
        <c:auto val="1"/>
        <c:lblAlgn val="ctr"/>
        <c:lblOffset val="100"/>
        <c:noMultiLvlLbl val="0"/>
      </c:catAx>
      <c:valAx>
        <c:axId val="75355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ln>
                      <a:noFill/>
                    </a:ln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b="1">
                    <a:ln>
                      <a:noFill/>
                    </a:ln>
                    <a:solidFill>
                      <a:srgbClr val="002060"/>
                    </a:solidFill>
                  </a:rPr>
                  <a:t>% de participación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ln>
                    <a:noFill/>
                  </a:ln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7333183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ln>
                  <a:noFill/>
                </a:ln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s-MX" b="1">
                <a:ln>
                  <a:noFill/>
                </a:ln>
                <a:solidFill>
                  <a:srgbClr val="002060"/>
                </a:solidFill>
              </a:rPr>
              <a:t>Participación de mercado (dólares)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ln>
                <a:noFill/>
              </a:ln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Hoja1!$T$5</c:f>
              <c:strCache>
                <c:ptCount val="1"/>
                <c:pt idx="0">
                  <c:v>Marca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Hoja1!$U$4:$Y$4</c:f>
              <c:strCache>
                <c:ptCount val="5"/>
                <c:pt idx="0">
                  <c:v>04/2022</c:v>
                </c:pt>
                <c:pt idx="1">
                  <c:v>04/2023</c:v>
                </c:pt>
                <c:pt idx="2">
                  <c:v>04/2024</c:v>
                </c:pt>
                <c:pt idx="3">
                  <c:v>04/2025</c:v>
                </c:pt>
                <c:pt idx="4">
                  <c:v>04/2026</c:v>
                </c:pt>
              </c:strCache>
            </c:strRef>
          </c:cat>
          <c:val>
            <c:numRef>
              <c:f>Hoja1!$U$5:$Y$5</c:f>
              <c:numCache>
                <c:formatCode>0.0%</c:formatCode>
                <c:ptCount val="5"/>
                <c:pt idx="0">
                  <c:v>0.42838000057391373</c:v>
                </c:pt>
                <c:pt idx="1">
                  <c:v>0.42077559168533579</c:v>
                </c:pt>
                <c:pt idx="2">
                  <c:v>0.43210465906929546</c:v>
                </c:pt>
                <c:pt idx="3">
                  <c:v>0.44023674441709637</c:v>
                </c:pt>
                <c:pt idx="4">
                  <c:v>0.43555777301020188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17-9548-9662-2D2759F167DA}"/>
            </c:ext>
          </c:extLst>
        </c:ser>
        <c:ser>
          <c:idx val="1"/>
          <c:order val="1"/>
          <c:tx>
            <c:strRef>
              <c:f>Hoja1!$T$6</c:f>
              <c:strCache>
                <c:ptCount val="1"/>
                <c:pt idx="0">
                  <c:v>Similar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Hoja1!$U$4:$Y$4</c:f>
              <c:strCache>
                <c:ptCount val="5"/>
                <c:pt idx="0">
                  <c:v>04/2022</c:v>
                </c:pt>
                <c:pt idx="1">
                  <c:v>04/2023</c:v>
                </c:pt>
                <c:pt idx="2">
                  <c:v>04/2024</c:v>
                </c:pt>
                <c:pt idx="3">
                  <c:v>04/2025</c:v>
                </c:pt>
                <c:pt idx="4">
                  <c:v>04/2026</c:v>
                </c:pt>
              </c:strCache>
            </c:strRef>
          </c:cat>
          <c:val>
            <c:numRef>
              <c:f>Hoja1!$U$6:$Y$6</c:f>
              <c:numCache>
                <c:formatCode>0.0%</c:formatCode>
                <c:ptCount val="5"/>
                <c:pt idx="0">
                  <c:v>0.4467493192034353</c:v>
                </c:pt>
                <c:pt idx="1">
                  <c:v>0.4511990042420555</c:v>
                </c:pt>
                <c:pt idx="2">
                  <c:v>0.44414927170032231</c:v>
                </c:pt>
                <c:pt idx="3">
                  <c:v>0.44038043243870012</c:v>
                </c:pt>
                <c:pt idx="4">
                  <c:v>0.44865950226127155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17-9548-9662-2D2759F167DA}"/>
            </c:ext>
          </c:extLst>
        </c:ser>
        <c:ser>
          <c:idx val="2"/>
          <c:order val="2"/>
          <c:tx>
            <c:strRef>
              <c:f>Hoja1!$T$7</c:f>
              <c:strCache>
                <c:ptCount val="1"/>
                <c:pt idx="0">
                  <c:v>Marca Propia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Hoja1!$U$4:$Y$4</c:f>
              <c:strCache>
                <c:ptCount val="5"/>
                <c:pt idx="0">
                  <c:v>04/2022</c:v>
                </c:pt>
                <c:pt idx="1">
                  <c:v>04/2023</c:v>
                </c:pt>
                <c:pt idx="2">
                  <c:v>04/2024</c:v>
                </c:pt>
                <c:pt idx="3">
                  <c:v>04/2025</c:v>
                </c:pt>
                <c:pt idx="4">
                  <c:v>04/2026</c:v>
                </c:pt>
              </c:strCache>
            </c:strRef>
          </c:cat>
          <c:val>
            <c:numRef>
              <c:f>Hoja1!$U$7:$Y$7</c:f>
              <c:numCache>
                <c:formatCode>0.0%</c:formatCode>
                <c:ptCount val="5"/>
                <c:pt idx="0">
                  <c:v>5.4501564214520529E-2</c:v>
                </c:pt>
                <c:pt idx="1">
                  <c:v>5.9620525367744079E-2</c:v>
                </c:pt>
                <c:pt idx="2">
                  <c:v>5.6935293710632343E-2</c:v>
                </c:pt>
                <c:pt idx="3">
                  <c:v>5.5426051693452834E-2</c:v>
                </c:pt>
                <c:pt idx="4">
                  <c:v>5.4675908225498122E-2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317-9548-9662-2D2759F167DA}"/>
            </c:ext>
          </c:extLst>
        </c:ser>
        <c:ser>
          <c:idx val="3"/>
          <c:order val="3"/>
          <c:tx>
            <c:strRef>
              <c:f>Hoja1!$T$8</c:f>
              <c:strCache>
                <c:ptCount val="1"/>
                <c:pt idx="0">
                  <c:v>Genérico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Hoja1!$U$4:$Y$4</c:f>
              <c:strCache>
                <c:ptCount val="5"/>
                <c:pt idx="0">
                  <c:v>04/2022</c:v>
                </c:pt>
                <c:pt idx="1">
                  <c:v>04/2023</c:v>
                </c:pt>
                <c:pt idx="2">
                  <c:v>04/2024</c:v>
                </c:pt>
                <c:pt idx="3">
                  <c:v>04/2025</c:v>
                </c:pt>
                <c:pt idx="4">
                  <c:v>04/2026</c:v>
                </c:pt>
              </c:strCache>
            </c:strRef>
          </c:cat>
          <c:val>
            <c:numRef>
              <c:f>Hoja1!$U$8:$Y$8</c:f>
              <c:numCache>
                <c:formatCode>0.0%</c:formatCode>
                <c:ptCount val="5"/>
                <c:pt idx="0">
                  <c:v>7.0369116008130408E-2</c:v>
                </c:pt>
                <c:pt idx="1">
                  <c:v>6.8404878704864613E-2</c:v>
                </c:pt>
                <c:pt idx="2">
                  <c:v>6.6810775519749926E-2</c:v>
                </c:pt>
                <c:pt idx="3">
                  <c:v>6.3956771450750682E-2</c:v>
                </c:pt>
                <c:pt idx="4">
                  <c:v>6.1106816503028454E-2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317-9548-9662-2D2759F167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801919"/>
        <c:axId val="157806399"/>
      </c:lineChart>
      <c:catAx>
        <c:axId val="157801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7806399"/>
        <c:crosses val="autoZero"/>
        <c:auto val="1"/>
        <c:lblAlgn val="ctr"/>
        <c:lblOffset val="100"/>
        <c:noMultiLvlLbl val="0"/>
      </c:catAx>
      <c:valAx>
        <c:axId val="157806399"/>
        <c:scaling>
          <c:orientation val="minMax"/>
          <c:max val="0.4800000000000000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b="1">
                    <a:solidFill>
                      <a:srgbClr val="002060"/>
                    </a:solidFill>
                  </a:rPr>
                  <a:t>% partcipación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780191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MX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4" name="Google Shape;94;p15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6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6" name="Google Shape;106;p17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2" type="body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9" name="Google Shape;119;p19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1" name="Google Shape;121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0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1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1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8" name="Google Shape;138;p22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2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2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3"/>
          <p:cNvSpPr/>
          <p:nvPr>
            <p:ph idx="2" type="pic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23"/>
          <p:cNvSpPr txBox="1"/>
          <p:nvPr>
            <p:ph idx="1" type="body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5" name="Google Shape;145;p23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3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3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4"/>
          <p:cNvSpPr txBox="1"/>
          <p:nvPr>
            <p:ph idx="1" type="body"/>
          </p:nvPr>
        </p:nvSpPr>
        <p:spPr>
          <a:xfrm rot="5400000">
            <a:off x="3920331" y="-1256505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4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4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type="title"/>
          </p:nvPr>
        </p:nvSpPr>
        <p:spPr>
          <a:xfrm rot="5400000">
            <a:off x="7133431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5"/>
          <p:cNvSpPr txBox="1"/>
          <p:nvPr>
            <p:ph idx="1" type="body"/>
          </p:nvPr>
        </p:nvSpPr>
        <p:spPr>
          <a:xfrm rot="5400000">
            <a:off x="1799431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25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5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5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9" name="Google Shape;169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3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" name="Google Shape;175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3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1" name="Google Shape;181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3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p3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" name="Google Shape;188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3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4" name="Google Shape;194;p3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5" name="Google Shape;195;p3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6" name="Google Shape;196;p3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7" name="Google Shape;197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4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12" name="Google Shape;212;p4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3" name="Google Shape;213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4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19" name="Google Shape;219;p4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20" name="Google Shape;220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4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6" name="Google Shape;226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4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3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11"/>
          <p:cNvSpPr txBox="1"/>
          <p:nvPr>
            <p:ph idx="1" type="body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1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1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1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2" name="Google Shape;162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chart" Target="../charts/chart1.xml"/><Relationship Id="rId5" Type="http://schemas.openxmlformats.org/officeDocument/2006/relationships/chart" Target="../charts/chart2.xml"/><Relationship Id="rId6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chart" Target="../charts/chart3.xml"/><Relationship Id="rId5" Type="http://schemas.openxmlformats.org/officeDocument/2006/relationships/chart" Target="../charts/chart4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"/>
          <p:cNvSpPr/>
          <p:nvPr/>
        </p:nvSpPr>
        <p:spPr>
          <a:xfrm>
            <a:off x="829394" y="1508132"/>
            <a:ext cx="10554727" cy="440778"/>
          </a:xfrm>
          <a:custGeom>
            <a:rect b="b" l="l" r="r" t="t"/>
            <a:pathLst>
              <a:path extrusionOk="0" h="154320" w="3151883">
                <a:moveTo>
                  <a:pt x="0" y="0"/>
                </a:moveTo>
                <a:lnTo>
                  <a:pt x="3151883" y="0"/>
                </a:lnTo>
                <a:lnTo>
                  <a:pt x="3151883" y="154320"/>
                </a:lnTo>
                <a:lnTo>
                  <a:pt x="0" y="154320"/>
                </a:lnTo>
                <a:close/>
              </a:path>
            </a:pathLst>
          </a:custGeom>
          <a:solidFill>
            <a:srgbClr val="FE6B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"/>
          <p:cNvSpPr txBox="1"/>
          <p:nvPr/>
        </p:nvSpPr>
        <p:spPr>
          <a:xfrm>
            <a:off x="-1" y="2694675"/>
            <a:ext cx="12192001" cy="8463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ndara"/>
              <a:buNone/>
            </a:pPr>
            <a:r>
              <a:rPr b="1" i="0" lang="es-MX" sz="60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INFORME DE PAÍSES: CHILE</a:t>
            </a:r>
            <a:endParaRPr/>
          </a:p>
        </p:txBody>
      </p:sp>
      <p:sp>
        <p:nvSpPr>
          <p:cNvPr id="242" name="Google Shape;242;p1"/>
          <p:cNvSpPr txBox="1"/>
          <p:nvPr/>
        </p:nvSpPr>
        <p:spPr>
          <a:xfrm>
            <a:off x="11016" y="1566954"/>
            <a:ext cx="12192000" cy="3277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64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</a:pPr>
            <a:r>
              <a:rPr b="1" i="0" lang="es-MX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FORO LATINOAMERICANO DE LA INDUSTRIA FARMACÉUTICA</a:t>
            </a:r>
            <a:endParaRPr/>
          </a:p>
        </p:txBody>
      </p:sp>
      <p:sp>
        <p:nvSpPr>
          <p:cNvPr id="243" name="Google Shape;243;p1"/>
          <p:cNvSpPr txBox="1"/>
          <p:nvPr/>
        </p:nvSpPr>
        <p:spPr>
          <a:xfrm>
            <a:off x="1592131" y="911421"/>
            <a:ext cx="9036425" cy="359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62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</a:pPr>
            <a:r>
              <a:rPr b="1" i="0" lang="es-MX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XLVII ASAMBLEA ANUAL DE ALIFAR 2026</a:t>
            </a:r>
            <a:endParaRPr/>
          </a:p>
        </p:txBody>
      </p:sp>
      <p:pic>
        <p:nvPicPr>
          <p:cNvPr descr="Logotipo&#10;&#10;Descripción generada automáticamente" id="244" name="Google Shape;244;p1"/>
          <p:cNvPicPr preferRelativeResize="0"/>
          <p:nvPr/>
        </p:nvPicPr>
        <p:blipFill rotWithShape="1">
          <a:blip r:embed="rId4">
            <a:alphaModFix/>
          </a:blip>
          <a:srcRect b="17277" l="0" r="0" t="0"/>
          <a:stretch/>
        </p:blipFill>
        <p:spPr>
          <a:xfrm>
            <a:off x="5087837" y="4996791"/>
            <a:ext cx="2031350" cy="706153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"/>
          <p:cNvSpPr txBox="1"/>
          <p:nvPr/>
        </p:nvSpPr>
        <p:spPr>
          <a:xfrm>
            <a:off x="3542864" y="3913942"/>
            <a:ext cx="5127270" cy="829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b="0" i="0" lang="es-MX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Santiago | Chile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b="0" i="0" lang="es-MX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1 - 4 de junio de 2026</a:t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"/>
          <p:cNvSpPr txBox="1"/>
          <p:nvPr/>
        </p:nvSpPr>
        <p:spPr>
          <a:xfrm>
            <a:off x="730234" y="397684"/>
            <a:ext cx="7436042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32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Directorio ASILFA 2026-2028</a:t>
            </a:r>
            <a:endParaRPr/>
          </a:p>
        </p:txBody>
      </p:sp>
      <p:cxnSp>
        <p:nvCxnSpPr>
          <p:cNvPr id="251" name="Google Shape;251;p2"/>
          <p:cNvCxnSpPr/>
          <p:nvPr/>
        </p:nvCxnSpPr>
        <p:spPr>
          <a:xfrm>
            <a:off x="0" y="941284"/>
            <a:ext cx="7379175" cy="0"/>
          </a:xfrm>
          <a:prstGeom prst="straightConnector1">
            <a:avLst/>
          </a:prstGeom>
          <a:noFill/>
          <a:ln cap="flat" cmpd="sng" w="57150">
            <a:solidFill>
              <a:srgbClr val="FE6B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Logotipo&#10;&#10;Descripción generada automáticamente" id="252" name="Google Shape;252;p2"/>
          <p:cNvPicPr preferRelativeResize="0"/>
          <p:nvPr/>
        </p:nvPicPr>
        <p:blipFill rotWithShape="1">
          <a:blip r:embed="rId3">
            <a:alphaModFix/>
          </a:blip>
          <a:srcRect b="17277" l="0" r="0" t="0"/>
          <a:stretch/>
        </p:blipFill>
        <p:spPr>
          <a:xfrm>
            <a:off x="10414909" y="279104"/>
            <a:ext cx="1589226" cy="552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3726" y="1292437"/>
            <a:ext cx="10286456" cy="5376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"/>
          <p:cNvSpPr txBox="1"/>
          <p:nvPr/>
        </p:nvSpPr>
        <p:spPr>
          <a:xfrm>
            <a:off x="730234" y="397684"/>
            <a:ext cx="7436042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32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Contexto macroeconómico</a:t>
            </a:r>
            <a:endParaRPr/>
          </a:p>
        </p:txBody>
      </p:sp>
      <p:cxnSp>
        <p:nvCxnSpPr>
          <p:cNvPr id="259" name="Google Shape;259;p3"/>
          <p:cNvCxnSpPr/>
          <p:nvPr/>
        </p:nvCxnSpPr>
        <p:spPr>
          <a:xfrm>
            <a:off x="0" y="941284"/>
            <a:ext cx="7379175" cy="0"/>
          </a:xfrm>
          <a:prstGeom prst="straightConnector1">
            <a:avLst/>
          </a:prstGeom>
          <a:noFill/>
          <a:ln cap="flat" cmpd="sng" w="57150">
            <a:solidFill>
              <a:srgbClr val="FE6B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Logotipo&#10;&#10;Descripción generada automáticamente" id="260" name="Google Shape;260;p3"/>
          <p:cNvPicPr preferRelativeResize="0"/>
          <p:nvPr/>
        </p:nvPicPr>
        <p:blipFill rotWithShape="1">
          <a:blip r:embed="rId3">
            <a:alphaModFix/>
          </a:blip>
          <a:srcRect b="17277" l="0" r="0" t="0"/>
          <a:stretch/>
        </p:blipFill>
        <p:spPr>
          <a:xfrm>
            <a:off x="10414909" y="279104"/>
            <a:ext cx="1589226" cy="552459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"/>
          <p:cNvSpPr txBox="1"/>
          <p:nvPr/>
        </p:nvSpPr>
        <p:spPr>
          <a:xfrm>
            <a:off x="6096000" y="1570802"/>
            <a:ext cx="5147750" cy="3754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153E"/>
              </a:buClr>
              <a:buSzPts val="1400"/>
              <a:buFont typeface="Arial"/>
              <a:buChar char="•"/>
            </a:pPr>
            <a:r>
              <a:rPr b="0" i="0" lang="es-MX" sz="1400" u="none" cap="none" strike="noStrike">
                <a:solidFill>
                  <a:srgbClr val="0015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Inflación convergió a la meta a inicios de 2026 (2,4% en febrero).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153E"/>
              </a:buClr>
              <a:buSzPts val="1400"/>
              <a:buFont typeface="Arial"/>
              <a:buChar char="•"/>
            </a:pPr>
            <a:r>
              <a:rPr b="0" i="0" lang="es-MX" sz="1400" u="none" cap="none" strike="noStrike">
                <a:solidFill>
                  <a:srgbClr val="0015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Crecimiento (PIB) de 2,5% en 2025.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153E"/>
              </a:buClr>
              <a:buSzPts val="1400"/>
              <a:buFont typeface="Arial"/>
              <a:buChar char="•"/>
            </a:pPr>
            <a:r>
              <a:rPr b="0" i="0" lang="es-MX" sz="1400" u="none" cap="none" strike="noStrike">
                <a:solidFill>
                  <a:srgbClr val="0015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Inversión: creciendo, impulsada por sectores mineros y de energía.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153E"/>
              </a:buClr>
              <a:buSzPts val="1400"/>
              <a:buFont typeface="Arial"/>
              <a:buChar char="•"/>
            </a:pPr>
            <a:r>
              <a:rPr b="0" i="0" lang="es-MX" sz="1400" u="none" cap="none" strike="noStrike">
                <a:solidFill>
                  <a:srgbClr val="0015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Efecto de la guerra: alza del precio del petróleo.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153E"/>
              </a:buClr>
              <a:buSzPts val="1400"/>
              <a:buFont typeface="Arial"/>
              <a:buChar char="•"/>
            </a:pPr>
            <a:r>
              <a:rPr b="0" i="0" lang="es-MX" sz="1400" u="none" cap="none" strike="noStrike">
                <a:solidFill>
                  <a:srgbClr val="0015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Alza del precio de las gasolinas incrementará la inflación: puede llegar en torno al 4% anual en los próximos meses).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153E"/>
              </a:buClr>
              <a:buSzPts val="1400"/>
              <a:buFont typeface="Arial"/>
              <a:buChar char="•"/>
            </a:pPr>
            <a:r>
              <a:rPr b="0" i="0" lang="es-MX" sz="1400" u="none" cap="none" strike="noStrike">
                <a:solidFill>
                  <a:srgbClr val="0015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 estima que volverá a valores en torno a 3% en el segundo trimestre de 2027.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153E"/>
              </a:buClr>
              <a:buSzPts val="1400"/>
              <a:buFont typeface="Arial"/>
              <a:buChar char="•"/>
            </a:pPr>
            <a:r>
              <a:rPr b="0" i="0" lang="es-MX" sz="1400" u="none" cap="none" strike="noStrike">
                <a:solidFill>
                  <a:srgbClr val="0015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Esta situación afectó indicadores financieros en Chile: el peso revirtió casi toda la apreciación que tuvo en los dos primeros meses de 2026.</a:t>
            </a:r>
            <a:endParaRPr b="0" i="0" sz="1400" u="none" cap="none" strike="noStrike">
              <a:solidFill>
                <a:srgbClr val="0015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153E"/>
              </a:buClr>
              <a:buSzPts val="1400"/>
              <a:buFont typeface="Arial"/>
              <a:buChar char="•"/>
            </a:pPr>
            <a:r>
              <a:rPr b="0" i="0" lang="es-MX" sz="1400" u="none" cap="none" strike="noStrike">
                <a:solidFill>
                  <a:srgbClr val="0015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Crecimiento de la actividad será menor en 2026, producto del nuevo escenario internacional, el menor gasto fiscal y el peor desempeño de la minería.</a:t>
            </a:r>
            <a:endParaRPr/>
          </a:p>
          <a:p>
            <a:pPr indent="-1968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15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2" name="Google Shape;262;p3"/>
          <p:cNvPicPr preferRelativeResize="0"/>
          <p:nvPr/>
        </p:nvPicPr>
        <p:blipFill rotWithShape="1">
          <a:blip r:embed="rId4">
            <a:alphaModFix/>
          </a:blip>
          <a:srcRect b="0" l="0" r="4385" t="0"/>
          <a:stretch/>
        </p:blipFill>
        <p:spPr>
          <a:xfrm>
            <a:off x="85494" y="1595959"/>
            <a:ext cx="6010506" cy="323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8872" y="5158425"/>
            <a:ext cx="10552975" cy="155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"/>
          <p:cNvSpPr txBox="1"/>
          <p:nvPr/>
        </p:nvSpPr>
        <p:spPr>
          <a:xfrm>
            <a:off x="730234" y="397684"/>
            <a:ext cx="7436042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32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Contexto político y social</a:t>
            </a:r>
            <a:endParaRPr/>
          </a:p>
        </p:txBody>
      </p:sp>
      <p:cxnSp>
        <p:nvCxnSpPr>
          <p:cNvPr id="269" name="Google Shape;269;p4"/>
          <p:cNvCxnSpPr/>
          <p:nvPr/>
        </p:nvCxnSpPr>
        <p:spPr>
          <a:xfrm>
            <a:off x="0" y="941284"/>
            <a:ext cx="7379175" cy="0"/>
          </a:xfrm>
          <a:prstGeom prst="straightConnector1">
            <a:avLst/>
          </a:prstGeom>
          <a:noFill/>
          <a:ln cap="flat" cmpd="sng" w="57150">
            <a:solidFill>
              <a:srgbClr val="FE6B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Logotipo&#10;&#10;Descripción generada automáticamente" id="270" name="Google Shape;270;p4"/>
          <p:cNvPicPr preferRelativeResize="0"/>
          <p:nvPr/>
        </p:nvPicPr>
        <p:blipFill rotWithShape="1">
          <a:blip r:embed="rId3">
            <a:alphaModFix/>
          </a:blip>
          <a:srcRect b="17277" l="0" r="0" t="0"/>
          <a:stretch/>
        </p:blipFill>
        <p:spPr>
          <a:xfrm>
            <a:off x="10414909" y="279104"/>
            <a:ext cx="1589226" cy="552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1" name="Google Shape;271;p4"/>
          <p:cNvGrpSpPr/>
          <p:nvPr/>
        </p:nvGrpSpPr>
        <p:grpSpPr>
          <a:xfrm>
            <a:off x="148855" y="1340983"/>
            <a:ext cx="4992309" cy="4902495"/>
            <a:chOff x="1203464" y="46468"/>
            <a:chExt cx="4992309" cy="4902495"/>
          </a:xfrm>
        </p:grpSpPr>
        <p:sp>
          <p:nvSpPr>
            <p:cNvPr id="272" name="Google Shape;272;p4"/>
            <p:cNvSpPr/>
            <p:nvPr/>
          </p:nvSpPr>
          <p:spPr>
            <a:xfrm>
              <a:off x="2303962" y="1087864"/>
              <a:ext cx="2819687" cy="2819687"/>
            </a:xfrm>
            <a:prstGeom prst="ellipse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4"/>
            <p:cNvSpPr txBox="1"/>
            <p:nvPr/>
          </p:nvSpPr>
          <p:spPr>
            <a:xfrm>
              <a:off x="2716896" y="1500798"/>
              <a:ext cx="1993819" cy="19938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153E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153E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153E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153E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153E"/>
                </a:buClr>
                <a:buSzPts val="1800"/>
                <a:buFont typeface="Calibri"/>
                <a:buNone/>
              </a:pPr>
              <a:r>
                <a:rPr b="0" i="0" lang="es-MX" sz="1800" u="none" cap="none" strike="noStrike">
                  <a:solidFill>
                    <a:srgbClr val="00153E"/>
                  </a:solidFill>
                  <a:latin typeface="Calibri"/>
                  <a:ea typeface="Calibri"/>
                  <a:cs typeface="Calibri"/>
                  <a:sym typeface="Calibri"/>
                </a:rPr>
                <a:t>José Antonio Kast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153E"/>
                </a:buClr>
                <a:buSzPts val="1200"/>
                <a:buFont typeface="Calibri"/>
                <a:buNone/>
              </a:pPr>
              <a:r>
                <a:rPr b="0" i="0" lang="es-MX" sz="1200" u="none" cap="none" strike="noStrike">
                  <a:solidFill>
                    <a:srgbClr val="00153E"/>
                  </a:solidFill>
                  <a:latin typeface="Calibri"/>
                  <a:ea typeface="Calibri"/>
                  <a:cs typeface="Calibri"/>
                  <a:sym typeface="Calibri"/>
                </a:rPr>
                <a:t>Marzo 2026-Marzo 2030</a:t>
              </a: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2994700" y="46468"/>
              <a:ext cx="1409843" cy="1409843"/>
            </a:xfrm>
            <a:prstGeom prst="ellipse">
              <a:avLst/>
            </a:prstGeom>
            <a:solidFill>
              <a:srgbClr val="8DA9DB">
                <a:alpha val="50196"/>
              </a:srgbClr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4"/>
            <p:cNvSpPr txBox="1"/>
            <p:nvPr/>
          </p:nvSpPr>
          <p:spPr>
            <a:xfrm>
              <a:off x="3201167" y="252935"/>
              <a:ext cx="996909" cy="996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153E"/>
                </a:buClr>
                <a:buSzPts val="1000"/>
                <a:buFont typeface="Calibri"/>
                <a:buNone/>
              </a:pPr>
              <a:r>
                <a:rPr b="1" i="0" lang="es-MX" sz="1000" u="none" cap="none" strike="noStrike">
                  <a:solidFill>
                    <a:srgbClr val="00153E"/>
                  </a:solidFill>
                  <a:latin typeface="Calibri"/>
                  <a:ea typeface="Calibri"/>
                  <a:cs typeface="Calibri"/>
                  <a:sym typeface="Calibri"/>
                </a:rPr>
                <a:t>Gobierno de Emergencia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rgbClr val="00153E"/>
                </a:buClr>
                <a:buSzPts val="1000"/>
                <a:buFont typeface="Calibri"/>
                <a:buNone/>
              </a:pPr>
              <a:r>
                <a:rPr b="0" i="0" lang="es-MX" sz="1000" u="none" cap="none" strike="noStrike">
                  <a:solidFill>
                    <a:srgbClr val="00153E"/>
                  </a:solidFill>
                  <a:latin typeface="Calibri"/>
                  <a:ea typeface="Calibri"/>
                  <a:cs typeface="Calibri"/>
                  <a:sym typeface="Calibri"/>
                </a:rPr>
                <a:t>Gestión  de gastos y eficiencia administrativa</a:t>
              </a:r>
              <a:endParaRPr/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4431160" y="738230"/>
              <a:ext cx="1409843" cy="1409843"/>
            </a:xfrm>
            <a:prstGeom prst="ellipse">
              <a:avLst/>
            </a:prstGeom>
            <a:solidFill>
              <a:srgbClr val="8DA9DB">
                <a:alpha val="50196"/>
              </a:srgbClr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4"/>
            <p:cNvSpPr txBox="1"/>
            <p:nvPr/>
          </p:nvSpPr>
          <p:spPr>
            <a:xfrm>
              <a:off x="4637627" y="944697"/>
              <a:ext cx="996909" cy="996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153E"/>
                </a:buClr>
                <a:buSzPts val="1000"/>
                <a:buFont typeface="Calibri"/>
                <a:buNone/>
              </a:pPr>
              <a:r>
                <a:rPr b="1" i="0" lang="es-MX" sz="1000" u="none" cap="none" strike="noStrike">
                  <a:solidFill>
                    <a:srgbClr val="00153E"/>
                  </a:solidFill>
                  <a:latin typeface="Calibri"/>
                  <a:ea typeface="Calibri"/>
                  <a:cs typeface="Calibri"/>
                  <a:sym typeface="Calibri"/>
                </a:rPr>
                <a:t>Crecimiento económico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rgbClr val="00153E"/>
                </a:buClr>
                <a:buSzPts val="1000"/>
                <a:buFont typeface="Calibri"/>
                <a:buNone/>
              </a:pPr>
              <a:r>
                <a:rPr b="0" i="0" lang="es-MX" sz="1000" u="none" cap="none" strike="noStrike">
                  <a:solidFill>
                    <a:srgbClr val="00153E"/>
                  </a:solidFill>
                  <a:latin typeface="Calibri"/>
                  <a:ea typeface="Calibri"/>
                  <a:cs typeface="Calibri"/>
                  <a:sym typeface="Calibri"/>
                </a:rPr>
                <a:t>Proyecto Ley de Reconstrucción Nacional</a:t>
              </a:r>
              <a:endParaRPr/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4785930" y="2278960"/>
              <a:ext cx="1409843" cy="1409843"/>
            </a:xfrm>
            <a:prstGeom prst="ellipse">
              <a:avLst/>
            </a:prstGeom>
            <a:solidFill>
              <a:srgbClr val="8DA9DB">
                <a:alpha val="50196"/>
              </a:srgbClr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4"/>
            <p:cNvSpPr txBox="1"/>
            <p:nvPr/>
          </p:nvSpPr>
          <p:spPr>
            <a:xfrm>
              <a:off x="4992397" y="2485427"/>
              <a:ext cx="996909" cy="996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153E"/>
                </a:buClr>
                <a:buSzPts val="1000"/>
                <a:buFont typeface="Calibri"/>
                <a:buNone/>
              </a:pPr>
              <a:r>
                <a:rPr b="1" i="0" lang="es-MX" sz="1000" u="none" cap="none" strike="noStrike">
                  <a:solidFill>
                    <a:srgbClr val="00153E"/>
                  </a:solidFill>
                  <a:latin typeface="Calibri"/>
                  <a:ea typeface="Calibri"/>
                  <a:cs typeface="Calibri"/>
                  <a:sym typeface="Calibri"/>
                </a:rPr>
                <a:t>Incertidumbre económica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rgbClr val="00153E"/>
                </a:buClr>
                <a:buSzPts val="1000"/>
                <a:buFont typeface="Calibri"/>
                <a:buNone/>
              </a:pPr>
              <a:r>
                <a:rPr b="0" i="0" lang="es-MX" sz="1000" u="none" cap="none" strike="noStrike">
                  <a:solidFill>
                    <a:srgbClr val="00153E"/>
                  </a:solidFill>
                  <a:latin typeface="Calibri"/>
                  <a:ea typeface="Calibri"/>
                  <a:cs typeface="Calibri"/>
                  <a:sym typeface="Calibri"/>
                </a:rPr>
                <a:t>Bajo crecmiento del PIB (2,5%)</a:t>
              </a: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3791875" y="3539120"/>
              <a:ext cx="1409843" cy="1409843"/>
            </a:xfrm>
            <a:prstGeom prst="ellipse">
              <a:avLst/>
            </a:prstGeom>
            <a:solidFill>
              <a:srgbClr val="8DA9DB">
                <a:alpha val="50196"/>
              </a:srgbClr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4"/>
            <p:cNvSpPr txBox="1"/>
            <p:nvPr/>
          </p:nvSpPr>
          <p:spPr>
            <a:xfrm>
              <a:off x="3998342" y="3745587"/>
              <a:ext cx="996909" cy="996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153E"/>
                </a:buClr>
                <a:buSzPts val="1000"/>
                <a:buFont typeface="Calibri"/>
                <a:buNone/>
              </a:pPr>
              <a:r>
                <a:rPr b="1" i="0" lang="es-MX" sz="1000" u="none" cap="none" strike="noStrike">
                  <a:solidFill>
                    <a:srgbClr val="00153E"/>
                  </a:solidFill>
                  <a:latin typeface="Calibri"/>
                  <a:ea typeface="Calibri"/>
                  <a:cs typeface="Calibri"/>
                  <a:sym typeface="Calibri"/>
                </a:rPr>
                <a:t>Incertidumbre Global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rgbClr val="00153E"/>
                </a:buClr>
                <a:buSzPts val="1000"/>
                <a:buFont typeface="Calibri"/>
                <a:buNone/>
              </a:pPr>
              <a:r>
                <a:rPr b="0" i="0" lang="es-MX" sz="1000" u="none" cap="none" strike="noStrike">
                  <a:solidFill>
                    <a:srgbClr val="00153E"/>
                  </a:solidFill>
                  <a:latin typeface="Calibri"/>
                  <a:ea typeface="Calibri"/>
                  <a:cs typeface="Calibri"/>
                  <a:sym typeface="Calibri"/>
                </a:rPr>
                <a:t>Economía influenciada por alza precio petróleo</a:t>
              </a:r>
              <a:endParaRPr/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2197525" y="3539120"/>
              <a:ext cx="1409843" cy="1409843"/>
            </a:xfrm>
            <a:prstGeom prst="ellipse">
              <a:avLst/>
            </a:prstGeom>
            <a:solidFill>
              <a:srgbClr val="8DA9DB">
                <a:alpha val="50196"/>
              </a:srgbClr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4"/>
            <p:cNvSpPr txBox="1"/>
            <p:nvPr/>
          </p:nvSpPr>
          <p:spPr>
            <a:xfrm>
              <a:off x="2403992" y="3745587"/>
              <a:ext cx="996909" cy="996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153E"/>
                </a:buClr>
                <a:buSzPts val="1000"/>
                <a:buFont typeface="Calibri"/>
                <a:buNone/>
              </a:pPr>
              <a:r>
                <a:rPr b="1" i="0" lang="es-MX" sz="1000" u="none" cap="none" strike="noStrike">
                  <a:solidFill>
                    <a:srgbClr val="00153E"/>
                  </a:solidFill>
                  <a:latin typeface="Calibri"/>
                  <a:ea typeface="Calibri"/>
                  <a:cs typeface="Calibri"/>
                  <a:sym typeface="Calibri"/>
                </a:rPr>
                <a:t>Proyecto de Ley Rebaja de IVA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rgbClr val="00153E"/>
                </a:buClr>
                <a:buSzPts val="1000"/>
                <a:buFont typeface="Calibri"/>
                <a:buNone/>
              </a:pPr>
              <a:r>
                <a:rPr b="0" i="0" lang="es-MX" sz="1000" u="none" cap="none" strike="noStrike">
                  <a:solidFill>
                    <a:srgbClr val="00153E"/>
                  </a:solidFill>
                  <a:latin typeface="Calibri"/>
                  <a:ea typeface="Calibri"/>
                  <a:cs typeface="Calibri"/>
                  <a:sym typeface="Calibri"/>
                </a:rPr>
                <a:t>Medicamentos y pañales</a:t>
              </a:r>
              <a:endParaRPr/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1203464" y="2292607"/>
              <a:ext cx="1409843" cy="1409843"/>
            </a:xfrm>
            <a:prstGeom prst="ellipse">
              <a:avLst/>
            </a:prstGeom>
            <a:solidFill>
              <a:srgbClr val="8DA9DB">
                <a:alpha val="50196"/>
              </a:srgbClr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4"/>
            <p:cNvSpPr txBox="1"/>
            <p:nvPr/>
          </p:nvSpPr>
          <p:spPr>
            <a:xfrm>
              <a:off x="1409931" y="2499074"/>
              <a:ext cx="996909" cy="996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153E"/>
                </a:buClr>
                <a:buSzPts val="1000"/>
                <a:buFont typeface="Calibri"/>
                <a:buNone/>
              </a:pPr>
              <a:r>
                <a:rPr b="1" i="0" lang="es-MX" sz="1000" u="none" cap="none" strike="noStrike">
                  <a:solidFill>
                    <a:srgbClr val="00153E"/>
                  </a:solidFill>
                  <a:latin typeface="Calibri"/>
                  <a:ea typeface="Calibri"/>
                  <a:cs typeface="Calibri"/>
                  <a:sym typeface="Calibri"/>
                </a:rPr>
                <a:t>Listas de espera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rgbClr val="00153E"/>
                </a:buClr>
                <a:buSzPts val="1000"/>
                <a:buFont typeface="Calibri"/>
                <a:buNone/>
              </a:pPr>
              <a:r>
                <a:rPr b="0" i="0" lang="es-MX" sz="1000" u="none" cap="none" strike="noStrike">
                  <a:solidFill>
                    <a:srgbClr val="00153E"/>
                  </a:solidFill>
                  <a:latin typeface="Calibri"/>
                  <a:ea typeface="Calibri"/>
                  <a:cs typeface="Calibri"/>
                  <a:sym typeface="Calibri"/>
                </a:rPr>
                <a:t>Emergencia sanitara Oncológica</a:t>
              </a: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1558240" y="738230"/>
              <a:ext cx="1409843" cy="1409843"/>
            </a:xfrm>
            <a:prstGeom prst="ellipse">
              <a:avLst/>
            </a:prstGeom>
            <a:solidFill>
              <a:srgbClr val="8DA9DB">
                <a:alpha val="50196"/>
              </a:srgbClr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4"/>
            <p:cNvSpPr txBox="1"/>
            <p:nvPr/>
          </p:nvSpPr>
          <p:spPr>
            <a:xfrm>
              <a:off x="1764707" y="944697"/>
              <a:ext cx="996909" cy="996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153E"/>
                </a:buClr>
                <a:buSzPts val="1000"/>
                <a:buFont typeface="Calibri"/>
                <a:buNone/>
              </a:pPr>
              <a:r>
                <a:rPr b="1" i="0" lang="es-MX" sz="1000" u="none" cap="none" strike="noStrike">
                  <a:solidFill>
                    <a:srgbClr val="00153E"/>
                  </a:solidFill>
                  <a:latin typeface="Calibri"/>
                  <a:ea typeface="Calibri"/>
                  <a:cs typeface="Calibri"/>
                  <a:sym typeface="Calibri"/>
                </a:rPr>
                <a:t>Seguridad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rgbClr val="00153E"/>
                </a:buClr>
                <a:buSzPts val="1000"/>
                <a:buFont typeface="Calibri"/>
                <a:buNone/>
              </a:pPr>
              <a:r>
                <a:rPr b="0" i="0" lang="es-MX" sz="1000" u="none" cap="none" strike="noStrike">
                  <a:solidFill>
                    <a:srgbClr val="00153E"/>
                  </a:solidFill>
                  <a:latin typeface="Calibri"/>
                  <a:ea typeface="Calibri"/>
                  <a:cs typeface="Calibri"/>
                  <a:sym typeface="Calibri"/>
                </a:rPr>
                <a:t>Inseguridad ciudadana</a:t>
              </a:r>
              <a:endParaRPr/>
            </a:p>
          </p:txBody>
        </p:sp>
      </p:grpSp>
      <p:pic>
        <p:nvPicPr>
          <p:cNvPr id="288" name="Google Shape;28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9756" y="2851275"/>
            <a:ext cx="1053862" cy="1354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0525" y="1962675"/>
            <a:ext cx="6332648" cy="3532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"/>
          <p:cNvSpPr txBox="1"/>
          <p:nvPr/>
        </p:nvSpPr>
        <p:spPr>
          <a:xfrm>
            <a:off x="730234" y="397684"/>
            <a:ext cx="6417717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32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Mercado farmacéutico</a:t>
            </a:r>
            <a:endParaRPr/>
          </a:p>
        </p:txBody>
      </p:sp>
      <p:cxnSp>
        <p:nvCxnSpPr>
          <p:cNvPr id="295" name="Google Shape;295;p5"/>
          <p:cNvCxnSpPr/>
          <p:nvPr/>
        </p:nvCxnSpPr>
        <p:spPr>
          <a:xfrm>
            <a:off x="0" y="941284"/>
            <a:ext cx="7379175" cy="0"/>
          </a:xfrm>
          <a:prstGeom prst="straightConnector1">
            <a:avLst/>
          </a:prstGeom>
          <a:noFill/>
          <a:ln cap="flat" cmpd="sng" w="57150">
            <a:solidFill>
              <a:srgbClr val="FE6B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Logotipo&#10;&#10;Descripción generada automáticamente" id="296" name="Google Shape;296;p5"/>
          <p:cNvPicPr preferRelativeResize="0"/>
          <p:nvPr/>
        </p:nvPicPr>
        <p:blipFill rotWithShape="1">
          <a:blip r:embed="rId3">
            <a:alphaModFix/>
          </a:blip>
          <a:srcRect b="17277" l="0" r="0" t="0"/>
          <a:stretch/>
        </p:blipFill>
        <p:spPr>
          <a:xfrm>
            <a:off x="10414909" y="279104"/>
            <a:ext cx="1589226" cy="55245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7" name="Google Shape;297;p5"/>
          <p:cNvGraphicFramePr/>
          <p:nvPr/>
        </p:nvGraphicFramePr>
        <p:xfrm>
          <a:off x="302028" y="1955799"/>
          <a:ext cx="5550132" cy="3198077"/>
        </p:xfrm>
        <a:graphic>
          <a:graphicData uri="http://schemas.openxmlformats.org/drawingml/2006/chart">
            <c:chart r:id="rId4"/>
          </a:graphicData>
        </a:graphic>
      </p:graphicFrame>
      <p:graphicFrame>
        <p:nvGraphicFramePr>
          <p:cNvPr id="298" name="Google Shape;298;p5"/>
          <p:cNvGraphicFramePr/>
          <p:nvPr/>
        </p:nvGraphicFramePr>
        <p:xfrm>
          <a:off x="5962369" y="1955857"/>
          <a:ext cx="5550132" cy="3198019"/>
        </p:xfrm>
        <a:graphic>
          <a:graphicData uri="http://schemas.openxmlformats.org/drawingml/2006/chart">
            <c:chart r:id="rId5"/>
          </a:graphicData>
        </a:graphic>
      </p:graphicFrame>
      <p:sp>
        <p:nvSpPr>
          <p:cNvPr id="299" name="Google Shape;299;p5"/>
          <p:cNvSpPr txBox="1"/>
          <p:nvPr/>
        </p:nvSpPr>
        <p:spPr>
          <a:xfrm>
            <a:off x="302028" y="6278170"/>
            <a:ext cx="609750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0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Fuente:  </a:t>
            </a:r>
            <a:r>
              <a:rPr b="0" i="0" lang="es-MX" sz="10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IQVIA. Highlight Ventas PM abril 2026. Chile, Mercado Farmacéutico.</a:t>
            </a:r>
            <a:endParaRPr b="0" i="0" sz="1000" u="none" cap="none" strike="noStrike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00" name="Google Shape;300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47951" y="5305364"/>
            <a:ext cx="3469332" cy="933607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5"/>
          <p:cNvSpPr txBox="1"/>
          <p:nvPr/>
        </p:nvSpPr>
        <p:spPr>
          <a:xfrm>
            <a:off x="7379175" y="6278169"/>
            <a:ext cx="367125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0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Fuente: </a:t>
            </a:r>
            <a:r>
              <a:rPr b="0" i="0" lang="es-MX" sz="10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INE, Calculadora IPC</a:t>
            </a:r>
            <a:endParaRPr b="0" i="0" sz="1000" u="none" cap="none" strike="noStrike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2" name="Google Shape;302;p5"/>
          <p:cNvSpPr txBox="1"/>
          <p:nvPr/>
        </p:nvSpPr>
        <p:spPr>
          <a:xfrm>
            <a:off x="11056571" y="2545760"/>
            <a:ext cx="7544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2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+ 37%</a:t>
            </a:r>
            <a:endParaRPr b="0" i="0" sz="12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3" name="Google Shape;303;p5"/>
          <p:cNvSpPr txBox="1"/>
          <p:nvPr/>
        </p:nvSpPr>
        <p:spPr>
          <a:xfrm>
            <a:off x="11068703" y="3419289"/>
            <a:ext cx="7544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2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+ 25%</a:t>
            </a:r>
            <a:endParaRPr b="0" i="0" sz="12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4" name="Google Shape;304;p5"/>
          <p:cNvSpPr txBox="1"/>
          <p:nvPr/>
        </p:nvSpPr>
        <p:spPr>
          <a:xfrm>
            <a:off x="11067453" y="3656106"/>
            <a:ext cx="7544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2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+ 35%</a:t>
            </a:r>
            <a:endParaRPr b="0" i="0" sz="12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5" name="Google Shape;305;p5"/>
          <p:cNvSpPr txBox="1"/>
          <p:nvPr/>
        </p:nvSpPr>
        <p:spPr>
          <a:xfrm>
            <a:off x="11050023" y="3918514"/>
            <a:ext cx="7544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2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+ 44%</a:t>
            </a:r>
            <a:endParaRPr b="0" i="0" sz="12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6" name="Google Shape;306;p5"/>
          <p:cNvSpPr txBox="1"/>
          <p:nvPr/>
        </p:nvSpPr>
        <p:spPr>
          <a:xfrm>
            <a:off x="11067453" y="4292818"/>
            <a:ext cx="7544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2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+ 26%</a:t>
            </a:r>
            <a:endParaRPr b="0" i="0" sz="12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6"/>
          <p:cNvSpPr txBox="1"/>
          <p:nvPr/>
        </p:nvSpPr>
        <p:spPr>
          <a:xfrm>
            <a:off x="730234" y="397684"/>
            <a:ext cx="6417717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32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Mercado farmacéutico</a:t>
            </a:r>
            <a:endParaRPr/>
          </a:p>
        </p:txBody>
      </p:sp>
      <p:cxnSp>
        <p:nvCxnSpPr>
          <p:cNvPr id="312" name="Google Shape;312;p6"/>
          <p:cNvCxnSpPr/>
          <p:nvPr/>
        </p:nvCxnSpPr>
        <p:spPr>
          <a:xfrm>
            <a:off x="0" y="941284"/>
            <a:ext cx="7379175" cy="0"/>
          </a:xfrm>
          <a:prstGeom prst="straightConnector1">
            <a:avLst/>
          </a:prstGeom>
          <a:noFill/>
          <a:ln cap="flat" cmpd="sng" w="57150">
            <a:solidFill>
              <a:srgbClr val="FE6B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Logotipo&#10;&#10;Descripción generada automáticamente" id="313" name="Google Shape;313;p6"/>
          <p:cNvPicPr preferRelativeResize="0"/>
          <p:nvPr/>
        </p:nvPicPr>
        <p:blipFill rotWithShape="1">
          <a:blip r:embed="rId3">
            <a:alphaModFix/>
          </a:blip>
          <a:srcRect b="17277" l="0" r="0" t="0"/>
          <a:stretch/>
        </p:blipFill>
        <p:spPr>
          <a:xfrm>
            <a:off x="10414909" y="279104"/>
            <a:ext cx="1589226" cy="55245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14" name="Google Shape;314;p6"/>
          <p:cNvGraphicFramePr/>
          <p:nvPr/>
        </p:nvGraphicFramePr>
        <p:xfrm>
          <a:off x="6013606" y="1612900"/>
          <a:ext cx="5473700" cy="3632200"/>
        </p:xfrm>
        <a:graphic>
          <a:graphicData uri="http://schemas.openxmlformats.org/drawingml/2006/chart">
            <c:chart r:id="rId4"/>
          </a:graphicData>
        </a:graphic>
      </p:graphicFrame>
      <p:graphicFrame>
        <p:nvGraphicFramePr>
          <p:cNvPr id="315" name="Google Shape;315;p6"/>
          <p:cNvGraphicFramePr/>
          <p:nvPr/>
        </p:nvGraphicFramePr>
        <p:xfrm>
          <a:off x="127000" y="1612900"/>
          <a:ext cx="5473700" cy="3543156"/>
        </p:xfrm>
        <a:graphic>
          <a:graphicData uri="http://schemas.openxmlformats.org/drawingml/2006/chart">
            <c:chart r:id="rId5"/>
          </a:graphicData>
        </a:graphic>
      </p:graphicFrame>
      <p:sp>
        <p:nvSpPr>
          <p:cNvPr id="316" name="Google Shape;316;p6"/>
          <p:cNvSpPr txBox="1"/>
          <p:nvPr/>
        </p:nvSpPr>
        <p:spPr>
          <a:xfrm>
            <a:off x="302028" y="6278170"/>
            <a:ext cx="609750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0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Fuente:  </a:t>
            </a:r>
            <a:r>
              <a:rPr b="0" i="0" lang="es-MX" sz="10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IQVIA. Highlight Ventas PM abril 2026. Chile, Mercado Farmacéutico.</a:t>
            </a:r>
            <a:endParaRPr b="0" i="0" sz="1000" u="none" cap="none" strike="noStrike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7"/>
          <p:cNvSpPr txBox="1"/>
          <p:nvPr/>
        </p:nvSpPr>
        <p:spPr>
          <a:xfrm>
            <a:off x="730234" y="397684"/>
            <a:ext cx="6417717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32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Temas de interés</a:t>
            </a:r>
            <a:endParaRPr/>
          </a:p>
        </p:txBody>
      </p:sp>
      <p:cxnSp>
        <p:nvCxnSpPr>
          <p:cNvPr id="322" name="Google Shape;322;p7"/>
          <p:cNvCxnSpPr/>
          <p:nvPr/>
        </p:nvCxnSpPr>
        <p:spPr>
          <a:xfrm>
            <a:off x="0" y="941284"/>
            <a:ext cx="7379175" cy="0"/>
          </a:xfrm>
          <a:prstGeom prst="straightConnector1">
            <a:avLst/>
          </a:prstGeom>
          <a:noFill/>
          <a:ln cap="flat" cmpd="sng" w="57150">
            <a:solidFill>
              <a:srgbClr val="FE6B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Logotipo&#10;&#10;Descripción generada automáticamente" id="323" name="Google Shape;323;p7"/>
          <p:cNvPicPr preferRelativeResize="0"/>
          <p:nvPr/>
        </p:nvPicPr>
        <p:blipFill rotWithShape="1">
          <a:blip r:embed="rId3">
            <a:alphaModFix/>
          </a:blip>
          <a:srcRect b="17277" l="0" r="0" t="0"/>
          <a:stretch/>
        </p:blipFill>
        <p:spPr>
          <a:xfrm>
            <a:off x="10414909" y="279104"/>
            <a:ext cx="1589226" cy="552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4" name="Google Shape;324;p7"/>
          <p:cNvGrpSpPr/>
          <p:nvPr/>
        </p:nvGrpSpPr>
        <p:grpSpPr>
          <a:xfrm>
            <a:off x="-3198110" y="261227"/>
            <a:ext cx="14178398" cy="7293488"/>
            <a:chOff x="-6122738" y="-937410"/>
            <a:chExt cx="14178398" cy="7293488"/>
          </a:xfrm>
        </p:grpSpPr>
        <p:sp>
          <p:nvSpPr>
            <p:cNvPr id="325" name="Google Shape;325;p7"/>
            <p:cNvSpPr/>
            <p:nvPr/>
          </p:nvSpPr>
          <p:spPr>
            <a:xfrm>
              <a:off x="-6122738" y="-937410"/>
              <a:ext cx="7293488" cy="7293488"/>
            </a:xfrm>
            <a:prstGeom prst="blockArc">
              <a:avLst>
                <a:gd fmla="val 18900000" name="adj1"/>
                <a:gd fmla="val 2700000" name="adj2"/>
                <a:gd fmla="val 296" name="adj3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380119" y="246332"/>
              <a:ext cx="7675541" cy="492448"/>
            </a:xfrm>
            <a:prstGeom prst="rect">
              <a:avLst/>
            </a:prstGeom>
            <a:solidFill>
              <a:srgbClr val="1F3864"/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7"/>
            <p:cNvSpPr txBox="1"/>
            <p:nvPr/>
          </p:nvSpPr>
          <p:spPr>
            <a:xfrm>
              <a:off x="380119" y="246332"/>
              <a:ext cx="7675541" cy="4924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390875" spcFirstLastPara="1" rIns="27925" wrap="square" tIns="279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Helvetica Neue"/>
                <a:buNone/>
              </a:pPr>
              <a:r>
                <a:rPr b="1" i="0" lang="es-MX" sz="11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Industria Farmacéutica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Helvetica Neue"/>
                <a:buNone/>
              </a:pPr>
              <a:r>
                <a:rPr b="0" i="0" lang="es-MX" sz="11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Sector estratégico del país.</a:t>
              </a:r>
              <a:endParaRPr b="0" i="0" sz="11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72339" y="184776"/>
              <a:ext cx="615560" cy="615560"/>
            </a:xfrm>
            <a:prstGeom prst="ellipse">
              <a:avLst/>
            </a:prstGeom>
            <a:solidFill>
              <a:srgbClr val="0E30BE"/>
            </a:solidFill>
            <a:ln cap="flat" cmpd="sng" w="12700">
              <a:solidFill>
                <a:srgbClr val="4372C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826075" y="985438"/>
              <a:ext cx="7229585" cy="492448"/>
            </a:xfrm>
            <a:prstGeom prst="rect">
              <a:avLst/>
            </a:prstGeom>
            <a:solidFill>
              <a:srgbClr val="1F3864"/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7"/>
            <p:cNvSpPr txBox="1"/>
            <p:nvPr/>
          </p:nvSpPr>
          <p:spPr>
            <a:xfrm>
              <a:off x="826075" y="985438"/>
              <a:ext cx="7229585" cy="4924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390875" spcFirstLastPara="1" rIns="27925" wrap="square" tIns="279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Helvetica Neue"/>
                <a:buNone/>
              </a:pPr>
              <a:r>
                <a:rPr b="1" i="0" lang="es-MX" sz="11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Calidad de los medicamentos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Helvetica Neue"/>
                <a:buNone/>
              </a:pPr>
              <a:r>
                <a:rPr b="0" i="0" lang="es-MX" sz="11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Fiscalización de plantas farmacéutica in situ por autoridad sanitaria.</a:t>
              </a:r>
              <a:endParaRPr b="0" i="0" sz="11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518295" y="923882"/>
              <a:ext cx="615560" cy="615560"/>
            </a:xfrm>
            <a:prstGeom prst="ellipse">
              <a:avLst/>
            </a:prstGeom>
            <a:solidFill>
              <a:srgbClr val="FFFF00"/>
            </a:solidFill>
            <a:ln cap="flat" cmpd="sng" w="12700">
              <a:solidFill>
                <a:srgbClr val="4372C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1070457" y="1724003"/>
              <a:ext cx="6985203" cy="492448"/>
            </a:xfrm>
            <a:prstGeom prst="rect">
              <a:avLst/>
            </a:prstGeom>
            <a:solidFill>
              <a:srgbClr val="1F3864"/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7"/>
            <p:cNvSpPr txBox="1"/>
            <p:nvPr/>
          </p:nvSpPr>
          <p:spPr>
            <a:xfrm>
              <a:off x="1070457" y="1724003"/>
              <a:ext cx="6985203" cy="4924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390875" spcFirstLastPara="1" rIns="27925" wrap="square" tIns="279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Helvetica Neue"/>
                <a:buNone/>
              </a:pPr>
              <a:r>
                <a:rPr b="1" i="0" lang="es-MX" sz="11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Presencia de medicamentos de países de baja vigilancia sanitaria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Helvetica Neue"/>
                <a:buNone/>
              </a:pPr>
              <a:r>
                <a:rPr b="0" i="0" lang="es-MX" sz="11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Competencia con productos de menor calidad.</a:t>
              </a:r>
              <a:endParaRPr b="0" i="0" sz="11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762677" y="1662447"/>
              <a:ext cx="615560" cy="615560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rgbClr val="4372C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1148486" y="2463109"/>
              <a:ext cx="6907174" cy="492448"/>
            </a:xfrm>
            <a:prstGeom prst="rect">
              <a:avLst/>
            </a:prstGeom>
            <a:solidFill>
              <a:srgbClr val="1F3864"/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7"/>
            <p:cNvSpPr txBox="1"/>
            <p:nvPr/>
          </p:nvSpPr>
          <p:spPr>
            <a:xfrm>
              <a:off x="1148486" y="2463109"/>
              <a:ext cx="6907174" cy="4924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390875" spcFirstLastPara="1" rIns="27925" wrap="square" tIns="279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Helvetica Neue"/>
                <a:buNone/>
              </a:pPr>
              <a:r>
                <a:rPr b="1" i="0" lang="es-MX" sz="11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Compras públicas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Helvetica Neue"/>
                <a:buNone/>
              </a:pPr>
              <a:r>
                <a:rPr b="0" i="0" lang="es-MX" sz="11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Rol de la Cenabast: importaciones de medicamentos sin registro, registro propio de medicamentos, Bases de licitación que afectan libre competencia, Ley Cenabast para abastecer farmacias privadas</a:t>
              </a:r>
              <a:endParaRPr b="0" i="0" sz="11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784597" y="2410952"/>
              <a:ext cx="615560" cy="615560"/>
            </a:xfrm>
            <a:prstGeom prst="ellipse">
              <a:avLst/>
            </a:prstGeom>
            <a:solidFill>
              <a:srgbClr val="FF9933"/>
            </a:solidFill>
            <a:ln cap="flat" cmpd="sng" w="12700">
              <a:solidFill>
                <a:srgbClr val="4372C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1070457" y="3202215"/>
              <a:ext cx="6985203" cy="492448"/>
            </a:xfrm>
            <a:prstGeom prst="rect">
              <a:avLst/>
            </a:prstGeom>
            <a:solidFill>
              <a:srgbClr val="1F3864"/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7"/>
            <p:cNvSpPr txBox="1"/>
            <p:nvPr/>
          </p:nvSpPr>
          <p:spPr>
            <a:xfrm>
              <a:off x="1070457" y="3202215"/>
              <a:ext cx="6985203" cy="4924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390875" spcFirstLastPara="1" rIns="27925" wrap="square" tIns="279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Helvetica Neue"/>
                <a:buNone/>
              </a:pPr>
              <a:r>
                <a:rPr b="1" i="0" lang="es-MX" sz="11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Autoridad Sanitaria (ISP)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Helvetica Neue"/>
                <a:buNone/>
              </a:pPr>
              <a:r>
                <a:rPr b="0" i="0" lang="es-MX" sz="11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Autoridad sanitaria de alta vigilancia; Retrasos en tiempos de tramitación; Mejorar gestión; Autonomía</a:t>
              </a:r>
              <a:endParaRPr b="0" i="0" sz="11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762677" y="3140659"/>
              <a:ext cx="615560" cy="615560"/>
            </a:xfrm>
            <a:prstGeom prst="ellipse">
              <a:avLst/>
            </a:prstGeom>
            <a:solidFill>
              <a:schemeClr val="accent3"/>
            </a:solidFill>
            <a:ln cap="flat" cmpd="sng" w="12700">
              <a:solidFill>
                <a:srgbClr val="4372C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826075" y="3940779"/>
              <a:ext cx="7229585" cy="492448"/>
            </a:xfrm>
            <a:prstGeom prst="rect">
              <a:avLst/>
            </a:prstGeom>
            <a:solidFill>
              <a:srgbClr val="1F3864"/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7"/>
            <p:cNvSpPr txBox="1"/>
            <p:nvPr/>
          </p:nvSpPr>
          <p:spPr>
            <a:xfrm>
              <a:off x="826075" y="3940779"/>
              <a:ext cx="7229585" cy="4924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390875" spcFirstLastPara="1" rIns="27925" wrap="square" tIns="279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Helvetica Neue"/>
                <a:buNone/>
              </a:pPr>
              <a:r>
                <a:rPr b="1" i="0" lang="es-MX" sz="11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Concentración del mercado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Helvetica Neue"/>
                <a:buNone/>
              </a:pPr>
              <a:r>
                <a:rPr b="0" i="0" lang="es-MX" sz="11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Presencia de grandes cadenas de farmacias. Aproximación regional de compras centralizadas</a:t>
              </a: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518295" y="3879223"/>
              <a:ext cx="615560" cy="615560"/>
            </a:xfrm>
            <a:prstGeom prst="ellipse">
              <a:avLst/>
            </a:prstGeom>
            <a:solidFill>
              <a:srgbClr val="002060"/>
            </a:solidFill>
            <a:ln cap="flat" cmpd="sng" w="12700">
              <a:solidFill>
                <a:srgbClr val="4372C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380119" y="4679885"/>
              <a:ext cx="7675541" cy="492448"/>
            </a:xfrm>
            <a:prstGeom prst="rect">
              <a:avLst/>
            </a:prstGeom>
            <a:solidFill>
              <a:srgbClr val="1F3864"/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7"/>
            <p:cNvSpPr txBox="1"/>
            <p:nvPr/>
          </p:nvSpPr>
          <p:spPr>
            <a:xfrm>
              <a:off x="380119" y="4679885"/>
              <a:ext cx="7675541" cy="4924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390875" spcFirstLastPara="1" rIns="27925" wrap="square" tIns="279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Helvetica Neue"/>
                <a:buNone/>
              </a:pPr>
              <a:r>
                <a:rPr b="1" i="0" lang="es-MX" sz="11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¿Nueva Ley de Fármacos?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Helvetica Neue"/>
                <a:buNone/>
              </a:pPr>
              <a:r>
                <a:rPr b="0" i="0" lang="es-MX" sz="11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Diversos anuncios. Foco: bajar el precio de los medicamentos</a:t>
              </a: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72339" y="4618329"/>
              <a:ext cx="615560" cy="61556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4372C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Imagen que contiene tabla, pequeño, sostener, llenado&#10;&#10;Descripción generada automáticamente" id="347" name="Google Shape;34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38847" y="1936474"/>
            <a:ext cx="4421071" cy="3552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3000"/>
          </a:blip>
          <a:stretch>
            <a:fillRect/>
          </a:stretch>
        </a:blip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8"/>
          <p:cNvSpPr txBox="1"/>
          <p:nvPr/>
        </p:nvSpPr>
        <p:spPr>
          <a:xfrm>
            <a:off x="3063570" y="3874577"/>
            <a:ext cx="60648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B4"/>
              </a:buClr>
              <a:buSzPts val="1600"/>
              <a:buFont typeface="Calibri"/>
              <a:buNone/>
            </a:pPr>
            <a:r>
              <a:rPr b="0" i="0" lang="es-MX" sz="1600" u="none" cap="none" strike="noStrike">
                <a:solidFill>
                  <a:srgbClr val="0085B4"/>
                </a:solidFill>
                <a:latin typeface="Calibri"/>
                <a:ea typeface="Calibri"/>
                <a:cs typeface="Calibri"/>
                <a:sym typeface="Calibri"/>
              </a:rPr>
              <a:t>Asociación Industrial de Laboratorios Farmacéuticos A.G.</a:t>
            </a:r>
            <a:endParaRPr b="0" i="0" sz="1600" u="none" cap="none" strike="noStrike">
              <a:solidFill>
                <a:srgbClr val="0085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tipo&#10;&#10;Descripción generada automáticamente" id="353" name="Google Shape;353;p8"/>
          <p:cNvPicPr preferRelativeResize="0"/>
          <p:nvPr/>
        </p:nvPicPr>
        <p:blipFill rotWithShape="1">
          <a:blip r:embed="rId4">
            <a:alphaModFix/>
          </a:blip>
          <a:srcRect b="17277" l="0" r="0" t="0"/>
          <a:stretch/>
        </p:blipFill>
        <p:spPr>
          <a:xfrm>
            <a:off x="3956010" y="2177511"/>
            <a:ext cx="4279975" cy="1487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2023-09-30T01:31:54Z</dcterms:created>
  <dc:creator>Maricel Rodríguez</dc:creator>
</cp:coreProperties>
</file>