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61" r:id="rId10"/>
    <p:sldId id="262" r:id="rId11"/>
    <p:sldId id="269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nek Bangla Bold" panose="020B0604020202020204" charset="0"/>
      <p:regular r:id="rId17"/>
    </p:embeddedFont>
    <p:embeddedFont>
      <p:font typeface="Anek Bangla Semi-Bold" panose="020B0604020202020204" charset="0"/>
      <p:regular r:id="rId18"/>
    </p:embeddedFont>
    <p:embeddedFont>
      <p:font typeface="Arimo" panose="020B0604020202020204" charset="0"/>
      <p:regular r:id="rId19"/>
    </p:embeddedFont>
    <p:embeddedFont>
      <p:font typeface="Garet" panose="020B06040202020202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Semi-Bold" panose="020B0604020202020204" charset="0"/>
      <p:regular r:id="rId27"/>
    </p:embeddedFont>
    <p:embeddedFont>
      <p:font typeface="Public Sans Medium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0C6DC-9C5A-4BF1-ABD8-EC21AC598E8B}" v="17" dt="2026-06-01T16:11:49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658E-DF27-46F2-8D4C-72D1EEBB2F85}" type="datetimeFigureOut">
              <a:rPr lang="es-PE" smtClean="0"/>
              <a:t>1/06/2026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6F154-C024-4CED-B86A-46EA08EBF6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045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6F154-C024-4CED-B86A-46EA08EBF6B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883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esultadoelectoral.onpe.gob.pe/main/resume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90211" y="0"/>
            <a:ext cx="11842528" cy="6834679"/>
            <a:chOff x="0" y="0"/>
            <a:chExt cx="611964" cy="353183"/>
          </a:xfrm>
        </p:grpSpPr>
        <p:sp>
          <p:nvSpPr>
            <p:cNvPr id="3" name="Freeform 3"/>
            <p:cNvSpPr/>
            <p:nvPr/>
          </p:nvSpPr>
          <p:spPr>
            <a:xfrm>
              <a:off x="8269" y="0"/>
              <a:ext cx="595425" cy="353183"/>
            </a:xfrm>
            <a:custGeom>
              <a:avLst/>
              <a:gdLst/>
              <a:ahLst/>
              <a:cxnLst/>
              <a:rect l="l" t="t" r="r" b="b"/>
              <a:pathLst>
                <a:path w="595425" h="353183">
                  <a:moveTo>
                    <a:pt x="214543" y="353183"/>
                  </a:moveTo>
                  <a:lnTo>
                    <a:pt x="380882" y="353183"/>
                  </a:lnTo>
                  <a:cubicBezTo>
                    <a:pt x="393016" y="353183"/>
                    <a:pt x="404224" y="346700"/>
                    <a:pt x="410275" y="336183"/>
                  </a:cubicBezTo>
                  <a:lnTo>
                    <a:pt x="593914" y="16999"/>
                  </a:lnTo>
                  <a:cubicBezTo>
                    <a:pt x="595933" y="13490"/>
                    <a:pt x="595929" y="9169"/>
                    <a:pt x="593901" y="5664"/>
                  </a:cubicBezTo>
                  <a:cubicBezTo>
                    <a:pt x="591874" y="2159"/>
                    <a:pt x="588132" y="0"/>
                    <a:pt x="584082" y="0"/>
                  </a:cubicBezTo>
                  <a:lnTo>
                    <a:pt x="11343" y="0"/>
                  </a:lnTo>
                  <a:cubicBezTo>
                    <a:pt x="7294" y="0"/>
                    <a:pt x="3552" y="2159"/>
                    <a:pt x="1524" y="5664"/>
                  </a:cubicBezTo>
                  <a:cubicBezTo>
                    <a:pt x="-503" y="9169"/>
                    <a:pt x="-508" y="13490"/>
                    <a:pt x="1511" y="16999"/>
                  </a:cubicBezTo>
                  <a:lnTo>
                    <a:pt x="185151" y="336183"/>
                  </a:lnTo>
                  <a:cubicBezTo>
                    <a:pt x="191201" y="346700"/>
                    <a:pt x="202410" y="353183"/>
                    <a:pt x="214543" y="353183"/>
                  </a:cubicBezTo>
                  <a:close/>
                </a:path>
              </a:pathLst>
            </a:custGeom>
            <a:gradFill rotWithShape="1">
              <a:gsLst>
                <a:gs pos="0">
                  <a:srgbClr val="8BDCFF">
                    <a:alpha val="0"/>
                  </a:srgbClr>
                </a:gs>
                <a:gs pos="50000">
                  <a:srgbClr val="8BDCFF">
                    <a:alpha val="0"/>
                  </a:srgbClr>
                </a:gs>
                <a:gs pos="100000">
                  <a:srgbClr val="8BDC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28575"/>
              <a:ext cx="357964" cy="381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5094" y="-101618"/>
            <a:ext cx="12710986" cy="12989659"/>
            <a:chOff x="0" y="0"/>
            <a:chExt cx="717425" cy="7331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699" cy="733154"/>
            </a:xfrm>
            <a:custGeom>
              <a:avLst/>
              <a:gdLst/>
              <a:ahLst/>
              <a:cxnLst/>
              <a:rect l="l" t="t" r="r" b="b"/>
              <a:pathLst>
                <a:path w="712699" h="733154">
                  <a:moveTo>
                    <a:pt x="495953" y="0"/>
                  </a:moveTo>
                  <a:lnTo>
                    <a:pt x="18272" y="0"/>
                  </a:lnTo>
                  <a:cubicBezTo>
                    <a:pt x="13426" y="0"/>
                    <a:pt x="8779" y="1925"/>
                    <a:pt x="5352" y="5352"/>
                  </a:cubicBezTo>
                  <a:cubicBezTo>
                    <a:pt x="1925" y="8779"/>
                    <a:pt x="0" y="13426"/>
                    <a:pt x="0" y="18272"/>
                  </a:cubicBezTo>
                  <a:lnTo>
                    <a:pt x="0" y="714882"/>
                  </a:lnTo>
                  <a:cubicBezTo>
                    <a:pt x="0" y="719728"/>
                    <a:pt x="1925" y="724375"/>
                    <a:pt x="5352" y="727802"/>
                  </a:cubicBezTo>
                  <a:cubicBezTo>
                    <a:pt x="8779" y="731229"/>
                    <a:pt x="13426" y="733154"/>
                    <a:pt x="18272" y="733154"/>
                  </a:cubicBezTo>
                  <a:lnTo>
                    <a:pt x="495953" y="733154"/>
                  </a:lnTo>
                  <a:cubicBezTo>
                    <a:pt x="507229" y="733154"/>
                    <a:pt x="517617" y="727035"/>
                    <a:pt x="523084" y="717173"/>
                  </a:cubicBezTo>
                  <a:lnTo>
                    <a:pt x="708566" y="382558"/>
                  </a:lnTo>
                  <a:cubicBezTo>
                    <a:pt x="714077" y="372617"/>
                    <a:pt x="714077" y="360537"/>
                    <a:pt x="708566" y="350596"/>
                  </a:cubicBezTo>
                  <a:lnTo>
                    <a:pt x="523084" y="15981"/>
                  </a:lnTo>
                  <a:cubicBezTo>
                    <a:pt x="517617" y="6119"/>
                    <a:pt x="507229" y="0"/>
                    <a:pt x="49595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03125" cy="761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0211" y="-75808"/>
            <a:ext cx="11284339" cy="6499582"/>
            <a:chOff x="0" y="0"/>
            <a:chExt cx="613746" cy="353507"/>
          </a:xfrm>
        </p:grpSpPr>
        <p:sp>
          <p:nvSpPr>
            <p:cNvPr id="9" name="Freeform 9"/>
            <p:cNvSpPr/>
            <p:nvPr/>
          </p:nvSpPr>
          <p:spPr>
            <a:xfrm>
              <a:off x="8673" y="0"/>
              <a:ext cx="596400" cy="353507"/>
            </a:xfrm>
            <a:custGeom>
              <a:avLst/>
              <a:gdLst/>
              <a:ahLst/>
              <a:cxnLst/>
              <a:rect l="l" t="t" r="r" b="b"/>
              <a:pathLst>
                <a:path w="596400" h="353507">
                  <a:moveTo>
                    <a:pt x="215109" y="353507"/>
                  </a:moveTo>
                  <a:lnTo>
                    <a:pt x="381291" y="353507"/>
                  </a:lnTo>
                  <a:cubicBezTo>
                    <a:pt x="394023" y="353507"/>
                    <a:pt x="405785" y="346702"/>
                    <a:pt x="412130" y="335663"/>
                  </a:cubicBezTo>
                  <a:lnTo>
                    <a:pt x="594816" y="17844"/>
                  </a:lnTo>
                  <a:cubicBezTo>
                    <a:pt x="596934" y="14159"/>
                    <a:pt x="596928" y="9624"/>
                    <a:pt x="594799" y="5945"/>
                  </a:cubicBezTo>
                  <a:cubicBezTo>
                    <a:pt x="592670" y="2266"/>
                    <a:pt x="588742" y="0"/>
                    <a:pt x="584491" y="0"/>
                  </a:cubicBezTo>
                  <a:lnTo>
                    <a:pt x="11909" y="0"/>
                  </a:lnTo>
                  <a:cubicBezTo>
                    <a:pt x="7659" y="0"/>
                    <a:pt x="3730" y="2266"/>
                    <a:pt x="1601" y="5945"/>
                  </a:cubicBezTo>
                  <a:cubicBezTo>
                    <a:pt x="-528" y="9624"/>
                    <a:pt x="-534" y="14159"/>
                    <a:pt x="1584" y="17844"/>
                  </a:cubicBezTo>
                  <a:lnTo>
                    <a:pt x="184270" y="335663"/>
                  </a:lnTo>
                  <a:cubicBezTo>
                    <a:pt x="190615" y="346702"/>
                    <a:pt x="202377" y="353507"/>
                    <a:pt x="215109" y="353507"/>
                  </a:cubicBezTo>
                  <a:close/>
                </a:path>
              </a:pathLst>
            </a:custGeom>
            <a:blipFill>
              <a:blip r:embed="rId2"/>
              <a:stretch>
                <a:fillRect l="-356" t="-6688" r="-356" b="-6688"/>
              </a:stretch>
            </a:blip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182165" y="2376250"/>
            <a:ext cx="736879" cy="1595467"/>
          </a:xfrm>
          <a:custGeom>
            <a:avLst/>
            <a:gdLst/>
            <a:ahLst/>
            <a:cxnLst/>
            <a:rect l="l" t="t" r="r" b="b"/>
            <a:pathLst>
              <a:path w="736879" h="1595467">
                <a:moveTo>
                  <a:pt x="0" y="0"/>
                </a:moveTo>
                <a:lnTo>
                  <a:pt x="736879" y="0"/>
                </a:lnTo>
                <a:lnTo>
                  <a:pt x="736879" y="1595467"/>
                </a:lnTo>
                <a:lnTo>
                  <a:pt x="0" y="15954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46"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12" name="Group 12"/>
          <p:cNvGrpSpPr/>
          <p:nvPr/>
        </p:nvGrpSpPr>
        <p:grpSpPr>
          <a:xfrm>
            <a:off x="10610964" y="7245583"/>
            <a:ext cx="2153310" cy="1850500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9698" y="0"/>
              <a:ext cx="793404" cy="698500"/>
            </a:xfrm>
            <a:custGeom>
              <a:avLst/>
              <a:gdLst/>
              <a:ahLst/>
              <a:cxnLst/>
              <a:rect l="l" t="t" r="r" b="b"/>
              <a:pathLst>
                <a:path w="793404" h="698500">
                  <a:moveTo>
                    <a:pt x="785021" y="380326"/>
                  </a:moveTo>
                  <a:lnTo>
                    <a:pt x="617983" y="667424"/>
                  </a:lnTo>
                  <a:cubicBezTo>
                    <a:pt x="606789" y="686664"/>
                    <a:pt x="586208" y="698500"/>
                    <a:pt x="563948" y="698500"/>
                  </a:cubicBezTo>
                  <a:lnTo>
                    <a:pt x="229456" y="698500"/>
                  </a:lnTo>
                  <a:cubicBezTo>
                    <a:pt x="207196" y="698500"/>
                    <a:pt x="186615" y="686664"/>
                    <a:pt x="175421" y="667424"/>
                  </a:cubicBezTo>
                  <a:lnTo>
                    <a:pt x="8383" y="380326"/>
                  </a:lnTo>
                  <a:cubicBezTo>
                    <a:pt x="-2794" y="361116"/>
                    <a:pt x="-2794" y="337384"/>
                    <a:pt x="8383" y="318174"/>
                  </a:cubicBezTo>
                  <a:lnTo>
                    <a:pt x="175421" y="31076"/>
                  </a:lnTo>
                  <a:cubicBezTo>
                    <a:pt x="186615" y="11836"/>
                    <a:pt x="207196" y="0"/>
                    <a:pt x="229456" y="0"/>
                  </a:cubicBezTo>
                  <a:lnTo>
                    <a:pt x="563948" y="0"/>
                  </a:lnTo>
                  <a:cubicBezTo>
                    <a:pt x="586208" y="0"/>
                    <a:pt x="606789" y="11836"/>
                    <a:pt x="617983" y="31076"/>
                  </a:cubicBezTo>
                  <a:lnTo>
                    <a:pt x="785021" y="318174"/>
                  </a:lnTo>
                  <a:cubicBezTo>
                    <a:pt x="796198" y="337384"/>
                    <a:pt x="796198" y="361116"/>
                    <a:pt x="785021" y="380326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44011" y="6761550"/>
            <a:ext cx="1408483" cy="1210415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14827" y="0"/>
              <a:ext cx="783146" cy="698500"/>
            </a:xfrm>
            <a:custGeom>
              <a:avLst/>
              <a:gdLst/>
              <a:ahLst/>
              <a:cxnLst/>
              <a:rect l="l" t="t" r="r" b="b"/>
              <a:pathLst>
                <a:path w="783146" h="698500">
                  <a:moveTo>
                    <a:pt x="770331" y="396760"/>
                  </a:moveTo>
                  <a:lnTo>
                    <a:pt x="622415" y="650990"/>
                  </a:lnTo>
                  <a:cubicBezTo>
                    <a:pt x="605301" y="680404"/>
                    <a:pt x="573838" y="698500"/>
                    <a:pt x="539807" y="698500"/>
                  </a:cubicBezTo>
                  <a:lnTo>
                    <a:pt x="243339" y="698500"/>
                  </a:lnTo>
                  <a:cubicBezTo>
                    <a:pt x="209308" y="698500"/>
                    <a:pt x="177845" y="680404"/>
                    <a:pt x="160731" y="650990"/>
                  </a:cubicBezTo>
                  <a:lnTo>
                    <a:pt x="12815" y="396760"/>
                  </a:lnTo>
                  <a:cubicBezTo>
                    <a:pt x="-4272" y="367391"/>
                    <a:pt x="-4272" y="331109"/>
                    <a:pt x="12815" y="301740"/>
                  </a:cubicBezTo>
                  <a:lnTo>
                    <a:pt x="160731" y="47510"/>
                  </a:lnTo>
                  <a:cubicBezTo>
                    <a:pt x="177845" y="18096"/>
                    <a:pt x="209308" y="0"/>
                    <a:pt x="243339" y="0"/>
                  </a:cubicBezTo>
                  <a:lnTo>
                    <a:pt x="539807" y="0"/>
                  </a:lnTo>
                  <a:cubicBezTo>
                    <a:pt x="573838" y="0"/>
                    <a:pt x="605301" y="18096"/>
                    <a:pt x="622415" y="47510"/>
                  </a:cubicBezTo>
                  <a:lnTo>
                    <a:pt x="770331" y="301740"/>
                  </a:lnTo>
                  <a:cubicBezTo>
                    <a:pt x="787418" y="331109"/>
                    <a:pt x="787418" y="367391"/>
                    <a:pt x="770331" y="396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115150" y="7781087"/>
            <a:ext cx="1034461" cy="888990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20188" y="0"/>
              <a:ext cx="772425" cy="698500"/>
            </a:xfrm>
            <a:custGeom>
              <a:avLst/>
              <a:gdLst/>
              <a:ahLst/>
              <a:cxnLst/>
              <a:rect l="l" t="t" r="r" b="b"/>
              <a:pathLst>
                <a:path w="772425" h="698500">
                  <a:moveTo>
                    <a:pt x="754975" y="413938"/>
                  </a:moveTo>
                  <a:lnTo>
                    <a:pt x="627049" y="633812"/>
                  </a:lnTo>
                  <a:cubicBezTo>
                    <a:pt x="603747" y="673862"/>
                    <a:pt x="560907" y="698500"/>
                    <a:pt x="514572" y="698500"/>
                  </a:cubicBezTo>
                  <a:lnTo>
                    <a:pt x="257852" y="698500"/>
                  </a:lnTo>
                  <a:cubicBezTo>
                    <a:pt x="211517" y="698500"/>
                    <a:pt x="168677" y="673862"/>
                    <a:pt x="145375" y="633812"/>
                  </a:cubicBezTo>
                  <a:lnTo>
                    <a:pt x="17449" y="413938"/>
                  </a:lnTo>
                  <a:cubicBezTo>
                    <a:pt x="-5817" y="373950"/>
                    <a:pt x="-5817" y="324550"/>
                    <a:pt x="17449" y="284562"/>
                  </a:cubicBezTo>
                  <a:lnTo>
                    <a:pt x="145375" y="64688"/>
                  </a:lnTo>
                  <a:cubicBezTo>
                    <a:pt x="168677" y="24638"/>
                    <a:pt x="211517" y="0"/>
                    <a:pt x="257852" y="0"/>
                  </a:cubicBezTo>
                  <a:lnTo>
                    <a:pt x="514572" y="0"/>
                  </a:lnTo>
                  <a:cubicBezTo>
                    <a:pt x="560907" y="0"/>
                    <a:pt x="603747" y="24638"/>
                    <a:pt x="627049" y="64688"/>
                  </a:cubicBezTo>
                  <a:lnTo>
                    <a:pt x="754975" y="284562"/>
                  </a:lnTo>
                  <a:cubicBezTo>
                    <a:pt x="778241" y="324550"/>
                    <a:pt x="778241" y="373950"/>
                    <a:pt x="754975" y="413938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4973306" y="8321900"/>
            <a:ext cx="457585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grpSp>
        <p:nvGrpSpPr>
          <p:cNvPr id="22" name="Group 22"/>
          <p:cNvGrpSpPr/>
          <p:nvPr/>
        </p:nvGrpSpPr>
        <p:grpSpPr>
          <a:xfrm>
            <a:off x="1028700" y="8283800"/>
            <a:ext cx="4665051" cy="821809"/>
            <a:chOff x="0" y="0"/>
            <a:chExt cx="1228656" cy="2164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8656" cy="216443"/>
            </a:xfrm>
            <a:custGeom>
              <a:avLst/>
              <a:gdLst/>
              <a:ahLst/>
              <a:cxnLst/>
              <a:rect l="l" t="t" r="r" b="b"/>
              <a:pathLst>
                <a:path w="1228656" h="216443">
                  <a:moveTo>
                    <a:pt x="66382" y="0"/>
                  </a:moveTo>
                  <a:lnTo>
                    <a:pt x="1162273" y="0"/>
                  </a:lnTo>
                  <a:cubicBezTo>
                    <a:pt x="1198935" y="0"/>
                    <a:pt x="1228656" y="29720"/>
                    <a:pt x="1228656" y="66382"/>
                  </a:cubicBezTo>
                  <a:lnTo>
                    <a:pt x="1228656" y="150061"/>
                  </a:lnTo>
                  <a:cubicBezTo>
                    <a:pt x="1228656" y="167667"/>
                    <a:pt x="1221662" y="184551"/>
                    <a:pt x="1209213" y="197000"/>
                  </a:cubicBezTo>
                  <a:cubicBezTo>
                    <a:pt x="1196763" y="209450"/>
                    <a:pt x="1179879" y="216443"/>
                    <a:pt x="1162273" y="216443"/>
                  </a:cubicBezTo>
                  <a:lnTo>
                    <a:pt x="66382" y="216443"/>
                  </a:lnTo>
                  <a:cubicBezTo>
                    <a:pt x="29720" y="216443"/>
                    <a:pt x="0" y="186723"/>
                    <a:pt x="0" y="150061"/>
                  </a:cubicBezTo>
                  <a:lnTo>
                    <a:pt x="0" y="66382"/>
                  </a:lnTo>
                  <a:cubicBezTo>
                    <a:pt x="0" y="29720"/>
                    <a:pt x="29720" y="0"/>
                    <a:pt x="663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228656" cy="273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8689" y="3351766"/>
            <a:ext cx="6763535" cy="3409784"/>
          </a:xfrm>
          <a:custGeom>
            <a:avLst/>
            <a:gdLst/>
            <a:ahLst/>
            <a:cxnLst/>
            <a:rect l="l" t="t" r="r" b="b"/>
            <a:pathLst>
              <a:path w="4144189" h="1822500">
                <a:moveTo>
                  <a:pt x="0" y="0"/>
                </a:moveTo>
                <a:lnTo>
                  <a:pt x="4144189" y="0"/>
                </a:lnTo>
                <a:lnTo>
                  <a:pt x="4144189" y="1822500"/>
                </a:lnTo>
                <a:lnTo>
                  <a:pt x="0" y="1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426" r="-2354" b="-27735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7" name="TextBox 27"/>
          <p:cNvSpPr txBox="1"/>
          <p:nvPr/>
        </p:nvSpPr>
        <p:spPr>
          <a:xfrm>
            <a:off x="1444299" y="8486004"/>
            <a:ext cx="3832649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043A95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Sant</a:t>
            </a:r>
            <a:r>
              <a:rPr lang="en-US" sz="1700" b="1" u="none" strike="noStrike">
                <a:solidFill>
                  <a:srgbClr val="043A95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iago, CHILE, 02 de junio de 2026</a:t>
            </a:r>
          </a:p>
        </p:txBody>
      </p:sp>
      <p:pic>
        <p:nvPicPr>
          <p:cNvPr id="26" name="Imagen 25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CEEF121A-CCA3-6BF4-6404-FDC014DF28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283" b="17666"/>
          <a:stretch>
            <a:fillRect/>
          </a:stretch>
        </p:blipFill>
        <p:spPr>
          <a:xfrm>
            <a:off x="7752871" y="2694085"/>
            <a:ext cx="1809285" cy="1176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06400" y="-114300"/>
            <a:ext cx="5669281" cy="4851246"/>
            <a:chOff x="0" y="0"/>
            <a:chExt cx="880329" cy="753304"/>
          </a:xfrm>
        </p:grpSpPr>
        <p:sp>
          <p:nvSpPr>
            <p:cNvPr id="3" name="Freeform 3"/>
            <p:cNvSpPr/>
            <p:nvPr/>
          </p:nvSpPr>
          <p:spPr>
            <a:xfrm>
              <a:off x="10346" y="0"/>
              <a:ext cx="859637" cy="753304"/>
            </a:xfrm>
            <a:custGeom>
              <a:avLst/>
              <a:gdLst/>
              <a:ahLst/>
              <a:cxnLst/>
              <a:rect l="l" t="t" r="r" b="b"/>
              <a:pathLst>
                <a:path w="859637" h="753304">
                  <a:moveTo>
                    <a:pt x="850531" y="412707"/>
                  </a:moveTo>
                  <a:lnTo>
                    <a:pt x="686234" y="717249"/>
                  </a:lnTo>
                  <a:cubicBezTo>
                    <a:pt x="674252" y="739458"/>
                    <a:pt x="651051" y="753304"/>
                    <a:pt x="625815" y="753304"/>
                  </a:cubicBezTo>
                  <a:lnTo>
                    <a:pt x="233822" y="753304"/>
                  </a:lnTo>
                  <a:cubicBezTo>
                    <a:pt x="208586" y="753304"/>
                    <a:pt x="185384" y="739458"/>
                    <a:pt x="173402" y="717249"/>
                  </a:cubicBezTo>
                  <a:lnTo>
                    <a:pt x="9106" y="412707"/>
                  </a:lnTo>
                  <a:cubicBezTo>
                    <a:pt x="-3035" y="390203"/>
                    <a:pt x="-3035" y="363100"/>
                    <a:pt x="9106" y="340597"/>
                  </a:cubicBezTo>
                  <a:lnTo>
                    <a:pt x="173402" y="36055"/>
                  </a:lnTo>
                  <a:cubicBezTo>
                    <a:pt x="185384" y="13845"/>
                    <a:pt x="208586" y="0"/>
                    <a:pt x="233822" y="0"/>
                  </a:cubicBezTo>
                  <a:lnTo>
                    <a:pt x="625815" y="0"/>
                  </a:lnTo>
                  <a:cubicBezTo>
                    <a:pt x="651051" y="0"/>
                    <a:pt x="674252" y="13845"/>
                    <a:pt x="686234" y="36055"/>
                  </a:cubicBezTo>
                  <a:lnTo>
                    <a:pt x="850531" y="340597"/>
                  </a:lnTo>
                  <a:cubicBezTo>
                    <a:pt x="862672" y="363100"/>
                    <a:pt x="862672" y="390203"/>
                    <a:pt x="850531" y="412707"/>
                  </a:cubicBezTo>
                  <a:close/>
                </a:path>
              </a:pathLst>
            </a:custGeom>
            <a:blipFill>
              <a:blip r:embed="rId2"/>
              <a:stretch>
                <a:fillRect l="-2316" r="-2316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042752"/>
            <a:ext cx="18288000" cy="5258688"/>
            <a:chOff x="0" y="0"/>
            <a:chExt cx="4816593" cy="1385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385004"/>
            </a:xfrm>
            <a:custGeom>
              <a:avLst/>
              <a:gdLst/>
              <a:ahLst/>
              <a:cxnLst/>
              <a:rect l="l" t="t" r="r" b="b"/>
              <a:pathLst>
                <a:path w="4816592" h="1385004">
                  <a:moveTo>
                    <a:pt x="0" y="0"/>
                  </a:moveTo>
                  <a:lnTo>
                    <a:pt x="4816592" y="0"/>
                  </a:lnTo>
                  <a:lnTo>
                    <a:pt x="4816592" y="1385004"/>
                  </a:lnTo>
                  <a:lnTo>
                    <a:pt x="0" y="1385004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816593" cy="1413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19803" y="850925"/>
            <a:ext cx="12281168" cy="191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Interca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mbiabilidad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: </a:t>
            </a:r>
          </a:p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Avances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en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la 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Modificación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del 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Reglamento</a:t>
            </a:r>
            <a:endParaRPr lang="en-US" sz="4999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endParaRPr lang="en-US" sz="4999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35363" y="9258300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3" name="Freeform 13"/>
          <p:cNvSpPr/>
          <p:nvPr/>
        </p:nvSpPr>
        <p:spPr>
          <a:xfrm>
            <a:off x="644064" y="5263832"/>
            <a:ext cx="461368" cy="471987"/>
          </a:xfrm>
          <a:custGeom>
            <a:avLst/>
            <a:gdLst/>
            <a:ahLst/>
            <a:cxnLst/>
            <a:rect l="l" t="t" r="r" b="b"/>
            <a:pathLst>
              <a:path w="461368" h="471987">
                <a:moveTo>
                  <a:pt x="0" y="0"/>
                </a:moveTo>
                <a:lnTo>
                  <a:pt x="461368" y="0"/>
                </a:lnTo>
                <a:lnTo>
                  <a:pt x="461368" y="471987"/>
                </a:lnTo>
                <a:lnTo>
                  <a:pt x="0" y="471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4" name="TextBox 14"/>
          <p:cNvSpPr txBox="1"/>
          <p:nvPr/>
        </p:nvSpPr>
        <p:spPr>
          <a:xfrm>
            <a:off x="435281" y="3305842"/>
            <a:ext cx="13337284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odificación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Reglamento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Intercambiabilidad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(DS N.° 024-2018-SA) con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principal de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modernizar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viabilizar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marco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regulatorio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alineándolo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estándares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internacionales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ampliando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alternativas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técnicas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demostrar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equivalencia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terapéutica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3926" y="5277984"/>
            <a:ext cx="619460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Principales</a:t>
            </a:r>
            <a:r>
              <a:rPr lang="en-US" sz="2599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599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cambios</a:t>
            </a:r>
            <a:r>
              <a:rPr lang="en-US" sz="2599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599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regulatorios</a:t>
            </a:r>
            <a:endParaRPr lang="en-US" sz="2599" b="1" u="none" strike="noStrike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5432" y="6207202"/>
            <a:ext cx="15749222" cy="26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Alineamiento con estándares internacionales (OMS, ICH, EMA, FDA, ANVISA y PAVS/WLA).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Mayor reconocimiento de estudios y centros internacionales certificados.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Flexibilización de estudios de equivalencia terapéutica y ampliación de </a:t>
            </a:r>
            <a:r>
              <a:rPr lang="es-PE" sz="2600" dirty="0" err="1">
                <a:solidFill>
                  <a:srgbClr val="FFFFFF"/>
                </a:solidFill>
                <a:latin typeface="Poppins"/>
                <a:cs typeface="Poppins"/>
              </a:rPr>
              <a:t>bioexenciones</a:t>
            </a: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Simplificación en la selección del producto de referencia.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Implementación gradual de exigencias regulatorias por DIGEMID.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s-PE" sz="2600" dirty="0">
                <a:solidFill>
                  <a:srgbClr val="FFFFFF"/>
                </a:solidFill>
                <a:latin typeface="Poppins"/>
                <a:cs typeface="Poppins"/>
              </a:rPr>
              <a:t>Flexibilidad para productos OTC aprobados en países de referencia.</a:t>
            </a:r>
            <a:endParaRPr lang="en-US" sz="2600" dirty="0">
              <a:solidFill>
                <a:srgbClr val="FFFFFF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5281" y="2614601"/>
            <a:ext cx="10519334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Estado actual de la </a:t>
            </a:r>
            <a:r>
              <a:rPr lang="en-US" sz="22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regulación</a:t>
            </a:r>
            <a:r>
              <a:rPr lang="en-US" sz="22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2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intercambiabilidad</a:t>
            </a:r>
            <a:r>
              <a:rPr lang="en-US" sz="22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2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Perú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CB3E-A64C-C735-03C1-6512FFB2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3C45FCF0-3750-C699-CC1C-723976B70DCF}"/>
              </a:ext>
            </a:extLst>
          </p:cNvPr>
          <p:cNvGrpSpPr/>
          <p:nvPr/>
        </p:nvGrpSpPr>
        <p:grpSpPr>
          <a:xfrm>
            <a:off x="0" y="7461902"/>
            <a:ext cx="18288000" cy="2839538"/>
            <a:chOff x="0" y="0"/>
            <a:chExt cx="4816593" cy="74786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E3D72CC-896A-1DF6-D2A1-AAA1E368EAD3}"/>
                </a:ext>
              </a:extLst>
            </p:cNvPr>
            <p:cNvSpPr/>
            <p:nvPr/>
          </p:nvSpPr>
          <p:spPr>
            <a:xfrm>
              <a:off x="0" y="0"/>
              <a:ext cx="4816592" cy="747862"/>
            </a:xfrm>
            <a:custGeom>
              <a:avLst/>
              <a:gdLst/>
              <a:ahLst/>
              <a:cxnLst/>
              <a:rect l="l" t="t" r="r" b="b"/>
              <a:pathLst>
                <a:path w="4816592" h="747862">
                  <a:moveTo>
                    <a:pt x="0" y="0"/>
                  </a:moveTo>
                  <a:lnTo>
                    <a:pt x="4816592" y="0"/>
                  </a:lnTo>
                  <a:lnTo>
                    <a:pt x="4816592" y="747862"/>
                  </a:lnTo>
                  <a:lnTo>
                    <a:pt x="0" y="747862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95236964-8A43-1612-8239-9AE391D6C921}"/>
                </a:ext>
              </a:extLst>
            </p:cNvPr>
            <p:cNvSpPr txBox="1"/>
            <p:nvPr/>
          </p:nvSpPr>
          <p:spPr>
            <a:xfrm>
              <a:off x="0" y="-28575"/>
              <a:ext cx="4816593" cy="776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FD0AFC3-623F-BD42-2EE8-C5C376C7E73C}"/>
              </a:ext>
            </a:extLst>
          </p:cNvPr>
          <p:cNvSpPr txBox="1"/>
          <p:nvPr/>
        </p:nvSpPr>
        <p:spPr>
          <a:xfrm>
            <a:off x="419803" y="850925"/>
            <a:ext cx="10519334" cy="2596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ALIFAR:</a:t>
            </a:r>
          </a:p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Interca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mbiabilidad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/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Fortalecimiento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 la ANM </a:t>
            </a:r>
          </a:p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endParaRPr lang="en-US" sz="4999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A30DEBF-0B96-A068-AAB6-2376DDC7C216}"/>
              </a:ext>
            </a:extLst>
          </p:cNvPr>
          <p:cNvSpPr/>
          <p:nvPr/>
        </p:nvSpPr>
        <p:spPr>
          <a:xfrm>
            <a:off x="16135363" y="9258300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AB1E515-45FC-940B-1F6F-DDA2C79159D2}"/>
              </a:ext>
            </a:extLst>
          </p:cNvPr>
          <p:cNvSpPr/>
          <p:nvPr/>
        </p:nvSpPr>
        <p:spPr>
          <a:xfrm>
            <a:off x="644064" y="5263832"/>
            <a:ext cx="461368" cy="471987"/>
          </a:xfrm>
          <a:custGeom>
            <a:avLst/>
            <a:gdLst/>
            <a:ahLst/>
            <a:cxnLst/>
            <a:rect l="l" t="t" r="r" b="b"/>
            <a:pathLst>
              <a:path w="461368" h="471987">
                <a:moveTo>
                  <a:pt x="0" y="0"/>
                </a:moveTo>
                <a:lnTo>
                  <a:pt x="461368" y="0"/>
                </a:lnTo>
                <a:lnTo>
                  <a:pt x="461368" y="471987"/>
                </a:lnTo>
                <a:lnTo>
                  <a:pt x="0" y="471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0A60305-900F-33AF-D27B-6B081B8EFEC3}"/>
              </a:ext>
            </a:extLst>
          </p:cNvPr>
          <p:cNvSpPr txBox="1"/>
          <p:nvPr/>
        </p:nvSpPr>
        <p:spPr>
          <a:xfrm>
            <a:off x="450759" y="3301215"/>
            <a:ext cx="10519334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Carta al Ministro de Salud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Enero</a:t>
            </a:r>
            <a:r>
              <a:rPr lang="en-US" sz="22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2026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CCEFF1-4EC5-03F1-B493-20257A5B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417" t="13137" r="21250" b="4510"/>
          <a:stretch>
            <a:fillRect/>
          </a:stretch>
        </p:blipFill>
        <p:spPr>
          <a:xfrm>
            <a:off x="10839463" y="210243"/>
            <a:ext cx="7219937" cy="9886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211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79555" y="1193818"/>
            <a:ext cx="1479368" cy="1271332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14116" y="0"/>
              <a:ext cx="784567" cy="698500"/>
            </a:xfrm>
            <a:custGeom>
              <a:avLst/>
              <a:gdLst/>
              <a:ahLst/>
              <a:cxnLst/>
              <a:rect l="l" t="t" r="r" b="b"/>
              <a:pathLst>
                <a:path w="784567" h="698500">
                  <a:moveTo>
                    <a:pt x="772366" y="394484"/>
                  </a:moveTo>
                  <a:lnTo>
                    <a:pt x="621802" y="653266"/>
                  </a:lnTo>
                  <a:cubicBezTo>
                    <a:pt x="605508" y="681271"/>
                    <a:pt x="575552" y="698500"/>
                    <a:pt x="543151" y="698500"/>
                  </a:cubicBezTo>
                  <a:lnTo>
                    <a:pt x="241417" y="698500"/>
                  </a:lnTo>
                  <a:cubicBezTo>
                    <a:pt x="209016" y="698500"/>
                    <a:pt x="179060" y="681271"/>
                    <a:pt x="162766" y="653266"/>
                  </a:cubicBezTo>
                  <a:lnTo>
                    <a:pt x="12202" y="394484"/>
                  </a:lnTo>
                  <a:cubicBezTo>
                    <a:pt x="-4067" y="366522"/>
                    <a:pt x="-4067" y="331978"/>
                    <a:pt x="12202" y="304016"/>
                  </a:cubicBezTo>
                  <a:lnTo>
                    <a:pt x="162766" y="45234"/>
                  </a:lnTo>
                  <a:cubicBezTo>
                    <a:pt x="179060" y="17228"/>
                    <a:pt x="209016" y="0"/>
                    <a:pt x="241417" y="0"/>
                  </a:cubicBezTo>
                  <a:lnTo>
                    <a:pt x="543151" y="0"/>
                  </a:lnTo>
                  <a:cubicBezTo>
                    <a:pt x="575552" y="0"/>
                    <a:pt x="605508" y="17228"/>
                    <a:pt x="621802" y="45234"/>
                  </a:cubicBezTo>
                  <a:lnTo>
                    <a:pt x="772366" y="304016"/>
                  </a:lnTo>
                  <a:cubicBezTo>
                    <a:pt x="788635" y="331978"/>
                    <a:pt x="788635" y="366522"/>
                    <a:pt x="772366" y="394484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79555" y="5167568"/>
            <a:ext cx="1479368" cy="1271332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14116" y="0"/>
              <a:ext cx="784567" cy="698500"/>
            </a:xfrm>
            <a:custGeom>
              <a:avLst/>
              <a:gdLst/>
              <a:ahLst/>
              <a:cxnLst/>
              <a:rect l="l" t="t" r="r" b="b"/>
              <a:pathLst>
                <a:path w="784567" h="698500">
                  <a:moveTo>
                    <a:pt x="772366" y="394484"/>
                  </a:moveTo>
                  <a:lnTo>
                    <a:pt x="621802" y="653266"/>
                  </a:lnTo>
                  <a:cubicBezTo>
                    <a:pt x="605508" y="681271"/>
                    <a:pt x="575552" y="698500"/>
                    <a:pt x="543151" y="698500"/>
                  </a:cubicBezTo>
                  <a:lnTo>
                    <a:pt x="241417" y="698500"/>
                  </a:lnTo>
                  <a:cubicBezTo>
                    <a:pt x="209016" y="698500"/>
                    <a:pt x="179060" y="681271"/>
                    <a:pt x="162766" y="653266"/>
                  </a:cubicBezTo>
                  <a:lnTo>
                    <a:pt x="12202" y="394484"/>
                  </a:lnTo>
                  <a:cubicBezTo>
                    <a:pt x="-4067" y="366522"/>
                    <a:pt x="-4067" y="331978"/>
                    <a:pt x="12202" y="304016"/>
                  </a:cubicBezTo>
                  <a:lnTo>
                    <a:pt x="162766" y="45234"/>
                  </a:lnTo>
                  <a:cubicBezTo>
                    <a:pt x="179060" y="17228"/>
                    <a:pt x="209016" y="0"/>
                    <a:pt x="241417" y="0"/>
                  </a:cubicBezTo>
                  <a:lnTo>
                    <a:pt x="543151" y="0"/>
                  </a:lnTo>
                  <a:cubicBezTo>
                    <a:pt x="575552" y="0"/>
                    <a:pt x="605508" y="17228"/>
                    <a:pt x="621802" y="45234"/>
                  </a:cubicBezTo>
                  <a:lnTo>
                    <a:pt x="772366" y="304016"/>
                  </a:lnTo>
                  <a:cubicBezTo>
                    <a:pt x="788635" y="331978"/>
                    <a:pt x="788635" y="366522"/>
                    <a:pt x="772366" y="394484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79555" y="3084275"/>
            <a:ext cx="1479368" cy="1271332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14116" y="0"/>
              <a:ext cx="784567" cy="698500"/>
            </a:xfrm>
            <a:custGeom>
              <a:avLst/>
              <a:gdLst/>
              <a:ahLst/>
              <a:cxnLst/>
              <a:rect l="l" t="t" r="r" b="b"/>
              <a:pathLst>
                <a:path w="784567" h="698500">
                  <a:moveTo>
                    <a:pt x="772366" y="394484"/>
                  </a:moveTo>
                  <a:lnTo>
                    <a:pt x="621802" y="653266"/>
                  </a:lnTo>
                  <a:cubicBezTo>
                    <a:pt x="605508" y="681271"/>
                    <a:pt x="575552" y="698500"/>
                    <a:pt x="543151" y="698500"/>
                  </a:cubicBezTo>
                  <a:lnTo>
                    <a:pt x="241417" y="698500"/>
                  </a:lnTo>
                  <a:cubicBezTo>
                    <a:pt x="209016" y="698500"/>
                    <a:pt x="179060" y="681271"/>
                    <a:pt x="162766" y="653266"/>
                  </a:cubicBezTo>
                  <a:lnTo>
                    <a:pt x="12202" y="394484"/>
                  </a:lnTo>
                  <a:cubicBezTo>
                    <a:pt x="-4067" y="366522"/>
                    <a:pt x="-4067" y="331978"/>
                    <a:pt x="12202" y="304016"/>
                  </a:cubicBezTo>
                  <a:lnTo>
                    <a:pt x="162766" y="45234"/>
                  </a:lnTo>
                  <a:cubicBezTo>
                    <a:pt x="179060" y="17228"/>
                    <a:pt x="209016" y="0"/>
                    <a:pt x="241417" y="0"/>
                  </a:cubicBezTo>
                  <a:lnTo>
                    <a:pt x="543151" y="0"/>
                  </a:lnTo>
                  <a:cubicBezTo>
                    <a:pt x="575552" y="0"/>
                    <a:pt x="605508" y="17228"/>
                    <a:pt x="621802" y="45234"/>
                  </a:cubicBezTo>
                  <a:lnTo>
                    <a:pt x="772366" y="304016"/>
                  </a:lnTo>
                  <a:cubicBezTo>
                    <a:pt x="788635" y="331978"/>
                    <a:pt x="788635" y="366522"/>
                    <a:pt x="772366" y="394484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79555" y="7682168"/>
            <a:ext cx="1479368" cy="1271332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14116" y="0"/>
              <a:ext cx="784567" cy="698500"/>
            </a:xfrm>
            <a:custGeom>
              <a:avLst/>
              <a:gdLst/>
              <a:ahLst/>
              <a:cxnLst/>
              <a:rect l="l" t="t" r="r" b="b"/>
              <a:pathLst>
                <a:path w="784567" h="698500">
                  <a:moveTo>
                    <a:pt x="772366" y="394484"/>
                  </a:moveTo>
                  <a:lnTo>
                    <a:pt x="621802" y="653266"/>
                  </a:lnTo>
                  <a:cubicBezTo>
                    <a:pt x="605508" y="681271"/>
                    <a:pt x="575552" y="698500"/>
                    <a:pt x="543151" y="698500"/>
                  </a:cubicBezTo>
                  <a:lnTo>
                    <a:pt x="241417" y="698500"/>
                  </a:lnTo>
                  <a:cubicBezTo>
                    <a:pt x="209016" y="698500"/>
                    <a:pt x="179060" y="681271"/>
                    <a:pt x="162766" y="653266"/>
                  </a:cubicBezTo>
                  <a:lnTo>
                    <a:pt x="12202" y="394484"/>
                  </a:lnTo>
                  <a:cubicBezTo>
                    <a:pt x="-4067" y="366522"/>
                    <a:pt x="-4067" y="331978"/>
                    <a:pt x="12202" y="304016"/>
                  </a:cubicBezTo>
                  <a:lnTo>
                    <a:pt x="162766" y="45234"/>
                  </a:lnTo>
                  <a:cubicBezTo>
                    <a:pt x="179060" y="17228"/>
                    <a:pt x="209016" y="0"/>
                    <a:pt x="241417" y="0"/>
                  </a:cubicBezTo>
                  <a:lnTo>
                    <a:pt x="543151" y="0"/>
                  </a:lnTo>
                  <a:cubicBezTo>
                    <a:pt x="575552" y="0"/>
                    <a:pt x="605508" y="17228"/>
                    <a:pt x="621802" y="45234"/>
                  </a:cubicBezTo>
                  <a:lnTo>
                    <a:pt x="772366" y="304016"/>
                  </a:lnTo>
                  <a:cubicBezTo>
                    <a:pt x="788635" y="331978"/>
                    <a:pt x="788635" y="366522"/>
                    <a:pt x="772366" y="394484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5400000">
            <a:off x="14910659" y="395571"/>
            <a:ext cx="736879" cy="1595467"/>
          </a:xfrm>
          <a:custGeom>
            <a:avLst/>
            <a:gdLst/>
            <a:ahLst/>
            <a:cxnLst/>
            <a:rect l="l" t="t" r="r" b="b"/>
            <a:pathLst>
              <a:path w="736879" h="1595467">
                <a:moveTo>
                  <a:pt x="0" y="0"/>
                </a:moveTo>
                <a:lnTo>
                  <a:pt x="736879" y="0"/>
                </a:lnTo>
                <a:lnTo>
                  <a:pt x="736879" y="1595467"/>
                </a:lnTo>
                <a:lnTo>
                  <a:pt x="0" y="15954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b="-21946"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16381486" y="0"/>
            <a:ext cx="1906514" cy="10287000"/>
            <a:chOff x="0" y="0"/>
            <a:chExt cx="502127" cy="27093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2127" cy="2709333"/>
            </a:xfrm>
            <a:custGeom>
              <a:avLst/>
              <a:gdLst/>
              <a:ahLst/>
              <a:cxnLst/>
              <a:rect l="l" t="t" r="r" b="b"/>
              <a:pathLst>
                <a:path w="502127" h="2709333">
                  <a:moveTo>
                    <a:pt x="0" y="0"/>
                  </a:moveTo>
                  <a:lnTo>
                    <a:pt x="502127" y="0"/>
                  </a:lnTo>
                  <a:lnTo>
                    <a:pt x="50212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50212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697332" y="8957321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6" y="0"/>
                </a:lnTo>
                <a:lnTo>
                  <a:pt x="1123936" y="601958"/>
                </a:lnTo>
                <a:lnTo>
                  <a:pt x="0" y="6019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1" name="Freeform 21"/>
          <p:cNvSpPr/>
          <p:nvPr/>
        </p:nvSpPr>
        <p:spPr>
          <a:xfrm>
            <a:off x="9842997" y="1435703"/>
            <a:ext cx="752483" cy="715476"/>
          </a:xfrm>
          <a:custGeom>
            <a:avLst/>
            <a:gdLst/>
            <a:ahLst/>
            <a:cxnLst/>
            <a:rect l="l" t="t" r="r" b="b"/>
            <a:pathLst>
              <a:path w="752483" h="715476">
                <a:moveTo>
                  <a:pt x="0" y="0"/>
                </a:moveTo>
                <a:lnTo>
                  <a:pt x="752483" y="0"/>
                </a:lnTo>
                <a:lnTo>
                  <a:pt x="752483" y="715476"/>
                </a:lnTo>
                <a:lnTo>
                  <a:pt x="0" y="715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2" name="Freeform 22"/>
          <p:cNvSpPr/>
          <p:nvPr/>
        </p:nvSpPr>
        <p:spPr>
          <a:xfrm>
            <a:off x="9763007" y="3221712"/>
            <a:ext cx="961698" cy="891980"/>
          </a:xfrm>
          <a:custGeom>
            <a:avLst/>
            <a:gdLst/>
            <a:ahLst/>
            <a:cxnLst/>
            <a:rect l="l" t="t" r="r" b="b"/>
            <a:pathLst>
              <a:path w="961698" h="891980">
                <a:moveTo>
                  <a:pt x="0" y="0"/>
                </a:moveTo>
                <a:lnTo>
                  <a:pt x="961698" y="0"/>
                </a:lnTo>
                <a:lnTo>
                  <a:pt x="961698" y="891980"/>
                </a:lnTo>
                <a:lnTo>
                  <a:pt x="0" y="8919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3" name="Freeform 23"/>
          <p:cNvSpPr/>
          <p:nvPr/>
        </p:nvSpPr>
        <p:spPr>
          <a:xfrm>
            <a:off x="9763007" y="5427616"/>
            <a:ext cx="1020443" cy="739026"/>
          </a:xfrm>
          <a:custGeom>
            <a:avLst/>
            <a:gdLst/>
            <a:ahLst/>
            <a:cxnLst/>
            <a:rect l="l" t="t" r="r" b="b"/>
            <a:pathLst>
              <a:path w="1020443" h="739026">
                <a:moveTo>
                  <a:pt x="0" y="0"/>
                </a:moveTo>
                <a:lnTo>
                  <a:pt x="1020444" y="0"/>
                </a:lnTo>
                <a:lnTo>
                  <a:pt x="1020444" y="739026"/>
                </a:lnTo>
                <a:lnTo>
                  <a:pt x="0" y="739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4" name="Freeform 24"/>
          <p:cNvSpPr/>
          <p:nvPr/>
        </p:nvSpPr>
        <p:spPr>
          <a:xfrm>
            <a:off x="9723838" y="7986167"/>
            <a:ext cx="1028901" cy="662533"/>
          </a:xfrm>
          <a:custGeom>
            <a:avLst/>
            <a:gdLst/>
            <a:ahLst/>
            <a:cxnLst/>
            <a:rect l="l" t="t" r="r" b="b"/>
            <a:pathLst>
              <a:path w="1028901" h="662533">
                <a:moveTo>
                  <a:pt x="0" y="0"/>
                </a:moveTo>
                <a:lnTo>
                  <a:pt x="1028901" y="0"/>
                </a:lnTo>
                <a:lnTo>
                  <a:pt x="1028901" y="662533"/>
                </a:lnTo>
                <a:lnTo>
                  <a:pt x="0" y="6625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5" name="TextBox 25"/>
          <p:cNvSpPr txBox="1"/>
          <p:nvPr/>
        </p:nvSpPr>
        <p:spPr>
          <a:xfrm>
            <a:off x="11266684" y="5448300"/>
            <a:ext cx="5040116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19"/>
              </a:lnSpc>
              <a:spcBef>
                <a:spcPct val="0"/>
              </a:spcBef>
            </a:pPr>
            <a:r>
              <a:rPr lang="en-US" sz="22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enerar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compromisos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concretos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próximo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gobierno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del Congreso 2026–2031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materia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medicamentos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8552" y="8158849"/>
            <a:ext cx="4934290" cy="162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19"/>
              </a:lnSpc>
              <a:spcBef>
                <a:spcPct val="0"/>
              </a:spcBef>
            </a:pPr>
            <a:r>
              <a:rPr lang="en-US" sz="22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Equipos</a:t>
            </a:r>
            <a:r>
              <a:rPr lang="en-US" sz="22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técnicos</a:t>
            </a:r>
            <a:r>
              <a:rPr lang="en-US" sz="22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candidatos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2°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vuelta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representantes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Congreso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electos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expertos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organizaciones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pacientes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48552" y="4991100"/>
            <a:ext cx="40305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Objetivo</a:t>
            </a:r>
            <a:endParaRPr lang="en-US" sz="2599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248552" y="7703422"/>
            <a:ext cx="40305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Participantes</a:t>
            </a:r>
            <a:endParaRPr lang="en-US" sz="2599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248552" y="1824454"/>
            <a:ext cx="4030547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27 d</a:t>
            </a:r>
            <a:r>
              <a:rPr lang="en-US" sz="2299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mayo del 2026.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48552" y="3754120"/>
            <a:ext cx="4030547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Lima, Perú.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48552" y="1369028"/>
            <a:ext cx="40305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Fecha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48552" y="3258718"/>
            <a:ext cx="40305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Lugar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9025" y="1247840"/>
            <a:ext cx="7317566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Foro: "Salud sin Espera"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1829" y="499731"/>
            <a:ext cx="672412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EVENTO ALAFAL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91829" y="1803479"/>
            <a:ext cx="7774580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uerdos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urgentes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garantizar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acceso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medicamentos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b="1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299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Perú.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FA1780F7-1BFD-76E7-82D5-57DA41490F0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833" t="30600" r="35000" b="22549"/>
          <a:stretch>
            <a:fillRect/>
          </a:stretch>
        </p:blipFill>
        <p:spPr>
          <a:xfrm>
            <a:off x="4116802" y="5678039"/>
            <a:ext cx="5334000" cy="4551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07CB43C-6F1F-3637-EE77-7D8128938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4484" t="18118" r="34350" b="22696"/>
          <a:stretch>
            <a:fillRect/>
          </a:stretch>
        </p:blipFill>
        <p:spPr>
          <a:xfrm>
            <a:off x="991829" y="2866415"/>
            <a:ext cx="4227235" cy="41266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50282"/>
            <a:ext cx="18288000" cy="1451158"/>
            <a:chOff x="0" y="0"/>
            <a:chExt cx="4816593" cy="382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2198"/>
            </a:xfrm>
            <a:custGeom>
              <a:avLst/>
              <a:gdLst/>
              <a:ahLst/>
              <a:cxnLst/>
              <a:rect l="l" t="t" r="r" b="b"/>
              <a:pathLst>
                <a:path w="4816592" h="382198">
                  <a:moveTo>
                    <a:pt x="0" y="0"/>
                  </a:moveTo>
                  <a:lnTo>
                    <a:pt x="4816592" y="0"/>
                  </a:lnTo>
                  <a:lnTo>
                    <a:pt x="4816592" y="382198"/>
                  </a:lnTo>
                  <a:lnTo>
                    <a:pt x="0" y="382198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0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135363" y="9355904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8"/>
                </a:lnTo>
                <a:lnTo>
                  <a:pt x="0" y="6019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5BA5E08-819C-67D9-7502-20A212275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9"/>
          <a:stretch>
            <a:fillRect/>
          </a:stretch>
        </p:blipFill>
        <p:spPr>
          <a:xfrm>
            <a:off x="685801" y="2267319"/>
            <a:ext cx="4648200" cy="69913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AD9C86C-0965-3A29-06AA-867E7035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6" t="20396" r="33750" b="6643"/>
          <a:stretch>
            <a:fillRect/>
          </a:stretch>
        </p:blipFill>
        <p:spPr>
          <a:xfrm>
            <a:off x="6477000" y="2290179"/>
            <a:ext cx="7629904" cy="4669605"/>
          </a:xfrm>
          <a:prstGeom prst="rect">
            <a:avLst/>
          </a:prstGeom>
        </p:spPr>
      </p:pic>
      <p:sp>
        <p:nvSpPr>
          <p:cNvPr id="46" name="TextBox 33">
            <a:extLst>
              <a:ext uri="{FF2B5EF4-FFF2-40B4-BE49-F238E27FC236}">
                <a16:creationId xmlns:a16="http://schemas.microsoft.com/office/drawing/2014/main" id="{DC08824B-125D-B0BF-3AE7-04D9FCD6E50C}"/>
              </a:ext>
            </a:extLst>
          </p:cNvPr>
          <p:cNvSpPr txBox="1"/>
          <p:nvPr/>
        </p:nvSpPr>
        <p:spPr>
          <a:xfrm>
            <a:off x="909025" y="1247840"/>
            <a:ext cx="7317566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Foro: "Salud sin Espera"</a:t>
            </a:r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5D0F355B-D3CF-C8BD-805D-4334ECD58000}"/>
              </a:ext>
            </a:extLst>
          </p:cNvPr>
          <p:cNvSpPr txBox="1"/>
          <p:nvPr/>
        </p:nvSpPr>
        <p:spPr>
          <a:xfrm>
            <a:off x="991829" y="499731"/>
            <a:ext cx="672412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EVENTO ALAFAL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287CBC0-FC21-A4C8-7021-9165DE3507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499" t="60196" r="45417" b="7643"/>
          <a:stretch>
            <a:fillRect/>
          </a:stretch>
        </p:blipFill>
        <p:spPr>
          <a:xfrm>
            <a:off x="13220700" y="5273640"/>
            <a:ext cx="4038600" cy="3124569"/>
          </a:xfrm>
          <a:prstGeom prst="rect">
            <a:avLst/>
          </a:prstGeom>
        </p:spPr>
      </p:pic>
      <p:pic>
        <p:nvPicPr>
          <p:cNvPr id="50" name="Imagen 49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F6668D69-4862-5AFD-6E4E-E04CBC9B86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283" b="17666"/>
          <a:stretch>
            <a:fillRect/>
          </a:stretch>
        </p:blipFill>
        <p:spPr>
          <a:xfrm>
            <a:off x="16420033" y="472016"/>
            <a:ext cx="1441455" cy="9376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3939214"/>
            <a:ext cx="6019800" cy="4408877"/>
            <a:chOff x="0" y="0"/>
            <a:chExt cx="3176142" cy="26279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6142" cy="2627998"/>
            </a:xfrm>
            <a:custGeom>
              <a:avLst/>
              <a:gdLst/>
              <a:ahLst/>
              <a:cxnLst/>
              <a:rect l="l" t="t" r="r" b="b"/>
              <a:pathLst>
                <a:path w="3176142" h="2627998">
                  <a:moveTo>
                    <a:pt x="3176142" y="65378"/>
                  </a:moveTo>
                  <a:lnTo>
                    <a:pt x="3176142" y="2562620"/>
                  </a:lnTo>
                  <a:cubicBezTo>
                    <a:pt x="3176142" y="2579959"/>
                    <a:pt x="3169254" y="2596588"/>
                    <a:pt x="3156993" y="2608849"/>
                  </a:cubicBezTo>
                  <a:cubicBezTo>
                    <a:pt x="3144732" y="2621110"/>
                    <a:pt x="3128103" y="2627998"/>
                    <a:pt x="3110764" y="2627998"/>
                  </a:cubicBezTo>
                  <a:lnTo>
                    <a:pt x="65378" y="2627998"/>
                  </a:lnTo>
                  <a:cubicBezTo>
                    <a:pt x="48039" y="2627998"/>
                    <a:pt x="31409" y="2621110"/>
                    <a:pt x="19149" y="2608849"/>
                  </a:cubicBezTo>
                  <a:cubicBezTo>
                    <a:pt x="6888" y="2596588"/>
                    <a:pt x="0" y="2579959"/>
                    <a:pt x="0" y="2562620"/>
                  </a:cubicBezTo>
                  <a:lnTo>
                    <a:pt x="0" y="65378"/>
                  </a:lnTo>
                  <a:cubicBezTo>
                    <a:pt x="0" y="48039"/>
                    <a:pt x="6888" y="31409"/>
                    <a:pt x="19149" y="19149"/>
                  </a:cubicBezTo>
                  <a:cubicBezTo>
                    <a:pt x="31409" y="6888"/>
                    <a:pt x="48039" y="0"/>
                    <a:pt x="65378" y="0"/>
                  </a:cubicBezTo>
                  <a:lnTo>
                    <a:pt x="3110764" y="0"/>
                  </a:lnTo>
                  <a:cubicBezTo>
                    <a:pt x="3128103" y="0"/>
                    <a:pt x="3144732" y="6888"/>
                    <a:pt x="3156993" y="19149"/>
                  </a:cubicBezTo>
                  <a:cubicBezTo>
                    <a:pt x="3169254" y="31409"/>
                    <a:pt x="3176142" y="48039"/>
                    <a:pt x="3176142" y="65378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76142" cy="2656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74191" y="3927016"/>
            <a:ext cx="6019800" cy="4408877"/>
            <a:chOff x="0" y="0"/>
            <a:chExt cx="3176142" cy="26279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76142" cy="2627998"/>
            </a:xfrm>
            <a:custGeom>
              <a:avLst/>
              <a:gdLst/>
              <a:ahLst/>
              <a:cxnLst/>
              <a:rect l="l" t="t" r="r" b="b"/>
              <a:pathLst>
                <a:path w="3176142" h="2627998">
                  <a:moveTo>
                    <a:pt x="3176142" y="65378"/>
                  </a:moveTo>
                  <a:lnTo>
                    <a:pt x="3176142" y="2562620"/>
                  </a:lnTo>
                  <a:cubicBezTo>
                    <a:pt x="3176142" y="2579959"/>
                    <a:pt x="3169254" y="2596588"/>
                    <a:pt x="3156993" y="2608849"/>
                  </a:cubicBezTo>
                  <a:cubicBezTo>
                    <a:pt x="3144732" y="2621110"/>
                    <a:pt x="3128103" y="2627998"/>
                    <a:pt x="3110764" y="2627998"/>
                  </a:cubicBezTo>
                  <a:lnTo>
                    <a:pt x="65378" y="2627998"/>
                  </a:lnTo>
                  <a:cubicBezTo>
                    <a:pt x="48039" y="2627998"/>
                    <a:pt x="31409" y="2621110"/>
                    <a:pt x="19149" y="2608849"/>
                  </a:cubicBezTo>
                  <a:cubicBezTo>
                    <a:pt x="6888" y="2596588"/>
                    <a:pt x="0" y="2579959"/>
                    <a:pt x="0" y="2562620"/>
                  </a:cubicBezTo>
                  <a:lnTo>
                    <a:pt x="0" y="65378"/>
                  </a:lnTo>
                  <a:cubicBezTo>
                    <a:pt x="0" y="48039"/>
                    <a:pt x="6888" y="31409"/>
                    <a:pt x="19149" y="19149"/>
                  </a:cubicBezTo>
                  <a:cubicBezTo>
                    <a:pt x="31409" y="6888"/>
                    <a:pt x="48039" y="0"/>
                    <a:pt x="65378" y="0"/>
                  </a:cubicBezTo>
                  <a:lnTo>
                    <a:pt x="3110764" y="0"/>
                  </a:lnTo>
                  <a:cubicBezTo>
                    <a:pt x="3128103" y="0"/>
                    <a:pt x="3144732" y="6888"/>
                    <a:pt x="3156993" y="19149"/>
                  </a:cubicBezTo>
                  <a:cubicBezTo>
                    <a:pt x="3169254" y="31409"/>
                    <a:pt x="3176142" y="48039"/>
                    <a:pt x="3176142" y="65378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176142" cy="2656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53400" y="9097136"/>
            <a:ext cx="1709098" cy="559018"/>
          </a:xfrm>
          <a:custGeom>
            <a:avLst/>
            <a:gdLst/>
            <a:ahLst/>
            <a:cxnLst/>
            <a:rect l="l" t="t" r="r" b="b"/>
            <a:pathLst>
              <a:path w="1709098" h="559018">
                <a:moveTo>
                  <a:pt x="0" y="0"/>
                </a:moveTo>
                <a:lnTo>
                  <a:pt x="1709098" y="0"/>
                </a:lnTo>
                <a:lnTo>
                  <a:pt x="1709098" y="559017"/>
                </a:lnTo>
                <a:lnTo>
                  <a:pt x="0" y="559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9" name="Freeform 19"/>
          <p:cNvSpPr/>
          <p:nvPr/>
        </p:nvSpPr>
        <p:spPr>
          <a:xfrm>
            <a:off x="4267200" y="4076700"/>
            <a:ext cx="1281211" cy="1008278"/>
          </a:xfrm>
          <a:custGeom>
            <a:avLst/>
            <a:gdLst/>
            <a:ahLst/>
            <a:cxnLst/>
            <a:rect l="l" t="t" r="r" b="b"/>
            <a:pathLst>
              <a:path w="1281211" h="1008278">
                <a:moveTo>
                  <a:pt x="0" y="0"/>
                </a:moveTo>
                <a:lnTo>
                  <a:pt x="1281211" y="0"/>
                </a:lnTo>
                <a:lnTo>
                  <a:pt x="1281211" y="1008279"/>
                </a:lnTo>
                <a:lnTo>
                  <a:pt x="0" y="1008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10" r="-8910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0" name="Freeform 20"/>
          <p:cNvSpPr/>
          <p:nvPr/>
        </p:nvSpPr>
        <p:spPr>
          <a:xfrm>
            <a:off x="12361658" y="4131343"/>
            <a:ext cx="1494668" cy="1155109"/>
          </a:xfrm>
          <a:custGeom>
            <a:avLst/>
            <a:gdLst/>
            <a:ahLst/>
            <a:cxnLst/>
            <a:rect l="l" t="t" r="r" b="b"/>
            <a:pathLst>
              <a:path w="1494668" h="1024491">
                <a:moveTo>
                  <a:pt x="0" y="0"/>
                </a:moveTo>
                <a:lnTo>
                  <a:pt x="1494668" y="0"/>
                </a:lnTo>
                <a:lnTo>
                  <a:pt x="1494668" y="1024491"/>
                </a:lnTo>
                <a:lnTo>
                  <a:pt x="0" y="10244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2" name="TextBox 22"/>
          <p:cNvSpPr txBox="1"/>
          <p:nvPr/>
        </p:nvSpPr>
        <p:spPr>
          <a:xfrm>
            <a:off x="2133600" y="6092358"/>
            <a:ext cx="5115722" cy="1509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ALAFAL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está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disponible para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aportar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evidencia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experiencia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regulatoria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comparada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y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propuestas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concretas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cualquier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gobierno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que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priorice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salud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los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peruanos</a:t>
            </a:r>
            <a:r>
              <a:rPr lang="en-US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  <a:p>
            <a:pPr algn="ctr">
              <a:lnSpc>
                <a:spcPts val="2400"/>
              </a:lnSpc>
            </a:pPr>
            <a:endParaRPr lang="en-US" sz="1600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30884" y="6092358"/>
            <a:ext cx="4356215" cy="150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Acceso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oportuno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y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sostenible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medicamentos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eficaces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y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seguros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. </a:t>
            </a:r>
          </a:p>
          <a:p>
            <a:pPr algn="ctr">
              <a:lnSpc>
                <a:spcPts val="2400"/>
              </a:lnSpc>
            </a:pP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La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articulación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público-privada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es un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eje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fundamental de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una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política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salud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uce"/>
                <a:sym typeface="Open Sauce"/>
              </a:rPr>
              <a:t>eficiente</a:t>
            </a:r>
            <a:r>
              <a:rPr lang="en-US" dirty="0">
                <a:solidFill>
                  <a:srgbClr val="FFFFFF"/>
                </a:solidFill>
                <a:latin typeface="Open Sauce"/>
                <a:sym typeface="Open Sauce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24200" y="5587533"/>
            <a:ext cx="3962400" cy="322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800" b="1" dirty="0" err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Compromiso</a:t>
            </a:r>
            <a:r>
              <a:rPr lang="en-US" sz="2800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técnico</a:t>
            </a:r>
            <a:endParaRPr lang="en-US" sz="2800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546683" y="5587533"/>
            <a:ext cx="31246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800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Agenda </a:t>
            </a:r>
            <a:r>
              <a:rPr lang="en-US" sz="2800" b="1" dirty="0" err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urgente</a:t>
            </a:r>
            <a:endParaRPr lang="en-US" sz="2800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63924" y="1066551"/>
            <a:ext cx="16088049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Agenda </a:t>
            </a:r>
            <a:r>
              <a:rPr lang="en-US" sz="44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prioritaria</a:t>
            </a:r>
            <a:r>
              <a:rPr lang="en-US" sz="44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para la Salud Pú</a:t>
            </a:r>
            <a:r>
              <a:rPr lang="en-US" sz="44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blica y </a:t>
            </a:r>
            <a:r>
              <a:rPr lang="en-US" sz="44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compromiso</a:t>
            </a:r>
            <a:r>
              <a:rPr lang="en-US" sz="44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 ALAFAL</a:t>
            </a:r>
            <a:endParaRPr lang="en-US" sz="4400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99975" y="2089007"/>
            <a:ext cx="16088050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</a:t>
            </a:r>
            <a:r>
              <a:rPr lang="en-US" sz="22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medicamentos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es un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sectorial: es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condición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fundamental para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desarrollo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la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equidad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Perú. El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próximo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gobierno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Congreso 2026–2031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tienen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oportunidad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histórica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cerrar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brecha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entre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cobertura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nominal y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efectivo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endParaRPr lang="en-US" sz="2299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6682" y="5551623"/>
            <a:ext cx="6731482" cy="80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Empresas </a:t>
            </a:r>
            <a:r>
              <a:rPr lang="en-US" sz="22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farmacéut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icas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capital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regional con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operaciones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99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299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Perú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10915" y="5551623"/>
            <a:ext cx="6868184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 mercado farmacéutico peruano medido en valor monetario.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4860" y="5112838"/>
            <a:ext cx="4030547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Laboratorios asociados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32000" y="5112838"/>
            <a:ext cx="5281436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Participación en valores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9179" y="8489906"/>
            <a:ext cx="5921910" cy="86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84"/>
              </a:lnSpc>
              <a:spcBef>
                <a:spcPct val="0"/>
              </a:spcBef>
            </a:pPr>
            <a:r>
              <a:rPr lang="en-US" sz="24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</a:t>
            </a:r>
            <a:r>
              <a:rPr lang="en-US" sz="2489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icamentos activos en el portafolio colectivo de los asociados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66337" y="8529928"/>
            <a:ext cx="7212761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 las categorías t</a:t>
            </a:r>
            <a:r>
              <a:rPr lang="en-US" sz="2299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erapéuticas del Perú con presencia de productos de nuestros asociados.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7921" y="8060646"/>
            <a:ext cx="5707184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</a:t>
            </a:r>
            <a:r>
              <a:rPr lang="en-US" sz="2599" b="1" u="none" strike="noStrike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ctos registrados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68823" y="8060646"/>
            <a:ext cx="4030547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Clases</a:t>
            </a:r>
            <a:r>
              <a:rPr lang="en-US" sz="2599" b="1" u="none" strike="noStrike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terapéuticas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3659" y="1821556"/>
            <a:ext cx="12705711" cy="766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5686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Perfil</a:t>
            </a:r>
            <a:r>
              <a:rPr lang="en-US" sz="5686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5686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Institucional</a:t>
            </a:r>
            <a:r>
              <a:rPr lang="en-US" sz="5686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 ALAFAL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7921" y="2799994"/>
            <a:ext cx="14425523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ALAFAL Perú agrup</a:t>
            </a:r>
            <a:r>
              <a:rPr lang="en-US" sz="2299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a laboratorios farmacéuticos comprometidos con la innovación, la calidad y el acceso a medicamentos. Representamos una porción significativa del mercado nacional con presencia en la mayoría de las clases terapéuticas del país.</a:t>
            </a: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15745823" y="0"/>
            <a:ext cx="2542177" cy="10287000"/>
            <a:chOff x="0" y="0"/>
            <a:chExt cx="669544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9544" cy="2709333"/>
            </a:xfrm>
            <a:custGeom>
              <a:avLst/>
              <a:gdLst/>
              <a:ahLst/>
              <a:cxnLst/>
              <a:rect l="l" t="t" r="r" b="b"/>
              <a:pathLst>
                <a:path w="669544" h="2709333">
                  <a:moveTo>
                    <a:pt x="0" y="0"/>
                  </a:moveTo>
                  <a:lnTo>
                    <a:pt x="669544" y="0"/>
                  </a:lnTo>
                  <a:lnTo>
                    <a:pt x="66954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69544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297877" y="8957321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8"/>
                </a:lnTo>
                <a:lnTo>
                  <a:pt x="0" y="6019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7" name="TextBox 17"/>
          <p:cNvSpPr txBox="1"/>
          <p:nvPr/>
        </p:nvSpPr>
        <p:spPr>
          <a:xfrm>
            <a:off x="731178" y="511425"/>
            <a:ext cx="672412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QUIÉNES SOMOS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04860" y="4332249"/>
            <a:ext cx="4030547" cy="81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3937" y="7310709"/>
            <a:ext cx="4030547" cy="81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+ 700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57444" y="4332249"/>
            <a:ext cx="4030547" cy="81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22%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57444" y="7310709"/>
            <a:ext cx="4030547" cy="81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58%</a:t>
            </a:r>
          </a:p>
        </p:txBody>
      </p:sp>
      <p:pic>
        <p:nvPicPr>
          <p:cNvPr id="2" name="Imagen 1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6528B539-FB8F-60E6-F1A0-0BB68598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83" b="17666"/>
          <a:stretch>
            <a:fillRect/>
          </a:stretch>
        </p:blipFill>
        <p:spPr>
          <a:xfrm>
            <a:off x="16420033" y="277262"/>
            <a:ext cx="1441455" cy="937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89710"/>
            <a:ext cx="18288000" cy="3293603"/>
            <a:chOff x="0" y="0"/>
            <a:chExt cx="4816593" cy="8674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67451"/>
            </a:xfrm>
            <a:custGeom>
              <a:avLst/>
              <a:gdLst/>
              <a:ahLst/>
              <a:cxnLst/>
              <a:rect l="l" t="t" r="r" b="b"/>
              <a:pathLst>
                <a:path w="4816592" h="867451">
                  <a:moveTo>
                    <a:pt x="0" y="0"/>
                  </a:moveTo>
                  <a:lnTo>
                    <a:pt x="4816592" y="0"/>
                  </a:lnTo>
                  <a:lnTo>
                    <a:pt x="4816592" y="867451"/>
                  </a:lnTo>
                  <a:lnTo>
                    <a:pt x="0" y="867451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896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0166" y="2863486"/>
            <a:ext cx="7664354" cy="6321912"/>
            <a:chOff x="0" y="0"/>
            <a:chExt cx="2018595" cy="12212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8595" cy="1221205"/>
            </a:xfrm>
            <a:custGeom>
              <a:avLst/>
              <a:gdLst/>
              <a:ahLst/>
              <a:cxnLst/>
              <a:rect l="l" t="t" r="r" b="b"/>
              <a:pathLst>
                <a:path w="2018595" h="1221205">
                  <a:moveTo>
                    <a:pt x="30304" y="0"/>
                  </a:moveTo>
                  <a:lnTo>
                    <a:pt x="1988292" y="0"/>
                  </a:lnTo>
                  <a:cubicBezTo>
                    <a:pt x="2005028" y="0"/>
                    <a:pt x="2018595" y="13567"/>
                    <a:pt x="2018595" y="30304"/>
                  </a:cubicBezTo>
                  <a:lnTo>
                    <a:pt x="2018595" y="1190902"/>
                  </a:lnTo>
                  <a:cubicBezTo>
                    <a:pt x="2018595" y="1198939"/>
                    <a:pt x="2015403" y="1206647"/>
                    <a:pt x="2009720" y="1212329"/>
                  </a:cubicBezTo>
                  <a:cubicBezTo>
                    <a:pt x="2004037" y="1218012"/>
                    <a:pt x="1996329" y="1221205"/>
                    <a:pt x="1988292" y="1221205"/>
                  </a:cubicBezTo>
                  <a:lnTo>
                    <a:pt x="30304" y="1221205"/>
                  </a:lnTo>
                  <a:cubicBezTo>
                    <a:pt x="22267" y="1221205"/>
                    <a:pt x="14559" y="1218012"/>
                    <a:pt x="8876" y="1212329"/>
                  </a:cubicBezTo>
                  <a:cubicBezTo>
                    <a:pt x="3193" y="1206647"/>
                    <a:pt x="0" y="1198939"/>
                    <a:pt x="0" y="1190902"/>
                  </a:cubicBezTo>
                  <a:lnTo>
                    <a:pt x="0" y="30304"/>
                  </a:lnTo>
                  <a:cubicBezTo>
                    <a:pt x="0" y="22267"/>
                    <a:pt x="3193" y="14559"/>
                    <a:pt x="8876" y="8876"/>
                  </a:cubicBezTo>
                  <a:cubicBezTo>
                    <a:pt x="14559" y="3193"/>
                    <a:pt x="22267" y="0"/>
                    <a:pt x="30304" y="0"/>
                  </a:cubicBezTo>
                  <a:close/>
                </a:path>
              </a:pathLst>
            </a:custGeom>
            <a:solidFill>
              <a:srgbClr val="8BDC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18595" cy="1249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04371" y="2865443"/>
            <a:ext cx="7613378" cy="6280691"/>
            <a:chOff x="0" y="0"/>
            <a:chExt cx="2005169" cy="12212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05169" cy="1221205"/>
            </a:xfrm>
            <a:custGeom>
              <a:avLst/>
              <a:gdLst/>
              <a:ahLst/>
              <a:cxnLst/>
              <a:rect l="l" t="t" r="r" b="b"/>
              <a:pathLst>
                <a:path w="2005169" h="1221205">
                  <a:moveTo>
                    <a:pt x="30507" y="0"/>
                  </a:moveTo>
                  <a:lnTo>
                    <a:pt x="1974663" y="0"/>
                  </a:lnTo>
                  <a:cubicBezTo>
                    <a:pt x="1991511" y="0"/>
                    <a:pt x="2005169" y="13658"/>
                    <a:pt x="2005169" y="30507"/>
                  </a:cubicBezTo>
                  <a:lnTo>
                    <a:pt x="2005169" y="1190699"/>
                  </a:lnTo>
                  <a:cubicBezTo>
                    <a:pt x="2005169" y="1207547"/>
                    <a:pt x="1991511" y="1221205"/>
                    <a:pt x="1974663" y="1221205"/>
                  </a:cubicBezTo>
                  <a:lnTo>
                    <a:pt x="30507" y="1221205"/>
                  </a:lnTo>
                  <a:cubicBezTo>
                    <a:pt x="13658" y="1221205"/>
                    <a:pt x="0" y="1207547"/>
                    <a:pt x="0" y="1190699"/>
                  </a:cubicBezTo>
                  <a:lnTo>
                    <a:pt x="0" y="30507"/>
                  </a:lnTo>
                  <a:cubicBezTo>
                    <a:pt x="0" y="13658"/>
                    <a:pt x="13658" y="0"/>
                    <a:pt x="30507" y="0"/>
                  </a:cubicBezTo>
                  <a:close/>
                </a:path>
              </a:pathLst>
            </a:custGeom>
            <a:solidFill>
              <a:srgbClr val="8BDC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05169" cy="1249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99630" y="2104980"/>
            <a:ext cx="6385425" cy="1517011"/>
            <a:chOff x="0" y="0"/>
            <a:chExt cx="3805965" cy="904198"/>
          </a:xfrm>
        </p:grpSpPr>
        <p:sp>
          <p:nvSpPr>
            <p:cNvPr id="12" name="Freeform 12"/>
            <p:cNvSpPr/>
            <p:nvPr/>
          </p:nvSpPr>
          <p:spPr>
            <a:xfrm>
              <a:off x="2599" y="0"/>
              <a:ext cx="3800766" cy="904198"/>
            </a:xfrm>
            <a:custGeom>
              <a:avLst/>
              <a:gdLst/>
              <a:ahLst/>
              <a:cxnLst/>
              <a:rect l="l" t="t" r="r" b="b"/>
              <a:pathLst>
                <a:path w="3800766" h="904198">
                  <a:moveTo>
                    <a:pt x="3798396" y="463158"/>
                  </a:moveTo>
                  <a:lnTo>
                    <a:pt x="3605137" y="893140"/>
                  </a:lnTo>
                  <a:cubicBezTo>
                    <a:pt x="3602112" y="899870"/>
                    <a:pt x="3595420" y="904198"/>
                    <a:pt x="3588042" y="904198"/>
                  </a:cubicBezTo>
                  <a:lnTo>
                    <a:pt x="212725" y="904198"/>
                  </a:lnTo>
                  <a:cubicBezTo>
                    <a:pt x="205347" y="904198"/>
                    <a:pt x="198655" y="899870"/>
                    <a:pt x="195631" y="893140"/>
                  </a:cubicBezTo>
                  <a:lnTo>
                    <a:pt x="2371" y="463158"/>
                  </a:lnTo>
                  <a:cubicBezTo>
                    <a:pt x="-790" y="456124"/>
                    <a:pt x="-790" y="448074"/>
                    <a:pt x="2371" y="441041"/>
                  </a:cubicBezTo>
                  <a:lnTo>
                    <a:pt x="195631" y="11059"/>
                  </a:lnTo>
                  <a:cubicBezTo>
                    <a:pt x="198655" y="4329"/>
                    <a:pt x="205347" y="0"/>
                    <a:pt x="212725" y="0"/>
                  </a:cubicBezTo>
                  <a:lnTo>
                    <a:pt x="3588042" y="0"/>
                  </a:lnTo>
                  <a:cubicBezTo>
                    <a:pt x="3595420" y="0"/>
                    <a:pt x="3602112" y="4329"/>
                    <a:pt x="3605137" y="11059"/>
                  </a:cubicBezTo>
                  <a:lnTo>
                    <a:pt x="3798396" y="441041"/>
                  </a:lnTo>
                  <a:cubicBezTo>
                    <a:pt x="3801557" y="448074"/>
                    <a:pt x="3801557" y="456124"/>
                    <a:pt x="3798396" y="463158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3577365" cy="932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28785" y="2106937"/>
            <a:ext cx="6564550" cy="1717597"/>
            <a:chOff x="0" y="0"/>
            <a:chExt cx="3912730" cy="904198"/>
          </a:xfrm>
        </p:grpSpPr>
        <p:sp>
          <p:nvSpPr>
            <p:cNvPr id="15" name="Freeform 15"/>
            <p:cNvSpPr/>
            <p:nvPr/>
          </p:nvSpPr>
          <p:spPr>
            <a:xfrm>
              <a:off x="2529" y="0"/>
              <a:ext cx="3907673" cy="904198"/>
            </a:xfrm>
            <a:custGeom>
              <a:avLst/>
              <a:gdLst/>
              <a:ahLst/>
              <a:cxnLst/>
              <a:rect l="l" t="t" r="r" b="b"/>
              <a:pathLst>
                <a:path w="3907673" h="904198">
                  <a:moveTo>
                    <a:pt x="3905366" y="462856"/>
                  </a:moveTo>
                  <a:lnTo>
                    <a:pt x="3711836" y="893442"/>
                  </a:lnTo>
                  <a:cubicBezTo>
                    <a:pt x="3708894" y="899988"/>
                    <a:pt x="3702384" y="904198"/>
                    <a:pt x="3695208" y="904198"/>
                  </a:cubicBezTo>
                  <a:lnTo>
                    <a:pt x="212465" y="904198"/>
                  </a:lnTo>
                  <a:cubicBezTo>
                    <a:pt x="205288" y="904198"/>
                    <a:pt x="198778" y="899988"/>
                    <a:pt x="195836" y="893442"/>
                  </a:cubicBezTo>
                  <a:lnTo>
                    <a:pt x="2306" y="462856"/>
                  </a:lnTo>
                  <a:cubicBezTo>
                    <a:pt x="-769" y="456015"/>
                    <a:pt x="-769" y="448184"/>
                    <a:pt x="2306" y="441342"/>
                  </a:cubicBezTo>
                  <a:lnTo>
                    <a:pt x="195836" y="10757"/>
                  </a:lnTo>
                  <a:cubicBezTo>
                    <a:pt x="198778" y="4211"/>
                    <a:pt x="205288" y="0"/>
                    <a:pt x="212465" y="0"/>
                  </a:cubicBezTo>
                  <a:lnTo>
                    <a:pt x="3695208" y="0"/>
                  </a:lnTo>
                  <a:cubicBezTo>
                    <a:pt x="3702384" y="0"/>
                    <a:pt x="3708894" y="4211"/>
                    <a:pt x="3711836" y="10757"/>
                  </a:cubicBezTo>
                  <a:lnTo>
                    <a:pt x="3905366" y="441342"/>
                  </a:lnTo>
                  <a:cubicBezTo>
                    <a:pt x="3908442" y="448184"/>
                    <a:pt x="3908442" y="456015"/>
                    <a:pt x="3905366" y="462856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3684130" cy="932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70251" y="3695700"/>
            <a:ext cx="7244180" cy="537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6857" lvl="1" indent="-213428" algn="just">
              <a:lnSpc>
                <a:spcPts val="2767"/>
              </a:lnSpc>
              <a:spcBef>
                <a:spcPct val="0"/>
              </a:spcBef>
              <a:buFont typeface="Arial"/>
              <a:buChar char="•"/>
            </a:pP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Escenario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dominado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electoral: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segunda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vuelta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presidencial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7 de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junio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2026.</a:t>
            </a:r>
          </a:p>
          <a:p>
            <a:pPr marL="213429" lvl="1" algn="just">
              <a:lnSpc>
                <a:spcPts val="2767"/>
              </a:lnSpc>
              <a:spcBef>
                <a:spcPct val="0"/>
              </a:spcBef>
            </a:pPr>
            <a:endParaRPr lang="en-US" sz="2100" u="none" strike="noStrike" dirty="0">
              <a:latin typeface="Poppins"/>
              <a:ea typeface="Poppins"/>
              <a:cs typeface="Poppins"/>
              <a:sym typeface="Poppins"/>
            </a:endParaRPr>
          </a:p>
          <a:p>
            <a:pPr marL="426857" lvl="1" indent="-213428" algn="just">
              <a:lnSpc>
                <a:spcPts val="2767"/>
              </a:lnSpc>
              <a:spcBef>
                <a:spcPct val="0"/>
              </a:spcBef>
              <a:buFont typeface="Arial"/>
              <a:buChar char="•"/>
            </a:pP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Inestabilidad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política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: 8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mandatorios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década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igura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presidencial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actual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ausente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alta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desaprobación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del Congreso (90%)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13429" lvl="1" algn="just">
              <a:lnSpc>
                <a:spcPts val="2767"/>
              </a:lnSpc>
              <a:spcBef>
                <a:spcPct val="0"/>
              </a:spcBef>
            </a:pPr>
            <a:endParaRPr lang="en-US" sz="2100" u="none" strike="noStrike" dirty="0">
              <a:latin typeface="Poppins"/>
              <a:ea typeface="Poppins"/>
              <a:cs typeface="Poppins"/>
              <a:sym typeface="Poppins"/>
            </a:endParaRPr>
          </a:p>
          <a:p>
            <a:pPr marL="426857" lvl="1" indent="-213428" algn="just">
              <a:lnSpc>
                <a:spcPts val="2767"/>
              </a:lnSpc>
              <a:spcBef>
                <a:spcPct val="0"/>
              </a:spcBef>
              <a:buFont typeface="Arial"/>
              <a:buChar char="•"/>
            </a:pP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Pérdida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credibilidad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principales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instituciones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del Estado: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desconfianza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ciudadana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3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poderes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estado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jecutivo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egislativ</a:t>
            </a:r>
            <a:r>
              <a:rPr lang="en-US" sz="2100" dirty="0" err="1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y Judicial), y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ahora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suma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Sistema Electoral</a:t>
            </a:r>
          </a:p>
          <a:p>
            <a:pPr marL="426857" lvl="1" indent="-213428" algn="just">
              <a:lnSpc>
                <a:spcPts val="2767"/>
              </a:lnSpc>
              <a:spcBef>
                <a:spcPct val="0"/>
              </a:spcBef>
              <a:buFont typeface="Arial"/>
              <a:buChar char="•"/>
            </a:pPr>
            <a:endParaRPr lang="en-US" sz="2100" u="none" strike="noStrike" dirty="0">
              <a:latin typeface="Poppins"/>
              <a:ea typeface="Poppins"/>
              <a:cs typeface="Poppins"/>
              <a:sym typeface="Poppins"/>
            </a:endParaRPr>
          </a:p>
          <a:p>
            <a:pPr marL="426857" lvl="1" indent="-213428" algn="just">
              <a:lnSpc>
                <a:spcPts val="2767"/>
              </a:lnSpc>
              <a:spcBef>
                <a:spcPct val="0"/>
              </a:spcBef>
              <a:buFont typeface="Arial"/>
              <a:buChar char="•"/>
            </a:pP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Inseguridad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ciudadana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presión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presupuesto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público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demandas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seguridad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orden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u="none" strike="noStrike" dirty="0" err="1">
                <a:latin typeface="Poppins"/>
                <a:ea typeface="Poppins"/>
                <a:cs typeface="Poppins"/>
                <a:sym typeface="Poppins"/>
              </a:rPr>
              <a:t>público</a:t>
            </a:r>
            <a:r>
              <a:rPr lang="en-US" sz="2100" u="none" strike="noStrike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07935" y="4456118"/>
            <a:ext cx="7151306" cy="39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6857" lvl="1" indent="-213428" algn="just">
              <a:lnSpc>
                <a:spcPts val="2767"/>
              </a:lnSpc>
              <a:buFont typeface="Arial"/>
              <a:buChar char="•"/>
            </a:pP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Crecimiento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del PBI 2025: 3.4%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impulsado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principalmente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inversion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privada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(BCRP).</a:t>
            </a:r>
          </a:p>
          <a:p>
            <a:pPr marL="213429" lvl="1" algn="just">
              <a:lnSpc>
                <a:spcPts val="2767"/>
              </a:lnSpc>
            </a:pPr>
            <a:endParaRPr lang="en-US" sz="2200" dirty="0">
              <a:latin typeface="Poppins"/>
              <a:ea typeface="Poppins"/>
              <a:cs typeface="Poppins"/>
              <a:sym typeface="Poppins"/>
            </a:endParaRPr>
          </a:p>
          <a:p>
            <a:pPr marL="426857" lvl="1" indent="-213428" algn="just">
              <a:lnSpc>
                <a:spcPts val="2767"/>
              </a:lnSpc>
              <a:buFont typeface="Arial"/>
              <a:buChar char="•"/>
            </a:pP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Inflación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an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ual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: 1.5%, la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más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baja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8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años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dentro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rango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meta del BCRP.</a:t>
            </a:r>
          </a:p>
          <a:p>
            <a:pPr marL="213429" lvl="1" algn="just">
              <a:lnSpc>
                <a:spcPts val="2767"/>
              </a:lnSpc>
            </a:pPr>
            <a:endParaRPr lang="en-US" sz="2200" u="none" strike="noStrike" dirty="0">
              <a:latin typeface="Poppins"/>
              <a:ea typeface="Poppins"/>
              <a:cs typeface="Poppins"/>
              <a:sym typeface="Poppins"/>
            </a:endParaRPr>
          </a:p>
          <a:p>
            <a:pPr marL="426857" lvl="1" indent="-213428" algn="just">
              <a:lnSpc>
                <a:spcPts val="2767"/>
              </a:lnSpc>
              <a:buFont typeface="Arial"/>
              <a:buChar char="•"/>
            </a:pP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Tipo de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cambio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: S/ 3.45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USD (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volatilidad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u="none" strike="noStrike" dirty="0" err="1">
                <a:latin typeface="Poppins"/>
                <a:ea typeface="Poppins"/>
                <a:cs typeface="Poppins"/>
                <a:sym typeface="Poppins"/>
              </a:rPr>
              <a:t>moderada</a:t>
            </a:r>
            <a:r>
              <a:rPr lang="en-US" sz="2200" u="none" strike="noStrike" dirty="0"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marL="213429" lvl="1" algn="just">
              <a:lnSpc>
                <a:spcPts val="2767"/>
              </a:lnSpc>
            </a:pPr>
            <a:endParaRPr lang="en-US" sz="2200" u="none" strike="noStrike" dirty="0">
              <a:latin typeface="Poppins"/>
              <a:ea typeface="Poppins"/>
              <a:cs typeface="Poppins"/>
              <a:sym typeface="Poppins"/>
            </a:endParaRPr>
          </a:p>
          <a:p>
            <a:pPr marL="426857" lvl="1" indent="-213428" algn="just">
              <a:lnSpc>
                <a:spcPts val="2767"/>
              </a:lnSpc>
              <a:buFont typeface="Arial"/>
              <a:buChar char="•"/>
            </a:pP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Gasto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público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Salud: ~5.8% del PIB,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debajo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200" dirty="0" err="1">
                <a:latin typeface="Poppins"/>
                <a:ea typeface="Poppins"/>
                <a:cs typeface="Poppins"/>
                <a:sym typeface="Poppins"/>
              </a:rPr>
              <a:t>promedio</a:t>
            </a: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 regional.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9971" y="899214"/>
            <a:ext cx="13023433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Co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ntexto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Político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y Económico del Perú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3932" y="2202187"/>
            <a:ext cx="6174255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nek Bangla Semi-Bold"/>
                <a:cs typeface="Anek Bangla Semi-Bold"/>
                <a:sym typeface="Anek Bangla Semi-Bold"/>
              </a:rPr>
              <a:t>Indicadores</a:t>
            </a:r>
            <a:r>
              <a:rPr lang="en-US" sz="4000" b="1" dirty="0">
                <a:solidFill>
                  <a:srgbClr val="FFFFFF"/>
                </a:solidFill>
                <a:latin typeface="Anek Bangla Semi-Bold"/>
                <a:cs typeface="Anek Bangla Semi-Bold"/>
                <a:sym typeface="Anek Bangla Semi-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nek Bangla Semi-Bold"/>
                <a:cs typeface="Anek Bangla Semi-Bold"/>
                <a:sym typeface="Anek Bangla Semi-Bold"/>
              </a:rPr>
              <a:t>macroeconómicos</a:t>
            </a:r>
            <a:endParaRPr lang="en-US" sz="4000" b="1" dirty="0">
              <a:solidFill>
                <a:srgbClr val="FFFFFF"/>
              </a:solidFill>
              <a:latin typeface="Anek Bangla Semi-Bold"/>
              <a:cs typeface="Anek Bangla Semi-Bold"/>
              <a:sym typeface="Anek Bangla Semi-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585153" y="2514555"/>
            <a:ext cx="5014380" cy="67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Situación</a:t>
            </a:r>
            <a:r>
              <a:rPr lang="en-US" sz="4999" b="1" dirty="0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Anek Bangla Semi-Bold"/>
                <a:cs typeface="Anek Bangla Semi-Bold"/>
                <a:sym typeface="Anek Bangla Semi-Bold"/>
              </a:rPr>
              <a:t>Política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498870" y="7339651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6" y="0"/>
                </a:lnTo>
                <a:lnTo>
                  <a:pt x="1123936" y="601958"/>
                </a:lnTo>
                <a:lnTo>
                  <a:pt x="0" y="6019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7" name="Freeform 27"/>
          <p:cNvSpPr/>
          <p:nvPr/>
        </p:nvSpPr>
        <p:spPr>
          <a:xfrm rot="-5400000">
            <a:off x="660260" y="8756104"/>
            <a:ext cx="736879" cy="1595467"/>
          </a:xfrm>
          <a:custGeom>
            <a:avLst/>
            <a:gdLst/>
            <a:ahLst/>
            <a:cxnLst/>
            <a:rect l="l" t="t" r="r" b="b"/>
            <a:pathLst>
              <a:path w="736879" h="1595467">
                <a:moveTo>
                  <a:pt x="0" y="0"/>
                </a:moveTo>
                <a:lnTo>
                  <a:pt x="736880" y="0"/>
                </a:lnTo>
                <a:lnTo>
                  <a:pt x="736880" y="1595467"/>
                </a:lnTo>
                <a:lnTo>
                  <a:pt x="0" y="15954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46"/>
            </a:stretch>
          </a:blipFill>
        </p:spPr>
        <p:txBody>
          <a:bodyPr/>
          <a:lstStyle/>
          <a:p>
            <a:endParaRPr lang="es-PE"/>
          </a:p>
        </p:txBody>
      </p:sp>
      <p:pic>
        <p:nvPicPr>
          <p:cNvPr id="24" name="Imagen 23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05744A07-7472-F66A-7370-E74537F5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83" b="17666"/>
          <a:stretch>
            <a:fillRect/>
          </a:stretch>
        </p:blipFill>
        <p:spPr>
          <a:xfrm>
            <a:off x="16420033" y="277262"/>
            <a:ext cx="1441455" cy="937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371095" y="0"/>
            <a:ext cx="6916905" cy="10287000"/>
            <a:chOff x="0" y="0"/>
            <a:chExt cx="182173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1736" cy="2709333"/>
            </a:xfrm>
            <a:custGeom>
              <a:avLst/>
              <a:gdLst/>
              <a:ahLst/>
              <a:cxnLst/>
              <a:rect l="l" t="t" r="r" b="b"/>
              <a:pathLst>
                <a:path w="1821736" h="2709333">
                  <a:moveTo>
                    <a:pt x="0" y="0"/>
                  </a:moveTo>
                  <a:lnTo>
                    <a:pt x="1821736" y="0"/>
                  </a:lnTo>
                  <a:lnTo>
                    <a:pt x="182173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2173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95880" y="786044"/>
            <a:ext cx="7010202" cy="4046873"/>
            <a:chOff x="0" y="0"/>
            <a:chExt cx="1832275" cy="10577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275" cy="1057742"/>
            </a:xfrm>
            <a:custGeom>
              <a:avLst/>
              <a:gdLst/>
              <a:ahLst/>
              <a:cxnLst/>
              <a:rect l="l" t="t" r="r" b="b"/>
              <a:pathLst>
                <a:path w="1832275" h="1057742">
                  <a:moveTo>
                    <a:pt x="33131" y="0"/>
                  </a:moveTo>
                  <a:lnTo>
                    <a:pt x="1799144" y="0"/>
                  </a:lnTo>
                  <a:cubicBezTo>
                    <a:pt x="1817442" y="0"/>
                    <a:pt x="1832275" y="14833"/>
                    <a:pt x="1832275" y="33131"/>
                  </a:cubicBezTo>
                  <a:lnTo>
                    <a:pt x="1832275" y="1024611"/>
                  </a:lnTo>
                  <a:cubicBezTo>
                    <a:pt x="1832275" y="1042909"/>
                    <a:pt x="1817442" y="1057742"/>
                    <a:pt x="1799144" y="1057742"/>
                  </a:cubicBezTo>
                  <a:lnTo>
                    <a:pt x="33131" y="1057742"/>
                  </a:lnTo>
                  <a:cubicBezTo>
                    <a:pt x="14833" y="1057742"/>
                    <a:pt x="0" y="1042909"/>
                    <a:pt x="0" y="1024611"/>
                  </a:cubicBezTo>
                  <a:lnTo>
                    <a:pt x="0" y="33131"/>
                  </a:lnTo>
                  <a:cubicBezTo>
                    <a:pt x="0" y="14833"/>
                    <a:pt x="14833" y="0"/>
                    <a:pt x="33131" y="0"/>
                  </a:cubicBezTo>
                  <a:close/>
                </a:path>
              </a:pathLst>
            </a:custGeom>
            <a:solidFill>
              <a:srgbClr val="8BDCFF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32275" cy="1086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95880" y="4996224"/>
            <a:ext cx="7010202" cy="4046873"/>
            <a:chOff x="0" y="0"/>
            <a:chExt cx="1832275" cy="10577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275" cy="1057742"/>
            </a:xfrm>
            <a:custGeom>
              <a:avLst/>
              <a:gdLst/>
              <a:ahLst/>
              <a:cxnLst/>
              <a:rect l="l" t="t" r="r" b="b"/>
              <a:pathLst>
                <a:path w="1832275" h="1057742">
                  <a:moveTo>
                    <a:pt x="33131" y="0"/>
                  </a:moveTo>
                  <a:lnTo>
                    <a:pt x="1799144" y="0"/>
                  </a:lnTo>
                  <a:cubicBezTo>
                    <a:pt x="1817442" y="0"/>
                    <a:pt x="1832275" y="14833"/>
                    <a:pt x="1832275" y="33131"/>
                  </a:cubicBezTo>
                  <a:lnTo>
                    <a:pt x="1832275" y="1024611"/>
                  </a:lnTo>
                  <a:cubicBezTo>
                    <a:pt x="1832275" y="1042909"/>
                    <a:pt x="1817442" y="1057742"/>
                    <a:pt x="1799144" y="1057742"/>
                  </a:cubicBezTo>
                  <a:lnTo>
                    <a:pt x="33131" y="1057742"/>
                  </a:lnTo>
                  <a:cubicBezTo>
                    <a:pt x="14833" y="1057742"/>
                    <a:pt x="0" y="1042909"/>
                    <a:pt x="0" y="1024611"/>
                  </a:cubicBezTo>
                  <a:lnTo>
                    <a:pt x="0" y="33131"/>
                  </a:lnTo>
                  <a:cubicBezTo>
                    <a:pt x="0" y="14833"/>
                    <a:pt x="14833" y="0"/>
                    <a:pt x="33131" y="0"/>
                  </a:cubicBezTo>
                  <a:close/>
                </a:path>
              </a:pathLst>
            </a:custGeom>
            <a:solidFill>
              <a:srgbClr val="8BDCFF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32275" cy="1086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135363" y="9258300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3" name="Freeform 13"/>
          <p:cNvSpPr/>
          <p:nvPr/>
        </p:nvSpPr>
        <p:spPr>
          <a:xfrm>
            <a:off x="336703" y="5987058"/>
            <a:ext cx="9498117" cy="3953591"/>
          </a:xfrm>
          <a:custGeom>
            <a:avLst/>
            <a:gdLst/>
            <a:ahLst/>
            <a:cxnLst/>
            <a:rect l="l" t="t" r="r" b="b"/>
            <a:pathLst>
              <a:path w="9498117" h="3953591">
                <a:moveTo>
                  <a:pt x="0" y="0"/>
                </a:moveTo>
                <a:lnTo>
                  <a:pt x="9498118" y="0"/>
                </a:lnTo>
                <a:lnTo>
                  <a:pt x="9498118" y="3953592"/>
                </a:lnTo>
                <a:lnTo>
                  <a:pt x="0" y="395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4" name="Freeform 14"/>
          <p:cNvSpPr/>
          <p:nvPr/>
        </p:nvSpPr>
        <p:spPr>
          <a:xfrm>
            <a:off x="5085762" y="7399705"/>
            <a:ext cx="1331686" cy="1276959"/>
          </a:xfrm>
          <a:custGeom>
            <a:avLst/>
            <a:gdLst/>
            <a:ahLst/>
            <a:cxnLst/>
            <a:rect l="l" t="t" r="r" b="b"/>
            <a:pathLst>
              <a:path w="1331686" h="1276959">
                <a:moveTo>
                  <a:pt x="0" y="0"/>
                </a:moveTo>
                <a:lnTo>
                  <a:pt x="1331686" y="0"/>
                </a:lnTo>
                <a:lnTo>
                  <a:pt x="1331686" y="1276960"/>
                </a:lnTo>
                <a:lnTo>
                  <a:pt x="0" y="1276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5" name="Freeform 15"/>
          <p:cNvSpPr/>
          <p:nvPr/>
        </p:nvSpPr>
        <p:spPr>
          <a:xfrm>
            <a:off x="7789522" y="7507674"/>
            <a:ext cx="1454335" cy="1168991"/>
          </a:xfrm>
          <a:custGeom>
            <a:avLst/>
            <a:gdLst/>
            <a:ahLst/>
            <a:cxnLst/>
            <a:rect l="l" t="t" r="r" b="b"/>
            <a:pathLst>
              <a:path w="1454335" h="1168991">
                <a:moveTo>
                  <a:pt x="0" y="0"/>
                </a:moveTo>
                <a:lnTo>
                  <a:pt x="1454335" y="0"/>
                </a:lnTo>
                <a:lnTo>
                  <a:pt x="1454335" y="1168991"/>
                </a:lnTo>
                <a:lnTo>
                  <a:pt x="0" y="11689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6" name="Freeform 16"/>
          <p:cNvSpPr/>
          <p:nvPr/>
        </p:nvSpPr>
        <p:spPr>
          <a:xfrm>
            <a:off x="558587" y="4701029"/>
            <a:ext cx="6807384" cy="1286030"/>
          </a:xfrm>
          <a:custGeom>
            <a:avLst/>
            <a:gdLst/>
            <a:ahLst/>
            <a:cxnLst/>
            <a:rect l="l" t="t" r="r" b="b"/>
            <a:pathLst>
              <a:path w="6807384" h="1286030">
                <a:moveTo>
                  <a:pt x="0" y="0"/>
                </a:moveTo>
                <a:lnTo>
                  <a:pt x="6807385" y="0"/>
                </a:lnTo>
                <a:lnTo>
                  <a:pt x="6807385" y="1286029"/>
                </a:lnTo>
                <a:lnTo>
                  <a:pt x="0" y="12860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7" name="Freeform 17"/>
          <p:cNvSpPr/>
          <p:nvPr/>
        </p:nvSpPr>
        <p:spPr>
          <a:xfrm>
            <a:off x="2173926" y="7156425"/>
            <a:ext cx="1475075" cy="1221335"/>
          </a:xfrm>
          <a:custGeom>
            <a:avLst/>
            <a:gdLst/>
            <a:ahLst/>
            <a:cxnLst/>
            <a:rect l="l" t="t" r="r" b="b"/>
            <a:pathLst>
              <a:path w="1475075" h="1221335">
                <a:moveTo>
                  <a:pt x="0" y="0"/>
                </a:moveTo>
                <a:lnTo>
                  <a:pt x="1475075" y="0"/>
                </a:lnTo>
                <a:lnTo>
                  <a:pt x="1475075" y="1221335"/>
                </a:lnTo>
                <a:lnTo>
                  <a:pt x="0" y="1221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8" name="TextBox 18"/>
          <p:cNvSpPr txBox="1"/>
          <p:nvPr/>
        </p:nvSpPr>
        <p:spPr>
          <a:xfrm>
            <a:off x="10596967" y="1687710"/>
            <a:ext cx="6608028" cy="295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just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Lideresa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Fuerza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Popular,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hija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expresidente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Alberto Fujimori.</a:t>
            </a:r>
          </a:p>
          <a:p>
            <a:pPr marL="342900" lvl="0" indent="-342900" algn="just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participado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elecciones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presidenciales</a:t>
            </a: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(2011, 2016, 2021).</a:t>
            </a:r>
          </a:p>
          <a:p>
            <a:pPr marL="342900" lvl="0" indent="-342900" algn="just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E" sz="21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s-PE" sz="2100" dirty="0">
                <a:solidFill>
                  <a:srgbClr val="000000"/>
                </a:solidFill>
                <a:latin typeface="Poppins"/>
                <a:cs typeface="Poppins"/>
              </a:rPr>
              <a:t>u discurso se ha centrado principalmente en el restablecimiento del orden, la lucha contra la inseguridad ciudadana, la reactivación económica y el fortalecimiento del Estado.</a:t>
            </a:r>
            <a:r>
              <a:rPr lang="en-US" sz="21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 </a:t>
            </a:r>
            <a:endParaRPr lang="en-US" sz="210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50255" y="5697588"/>
            <a:ext cx="6301452" cy="370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Actual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Congresista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Exministro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MINCETUR y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candidato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Juntos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Perú,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coalición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izquierda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progresista</a:t>
            </a:r>
            <a:r>
              <a:rPr lang="en-US" sz="2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342900" indent="-34290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s-PE" sz="2100" dirty="0">
                <a:solidFill>
                  <a:srgbClr val="000000"/>
                </a:solidFill>
                <a:latin typeface="Poppins"/>
                <a:cs typeface="Poppins"/>
              </a:rPr>
              <a:t>Su discurso se ha centrado en la reducción de las desigualdades, el fortalecimiento del rol del Estado y la necesidad de impulsar cambios estructurales al modelo económico y político actual (Asamblea Constituyente). </a:t>
            </a:r>
            <a:endParaRPr lang="en-US" sz="2100" dirty="0">
              <a:solidFill>
                <a:srgbClr val="000000"/>
              </a:solidFill>
              <a:latin typeface="Poppins"/>
              <a:cs typeface="Poppins"/>
              <a:sym typeface="Poppins"/>
            </a:endParaRP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596967" y="1014989"/>
            <a:ext cx="5440468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</a:t>
            </a:r>
            <a:r>
              <a:rPr lang="en-US" sz="2599" b="1" u="none" strike="noStrike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eiko Fujimori — </a:t>
            </a:r>
            <a:r>
              <a:rPr lang="en-US" sz="2599" b="1" u="none" strike="noStrike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Fuerza</a:t>
            </a:r>
            <a:r>
              <a:rPr lang="en-US" sz="2599" b="1" u="none" strike="noStrike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Popular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599" b="1" u="none" strike="noStrike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651272" y="5194616"/>
            <a:ext cx="6301452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Robe</a:t>
            </a:r>
            <a:r>
              <a:rPr lang="en-US" sz="2599" b="1" u="none" strike="noStrike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rto Sánchez — Juntos por el Perú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680" y="2990507"/>
            <a:ext cx="6636659" cy="12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2400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iko Fujimori:       </a:t>
            </a:r>
            <a:r>
              <a:rPr lang="en-US" sz="28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17.192%</a:t>
            </a:r>
            <a:endParaRPr lang="en-US" sz="240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Roberto Sánchez: </a:t>
            </a:r>
            <a:r>
              <a:rPr lang="en-US" sz="28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12.039%</a:t>
            </a:r>
            <a:endParaRPr lang="en-US" sz="240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3949" y="1520430"/>
            <a:ext cx="8883624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Segu</a:t>
            </a: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nda Vuelta Electoral: </a:t>
            </a:r>
          </a:p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Los </a:t>
            </a:r>
            <a:r>
              <a:rPr lang="en-US" sz="4999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Candidatos</a:t>
            </a:r>
            <a:endParaRPr lang="en-US" sz="4999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00218" y="511519"/>
            <a:ext cx="672412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PERU: ELECCIONES 2026, 7 de juni0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904" y="10007325"/>
            <a:ext cx="3261783" cy="20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u="sng">
                <a:solidFill>
                  <a:srgbClr val="0097B2"/>
                </a:solidFill>
                <a:latin typeface="Arimo"/>
                <a:ea typeface="Arimo"/>
                <a:cs typeface="Arimo"/>
                <a:sym typeface="Arimo"/>
                <a:hlinkClick r:id="rId8" tooltip="https://resultadoelectoral.onpe.gob.pe/main/resumen"/>
              </a:rPr>
              <a:t>https://resultadoelectoral.onpe.gob.pe/main/resumen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007837"/>
            <a:ext cx="18288000" cy="3293603"/>
            <a:chOff x="0" y="0"/>
            <a:chExt cx="4816593" cy="8674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67451"/>
            </a:xfrm>
            <a:custGeom>
              <a:avLst/>
              <a:gdLst/>
              <a:ahLst/>
              <a:cxnLst/>
              <a:rect l="l" t="t" r="r" b="b"/>
              <a:pathLst>
                <a:path w="4816592" h="867451">
                  <a:moveTo>
                    <a:pt x="0" y="0"/>
                  </a:moveTo>
                  <a:lnTo>
                    <a:pt x="4816592" y="0"/>
                  </a:lnTo>
                  <a:lnTo>
                    <a:pt x="4816592" y="867451"/>
                  </a:lnTo>
                  <a:lnTo>
                    <a:pt x="0" y="867451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896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00414" y="4980839"/>
            <a:ext cx="5925155" cy="3439261"/>
            <a:chOff x="0" y="0"/>
            <a:chExt cx="1560535" cy="905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0535" cy="905814"/>
            </a:xfrm>
            <a:custGeom>
              <a:avLst/>
              <a:gdLst/>
              <a:ahLst/>
              <a:cxnLst/>
              <a:rect l="l" t="t" r="r" b="b"/>
              <a:pathLst>
                <a:path w="1560535" h="905814">
                  <a:moveTo>
                    <a:pt x="39199" y="0"/>
                  </a:moveTo>
                  <a:lnTo>
                    <a:pt x="1521336" y="0"/>
                  </a:lnTo>
                  <a:cubicBezTo>
                    <a:pt x="1542985" y="0"/>
                    <a:pt x="1560535" y="17550"/>
                    <a:pt x="1560535" y="39199"/>
                  </a:cubicBezTo>
                  <a:lnTo>
                    <a:pt x="1560535" y="866615"/>
                  </a:lnTo>
                  <a:cubicBezTo>
                    <a:pt x="1560535" y="877011"/>
                    <a:pt x="1556405" y="886981"/>
                    <a:pt x="1549054" y="894333"/>
                  </a:cubicBezTo>
                  <a:cubicBezTo>
                    <a:pt x="1541703" y="901684"/>
                    <a:pt x="1531732" y="905814"/>
                    <a:pt x="1521336" y="905814"/>
                  </a:cubicBezTo>
                  <a:lnTo>
                    <a:pt x="39199" y="905814"/>
                  </a:lnTo>
                  <a:cubicBezTo>
                    <a:pt x="17550" y="905814"/>
                    <a:pt x="0" y="888264"/>
                    <a:pt x="0" y="866615"/>
                  </a:cubicBezTo>
                  <a:lnTo>
                    <a:pt x="0" y="39199"/>
                  </a:lnTo>
                  <a:cubicBezTo>
                    <a:pt x="0" y="17550"/>
                    <a:pt x="17550" y="0"/>
                    <a:pt x="39199" y="0"/>
                  </a:cubicBezTo>
                  <a:close/>
                </a:path>
              </a:pathLst>
            </a:custGeom>
            <a:solidFill>
              <a:srgbClr val="8BDC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560535" cy="934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09699" y="4967451"/>
            <a:ext cx="5925155" cy="3439261"/>
            <a:chOff x="0" y="0"/>
            <a:chExt cx="1560535" cy="9058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0535" cy="905814"/>
            </a:xfrm>
            <a:custGeom>
              <a:avLst/>
              <a:gdLst/>
              <a:ahLst/>
              <a:cxnLst/>
              <a:rect l="l" t="t" r="r" b="b"/>
              <a:pathLst>
                <a:path w="1560535" h="905814">
                  <a:moveTo>
                    <a:pt x="39199" y="0"/>
                  </a:moveTo>
                  <a:lnTo>
                    <a:pt x="1521336" y="0"/>
                  </a:lnTo>
                  <a:cubicBezTo>
                    <a:pt x="1542985" y="0"/>
                    <a:pt x="1560535" y="17550"/>
                    <a:pt x="1560535" y="39199"/>
                  </a:cubicBezTo>
                  <a:lnTo>
                    <a:pt x="1560535" y="866615"/>
                  </a:lnTo>
                  <a:cubicBezTo>
                    <a:pt x="1560535" y="877011"/>
                    <a:pt x="1556405" y="886981"/>
                    <a:pt x="1549054" y="894333"/>
                  </a:cubicBezTo>
                  <a:cubicBezTo>
                    <a:pt x="1541703" y="901684"/>
                    <a:pt x="1531732" y="905814"/>
                    <a:pt x="1521336" y="905814"/>
                  </a:cubicBezTo>
                  <a:lnTo>
                    <a:pt x="39199" y="905814"/>
                  </a:lnTo>
                  <a:cubicBezTo>
                    <a:pt x="17550" y="905814"/>
                    <a:pt x="0" y="888264"/>
                    <a:pt x="0" y="866615"/>
                  </a:cubicBezTo>
                  <a:lnTo>
                    <a:pt x="0" y="39199"/>
                  </a:lnTo>
                  <a:cubicBezTo>
                    <a:pt x="0" y="17550"/>
                    <a:pt x="17550" y="0"/>
                    <a:pt x="39199" y="0"/>
                  </a:cubicBezTo>
                  <a:close/>
                </a:path>
              </a:pathLst>
            </a:custGeom>
            <a:solidFill>
              <a:srgbClr val="8BDC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560535" cy="934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21438" y="4394888"/>
            <a:ext cx="3683106" cy="1171902"/>
            <a:chOff x="0" y="0"/>
            <a:chExt cx="2195277" cy="698500"/>
          </a:xfrm>
        </p:grpSpPr>
        <p:sp>
          <p:nvSpPr>
            <p:cNvPr id="12" name="Freeform 12"/>
            <p:cNvSpPr/>
            <p:nvPr/>
          </p:nvSpPr>
          <p:spPr>
            <a:xfrm>
              <a:off x="5670" y="0"/>
              <a:ext cx="2183936" cy="698500"/>
            </a:xfrm>
            <a:custGeom>
              <a:avLst/>
              <a:gdLst/>
              <a:ahLst/>
              <a:cxnLst/>
              <a:rect l="l" t="t" r="r" b="b"/>
              <a:pathLst>
                <a:path w="2183936" h="698500">
                  <a:moveTo>
                    <a:pt x="2179036" y="367419"/>
                  </a:moveTo>
                  <a:lnTo>
                    <a:pt x="1996977" y="680331"/>
                  </a:lnTo>
                  <a:cubicBezTo>
                    <a:pt x="1990433" y="691580"/>
                    <a:pt x="1978400" y="698500"/>
                    <a:pt x="1965386" y="698500"/>
                  </a:cubicBezTo>
                  <a:lnTo>
                    <a:pt x="218550" y="698500"/>
                  </a:lnTo>
                  <a:cubicBezTo>
                    <a:pt x="205536" y="698500"/>
                    <a:pt x="193504" y="691580"/>
                    <a:pt x="186959" y="680331"/>
                  </a:cubicBezTo>
                  <a:lnTo>
                    <a:pt x="4901" y="367419"/>
                  </a:lnTo>
                  <a:cubicBezTo>
                    <a:pt x="-1634" y="356188"/>
                    <a:pt x="-1634" y="342312"/>
                    <a:pt x="4901" y="331081"/>
                  </a:cubicBezTo>
                  <a:lnTo>
                    <a:pt x="186959" y="18169"/>
                  </a:lnTo>
                  <a:cubicBezTo>
                    <a:pt x="193504" y="6920"/>
                    <a:pt x="205536" y="0"/>
                    <a:pt x="218550" y="0"/>
                  </a:cubicBezTo>
                  <a:lnTo>
                    <a:pt x="1965386" y="0"/>
                  </a:lnTo>
                  <a:cubicBezTo>
                    <a:pt x="1978400" y="0"/>
                    <a:pt x="1990433" y="6920"/>
                    <a:pt x="1996977" y="18169"/>
                  </a:cubicBezTo>
                  <a:lnTo>
                    <a:pt x="2179036" y="331081"/>
                  </a:lnTo>
                  <a:cubicBezTo>
                    <a:pt x="2185570" y="342312"/>
                    <a:pt x="2185570" y="356188"/>
                    <a:pt x="2179036" y="367419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1966677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93175" y="4381500"/>
            <a:ext cx="3683106" cy="1171902"/>
            <a:chOff x="0" y="0"/>
            <a:chExt cx="2195277" cy="698500"/>
          </a:xfrm>
        </p:grpSpPr>
        <p:sp>
          <p:nvSpPr>
            <p:cNvPr id="15" name="Freeform 15"/>
            <p:cNvSpPr/>
            <p:nvPr/>
          </p:nvSpPr>
          <p:spPr>
            <a:xfrm>
              <a:off x="5670" y="0"/>
              <a:ext cx="2183936" cy="698500"/>
            </a:xfrm>
            <a:custGeom>
              <a:avLst/>
              <a:gdLst/>
              <a:ahLst/>
              <a:cxnLst/>
              <a:rect l="l" t="t" r="r" b="b"/>
              <a:pathLst>
                <a:path w="2183936" h="698500">
                  <a:moveTo>
                    <a:pt x="2179036" y="367419"/>
                  </a:moveTo>
                  <a:lnTo>
                    <a:pt x="1996977" y="680331"/>
                  </a:lnTo>
                  <a:cubicBezTo>
                    <a:pt x="1990433" y="691580"/>
                    <a:pt x="1978400" y="698500"/>
                    <a:pt x="1965386" y="698500"/>
                  </a:cubicBezTo>
                  <a:lnTo>
                    <a:pt x="218550" y="698500"/>
                  </a:lnTo>
                  <a:cubicBezTo>
                    <a:pt x="205536" y="698500"/>
                    <a:pt x="193504" y="691580"/>
                    <a:pt x="186959" y="680331"/>
                  </a:cubicBezTo>
                  <a:lnTo>
                    <a:pt x="4901" y="367419"/>
                  </a:lnTo>
                  <a:cubicBezTo>
                    <a:pt x="-1634" y="356188"/>
                    <a:pt x="-1634" y="342312"/>
                    <a:pt x="4901" y="331081"/>
                  </a:cubicBezTo>
                  <a:lnTo>
                    <a:pt x="186959" y="18169"/>
                  </a:lnTo>
                  <a:cubicBezTo>
                    <a:pt x="193504" y="6920"/>
                    <a:pt x="205536" y="0"/>
                    <a:pt x="218550" y="0"/>
                  </a:cubicBezTo>
                  <a:lnTo>
                    <a:pt x="1965386" y="0"/>
                  </a:lnTo>
                  <a:cubicBezTo>
                    <a:pt x="1978400" y="0"/>
                    <a:pt x="1990433" y="6920"/>
                    <a:pt x="1996977" y="18169"/>
                  </a:cubicBezTo>
                  <a:lnTo>
                    <a:pt x="2179036" y="331081"/>
                  </a:lnTo>
                  <a:cubicBezTo>
                    <a:pt x="2185570" y="342312"/>
                    <a:pt x="2185570" y="356188"/>
                    <a:pt x="2179036" y="367419"/>
                  </a:cubicBez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1966677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6135363" y="8954778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7" name="TextBox 27"/>
          <p:cNvSpPr txBox="1"/>
          <p:nvPr/>
        </p:nvSpPr>
        <p:spPr>
          <a:xfrm>
            <a:off x="2200410" y="6360732"/>
            <a:ext cx="579285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0" lvl="1" algn="ctr">
              <a:lnSpc>
                <a:spcPts val="2799"/>
              </a:lnSpc>
            </a:pPr>
            <a:r>
              <a:rPr lang="en-US" sz="36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97% </a:t>
            </a:r>
          </a:p>
          <a:p>
            <a:pPr marL="215900" lvl="1" algn="ctr">
              <a:lnSpc>
                <a:spcPts val="2799"/>
              </a:lnSpc>
            </a:pPr>
            <a:endParaRPr lang="en-US" sz="3600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0" lvl="1" algn="ctr">
              <a:lnSpc>
                <a:spcPts val="2799"/>
              </a:lnSpc>
            </a:pPr>
            <a:r>
              <a:rPr lang="en-US" sz="24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 la población </a:t>
            </a:r>
            <a:r>
              <a:rPr lang="en-US" sz="24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</a:t>
            </a:r>
            <a:r>
              <a:rPr lang="en-US" sz="2400" b="1" u="none" strike="noStrike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segurada</a:t>
            </a:r>
            <a:endParaRPr lang="en-US" sz="2400" b="1" u="none" strike="noStrike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0" lvl="1" algn="ctr">
              <a:lnSpc>
                <a:spcPts val="2799"/>
              </a:lnSpc>
            </a:pPr>
            <a:endParaRPr lang="en-US" sz="2400" b="1" u="none" strike="noStrike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877729" y="5934848"/>
            <a:ext cx="5513996" cy="177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2" lvl="1" algn="ctr">
              <a:lnSpc>
                <a:spcPts val="2800"/>
              </a:lnSpc>
            </a:pP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El SIS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reporta</a:t>
            </a: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haber</a:t>
            </a: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entregado</a:t>
            </a: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el</a:t>
            </a:r>
            <a:endParaRPr lang="en-US" sz="2000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2" lvl="1" algn="ctr">
              <a:lnSpc>
                <a:spcPts val="2800"/>
              </a:lnSpc>
            </a:pPr>
            <a:endParaRPr lang="en-US" sz="2000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2" lvl="1" algn="ctr">
              <a:lnSpc>
                <a:spcPts val="2800"/>
              </a:lnSpc>
            </a:pPr>
            <a:r>
              <a:rPr lang="en-US" sz="36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44% </a:t>
            </a:r>
          </a:p>
          <a:p>
            <a:pPr marL="215902" lvl="1" algn="ctr">
              <a:lnSpc>
                <a:spcPts val="2800"/>
              </a:lnSpc>
            </a:pPr>
            <a:endParaRPr lang="en-US" sz="2000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2" lvl="1" algn="ctr">
              <a:lnSpc>
                <a:spcPts val="2800"/>
              </a:lnSpc>
            </a:pP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los</a:t>
            </a: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medicamentos</a:t>
            </a: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recetados</a:t>
            </a:r>
            <a:r>
              <a:rPr lang="en-US" sz="2000" b="1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02792" y="2288825"/>
            <a:ext cx="9160407" cy="1214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21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brecha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entre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cobertura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nominal y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acceso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real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constituye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principal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desafío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sistema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salud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peruano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la agenda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prioritaria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próximo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gobierno</a:t>
            </a:r>
            <a:r>
              <a:rPr lang="en-US" sz="24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7652" y="657595"/>
            <a:ext cx="12744548" cy="1209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Prioridad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en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Salud:</a:t>
            </a:r>
          </a:p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Aseguramiento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Universal vs.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Acc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eso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Efectivo</a:t>
            </a:r>
            <a:endParaRPr lang="en-US" sz="4600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316792" y="4555389"/>
            <a:ext cx="3692398" cy="90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 err="1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Cobertura</a:t>
            </a:r>
            <a:endParaRPr lang="en-US" sz="2800" b="1" dirty="0">
              <a:solidFill>
                <a:srgbClr val="FFFFFF"/>
              </a:solidFill>
              <a:latin typeface="Anek Bangla Semi-Bold"/>
              <a:ea typeface="Anek Bangla Semi-Bold"/>
              <a:cs typeface="Anek Bangla Semi-Bold"/>
              <a:sym typeface="Anek Bangla Semi-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nominal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61545" y="4569563"/>
            <a:ext cx="3546368" cy="90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800" b="1" u="none" strike="noStrike" dirty="0" err="1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Acceso</a:t>
            </a:r>
            <a:r>
              <a:rPr lang="en-US" sz="2800" b="1" u="none" strike="noStrike" dirty="0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 </a:t>
            </a:r>
            <a:r>
              <a:rPr lang="en-US" sz="2800" b="1" u="none" strike="noStrike" dirty="0" err="1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efectivo</a:t>
            </a:r>
            <a:r>
              <a:rPr lang="en-US" sz="2800" b="1" u="none" strike="noStrike" dirty="0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 </a:t>
            </a:r>
            <a:r>
              <a:rPr lang="en-US" sz="2800" b="1" u="none" strike="noStrike" dirty="0" err="1">
                <a:solidFill>
                  <a:srgbClr val="FFFFFF"/>
                </a:solidFill>
                <a:latin typeface="Anek Bangla Semi-Bold"/>
                <a:ea typeface="Anek Bangla Semi-Bold"/>
                <a:cs typeface="Anek Bangla Semi-Bold"/>
                <a:sym typeface="Anek Bangla Semi-Bold"/>
              </a:rPr>
              <a:t>limitado</a:t>
            </a:r>
            <a:endParaRPr lang="en-US" sz="2800" b="1" u="none" strike="noStrike" dirty="0">
              <a:solidFill>
                <a:srgbClr val="FFFFFF"/>
              </a:solidFill>
              <a:latin typeface="Anek Bangla Semi-Bold"/>
              <a:ea typeface="Anek Bangla Semi-Bold"/>
              <a:cs typeface="Anek Bangla Semi-Bold"/>
              <a:sym typeface="Anek Bangla Semi-Bold"/>
            </a:endParaRPr>
          </a:p>
        </p:txBody>
      </p:sp>
      <p:pic>
        <p:nvPicPr>
          <p:cNvPr id="17" name="Imagen 16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6A7A29C6-72E1-1483-5067-2D4822C1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83" b="17666"/>
          <a:stretch>
            <a:fillRect/>
          </a:stretch>
        </p:blipFill>
        <p:spPr>
          <a:xfrm>
            <a:off x="16420033" y="277262"/>
            <a:ext cx="1441455" cy="9376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35AF1-443E-1E41-7035-9F8412572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>
            <a:extLst>
              <a:ext uri="{FF2B5EF4-FFF2-40B4-BE49-F238E27FC236}">
                <a16:creationId xmlns:a16="http://schemas.microsoft.com/office/drawing/2014/main" id="{9F54CE97-EE2D-4513-28F0-F46CE42BCA09}"/>
              </a:ext>
            </a:extLst>
          </p:cNvPr>
          <p:cNvSpPr/>
          <p:nvPr/>
        </p:nvSpPr>
        <p:spPr>
          <a:xfrm>
            <a:off x="16478263" y="8954778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89653523-66A8-14B8-BBF4-1FC2F8149716}"/>
              </a:ext>
            </a:extLst>
          </p:cNvPr>
          <p:cNvSpPr txBox="1"/>
          <p:nvPr/>
        </p:nvSpPr>
        <p:spPr>
          <a:xfrm>
            <a:off x="895252" y="1095100"/>
            <a:ext cx="15487748" cy="6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Más dinero no ha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significado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cierre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brechas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atención</a:t>
            </a:r>
            <a:endParaRPr lang="en-US" sz="4600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BB0CE5D-676C-0FC7-3724-97912C9E0533}"/>
              </a:ext>
            </a:extLst>
          </p:cNvPr>
          <p:cNvGrpSpPr/>
          <p:nvPr/>
        </p:nvGrpSpPr>
        <p:grpSpPr>
          <a:xfrm>
            <a:off x="1028700" y="3086100"/>
            <a:ext cx="15811500" cy="5868678"/>
            <a:chOff x="1028700" y="3086100"/>
            <a:chExt cx="15811500" cy="586867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A1B072C-D98D-8C4D-21BE-08BA23197646}"/>
                </a:ext>
              </a:extLst>
            </p:cNvPr>
            <p:cNvSpPr/>
            <p:nvPr/>
          </p:nvSpPr>
          <p:spPr>
            <a:xfrm>
              <a:off x="1028700" y="3086100"/>
              <a:ext cx="15659100" cy="586867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n w="19050">
                  <a:noFill/>
                  <a:prstDash val="dash"/>
                </a:ln>
                <a:noFill/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3465426-C16B-6AC1-944D-E0CBAEC21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083" t="43725" r="47916" b="17059"/>
            <a:stretch>
              <a:fillRect/>
            </a:stretch>
          </p:blipFill>
          <p:spPr>
            <a:xfrm>
              <a:off x="1524000" y="4229100"/>
              <a:ext cx="7620000" cy="4191000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CADC3D2-39BF-B876-3122-0295E182C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3750" t="43725" r="13333" b="20196"/>
            <a:stretch>
              <a:fillRect/>
            </a:stretch>
          </p:blipFill>
          <p:spPr>
            <a:xfrm>
              <a:off x="9829800" y="4083452"/>
              <a:ext cx="6590070" cy="3879448"/>
            </a:xfrm>
            <a:prstGeom prst="rect">
              <a:avLst/>
            </a:prstGeom>
          </p:spPr>
        </p:pic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CECE2610-D02C-72FB-63D8-E3D17FD0F220}"/>
                </a:ext>
              </a:extLst>
            </p:cNvPr>
            <p:cNvSpPr txBox="1"/>
            <p:nvPr/>
          </p:nvSpPr>
          <p:spPr>
            <a:xfrm>
              <a:off x="1487129" y="3430164"/>
              <a:ext cx="6590071" cy="372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219"/>
                </a:lnSpc>
                <a:spcBef>
                  <a:spcPct val="0"/>
                </a:spcBef>
              </a:pPr>
              <a:r>
                <a:rPr lang="en-US" u="none" strike="noStrike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Presupuesto</a:t>
              </a:r>
              <a:r>
                <a:rPr lang="en-US" u="none" strike="noStrike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u="none" strike="noStrike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público</a:t>
              </a:r>
              <a:r>
                <a:rPr lang="en-US" u="none" strike="noStrike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u="none" strike="noStrike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</a:t>
              </a:r>
              <a:r>
                <a:rPr lang="en-US" u="none" strike="noStrike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Salud (miles de </a:t>
              </a:r>
              <a:r>
                <a:rPr lang="en-US" u="none" strike="noStrike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millones</a:t>
              </a:r>
              <a:r>
                <a:rPr lang="en-US" u="none" strike="noStrike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 S/)</a:t>
              </a:r>
            </a:p>
          </p:txBody>
        </p:sp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91338D9E-EBA8-3C93-CAA9-68FEDB368B6B}"/>
                </a:ext>
              </a:extLst>
            </p:cNvPr>
            <p:cNvSpPr txBox="1"/>
            <p:nvPr/>
          </p:nvSpPr>
          <p:spPr>
            <a:xfrm>
              <a:off x="9982200" y="3475690"/>
              <a:ext cx="6590071" cy="372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21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Gasto de </a:t>
              </a:r>
              <a:r>
                <a:rPr lang="en-US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bolsillo</a:t>
              </a:r>
              <a:r>
                <a:rPr lang="en-US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(% del </a:t>
              </a:r>
              <a:r>
                <a:rPr lang="en-US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gasto</a:t>
              </a:r>
              <a:r>
                <a:rPr lang="en-US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</a:t>
              </a:r>
              <a:r>
                <a:rPr lang="en-US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Salud)</a:t>
              </a:r>
              <a:endParaRPr lang="en-US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61275099-545F-A27F-10F3-AEA6D63052FA}"/>
                </a:ext>
              </a:extLst>
            </p:cNvPr>
            <p:cNvSpPr txBox="1"/>
            <p:nvPr/>
          </p:nvSpPr>
          <p:spPr>
            <a:xfrm>
              <a:off x="1791929" y="8267700"/>
              <a:ext cx="6590071" cy="358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21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Fuente: Datos del </a:t>
              </a:r>
              <a:r>
                <a:rPr lang="en-US" sz="12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Presupuesto</a:t>
              </a:r>
              <a:r>
                <a:rPr lang="en-US" sz="12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Institucional</a:t>
              </a:r>
              <a:r>
                <a:rPr lang="en-US" sz="12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Modificado</a:t>
              </a:r>
              <a:r>
                <a:rPr lang="en-US" sz="12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(PIM) – mayo 2027</a:t>
              </a:r>
              <a:endParaRPr lang="en-US" sz="12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" name="TextBox 29">
              <a:extLst>
                <a:ext uri="{FF2B5EF4-FFF2-40B4-BE49-F238E27FC236}">
                  <a16:creationId xmlns:a16="http://schemas.microsoft.com/office/drawing/2014/main" id="{8273A412-D878-4BED-A6E4-C70ADFB8B37E}"/>
                </a:ext>
              </a:extLst>
            </p:cNvPr>
            <p:cNvSpPr txBox="1"/>
            <p:nvPr/>
          </p:nvSpPr>
          <p:spPr>
            <a:xfrm>
              <a:off x="10250129" y="8267700"/>
              <a:ext cx="6590071" cy="358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21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Fuente: MEF 2024</a:t>
              </a:r>
              <a:endParaRPr lang="en-US" sz="12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7A80DF53-50C2-8491-9FCF-7E49B0534083}"/>
                </a:ext>
              </a:extLst>
            </p:cNvPr>
            <p:cNvCxnSpPr/>
            <p:nvPr/>
          </p:nvCxnSpPr>
          <p:spPr>
            <a:xfrm>
              <a:off x="9296400" y="3086100"/>
              <a:ext cx="0" cy="5868678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8" name="Imagen 47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CA6D4484-83B3-0989-595F-E31AA38EFA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283" b="17666"/>
          <a:stretch>
            <a:fillRect/>
          </a:stretch>
        </p:blipFill>
        <p:spPr>
          <a:xfrm>
            <a:off x="16420033" y="277262"/>
            <a:ext cx="1441455" cy="9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A6BAA-A86F-A3FB-194A-4E7AA7B5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>
            <a:extLst>
              <a:ext uri="{FF2B5EF4-FFF2-40B4-BE49-F238E27FC236}">
                <a16:creationId xmlns:a16="http://schemas.microsoft.com/office/drawing/2014/main" id="{8EFF7E37-FC2F-D0ED-0F27-ACBD403C459C}"/>
              </a:ext>
            </a:extLst>
          </p:cNvPr>
          <p:cNvSpPr/>
          <p:nvPr/>
        </p:nvSpPr>
        <p:spPr>
          <a:xfrm>
            <a:off x="16135363" y="8954778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6F08DE88-9D8F-C34F-1A64-CA2D186ACAE3}"/>
              </a:ext>
            </a:extLst>
          </p:cNvPr>
          <p:cNvSpPr txBox="1"/>
          <p:nvPr/>
        </p:nvSpPr>
        <p:spPr>
          <a:xfrm>
            <a:off x="373884" y="9253752"/>
            <a:ext cx="11734800" cy="393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219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Fuente: VIDENZ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Consultores – Presentación Foro ALAFAL, 27 de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junio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2026</a:t>
            </a:r>
            <a:endParaRPr lang="en-US" sz="200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1BDD21E7-8B5E-B299-6556-ED04CF09F833}"/>
              </a:ext>
            </a:extLst>
          </p:cNvPr>
          <p:cNvSpPr txBox="1"/>
          <p:nvPr/>
        </p:nvSpPr>
        <p:spPr>
          <a:xfrm>
            <a:off x="452914" y="1405809"/>
            <a:ext cx="17926148" cy="6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Cuando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el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medicamento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no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llega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,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el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tratamiento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no </a:t>
            </a: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existe</a:t>
            </a:r>
            <a:endParaRPr lang="en-US" sz="4600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8ADC30E-2655-A035-53E0-966D8E0F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66" t="35098" r="10417" b="15039"/>
          <a:stretch>
            <a:fillRect/>
          </a:stretch>
        </p:blipFill>
        <p:spPr>
          <a:xfrm>
            <a:off x="0" y="4000500"/>
            <a:ext cx="9178143" cy="438728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745CEF1-A02A-D57F-1877-0951D2814F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0" t="35883" r="12500" b="13922"/>
          <a:stretch>
            <a:fillRect/>
          </a:stretch>
        </p:blipFill>
        <p:spPr>
          <a:xfrm>
            <a:off x="8915400" y="4122941"/>
            <a:ext cx="9467673" cy="480897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5BF2B426-EF16-C48B-2FF7-0825D8009E71}"/>
              </a:ext>
            </a:extLst>
          </p:cNvPr>
          <p:cNvSpPr/>
          <p:nvPr/>
        </p:nvSpPr>
        <p:spPr>
          <a:xfrm>
            <a:off x="76200" y="3543300"/>
            <a:ext cx="8839200" cy="541147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19050">
                <a:noFill/>
                <a:prstDash val="dash"/>
              </a:ln>
              <a:noFill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0847D5F-BA71-ABAE-DE9C-62825FAB6A65}"/>
              </a:ext>
            </a:extLst>
          </p:cNvPr>
          <p:cNvSpPr/>
          <p:nvPr/>
        </p:nvSpPr>
        <p:spPr>
          <a:xfrm>
            <a:off x="9067800" y="3542022"/>
            <a:ext cx="9144000" cy="541147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19050">
                <a:noFill/>
                <a:prstDash val="dash"/>
              </a:ln>
              <a:noFill/>
            </a:endParaRPr>
          </a:p>
        </p:txBody>
      </p:sp>
      <p:pic>
        <p:nvPicPr>
          <p:cNvPr id="2" name="Imagen 1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B054F235-94A0-FBA0-F184-2FF2867F17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283" b="17666"/>
          <a:stretch>
            <a:fillRect/>
          </a:stretch>
        </p:blipFill>
        <p:spPr>
          <a:xfrm>
            <a:off x="16420033" y="319616"/>
            <a:ext cx="1441455" cy="9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A23B1-5D1A-B094-7998-6087B3F44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F439811-FFDA-111D-8F59-79A6589A1A08}"/>
              </a:ext>
            </a:extLst>
          </p:cNvPr>
          <p:cNvGrpSpPr/>
          <p:nvPr/>
        </p:nvGrpSpPr>
        <p:grpSpPr>
          <a:xfrm>
            <a:off x="2644204" y="3568576"/>
            <a:ext cx="5925155" cy="3547761"/>
            <a:chOff x="0" y="0"/>
            <a:chExt cx="1560535" cy="9058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42F47C-E724-C769-EA7C-F7A962A9E05D}"/>
                </a:ext>
              </a:extLst>
            </p:cNvPr>
            <p:cNvSpPr/>
            <p:nvPr/>
          </p:nvSpPr>
          <p:spPr>
            <a:xfrm>
              <a:off x="0" y="0"/>
              <a:ext cx="1560535" cy="905814"/>
            </a:xfrm>
            <a:custGeom>
              <a:avLst/>
              <a:gdLst/>
              <a:ahLst/>
              <a:cxnLst/>
              <a:rect l="l" t="t" r="r" b="b"/>
              <a:pathLst>
                <a:path w="1560535" h="905814">
                  <a:moveTo>
                    <a:pt x="39199" y="0"/>
                  </a:moveTo>
                  <a:lnTo>
                    <a:pt x="1521336" y="0"/>
                  </a:lnTo>
                  <a:cubicBezTo>
                    <a:pt x="1542985" y="0"/>
                    <a:pt x="1560535" y="17550"/>
                    <a:pt x="1560535" y="39199"/>
                  </a:cubicBezTo>
                  <a:lnTo>
                    <a:pt x="1560535" y="866615"/>
                  </a:lnTo>
                  <a:cubicBezTo>
                    <a:pt x="1560535" y="877011"/>
                    <a:pt x="1556405" y="886981"/>
                    <a:pt x="1549054" y="894333"/>
                  </a:cubicBezTo>
                  <a:cubicBezTo>
                    <a:pt x="1541703" y="901684"/>
                    <a:pt x="1531732" y="905814"/>
                    <a:pt x="1521336" y="905814"/>
                  </a:cubicBezTo>
                  <a:lnTo>
                    <a:pt x="39199" y="905814"/>
                  </a:lnTo>
                  <a:cubicBezTo>
                    <a:pt x="17550" y="905814"/>
                    <a:pt x="0" y="888264"/>
                    <a:pt x="0" y="866615"/>
                  </a:cubicBezTo>
                  <a:lnTo>
                    <a:pt x="0" y="39199"/>
                  </a:lnTo>
                  <a:cubicBezTo>
                    <a:pt x="0" y="17550"/>
                    <a:pt x="17550" y="0"/>
                    <a:pt x="39199" y="0"/>
                  </a:cubicBezTo>
                  <a:close/>
                </a:path>
              </a:pathLst>
            </a:custGeom>
            <a:solidFill>
              <a:srgbClr val="8BDC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8CA7DC1-24ED-B500-DB6C-1A45655FEE31}"/>
                </a:ext>
              </a:extLst>
            </p:cNvPr>
            <p:cNvSpPr txBox="1"/>
            <p:nvPr/>
          </p:nvSpPr>
          <p:spPr>
            <a:xfrm>
              <a:off x="0" y="-28575"/>
              <a:ext cx="1560535" cy="934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4D6D1FD-7560-00A9-1BE3-48D4AADD0050}"/>
              </a:ext>
            </a:extLst>
          </p:cNvPr>
          <p:cNvGrpSpPr/>
          <p:nvPr/>
        </p:nvGrpSpPr>
        <p:grpSpPr>
          <a:xfrm>
            <a:off x="8933845" y="3543300"/>
            <a:ext cx="5925155" cy="3547757"/>
            <a:chOff x="0" y="0"/>
            <a:chExt cx="1560535" cy="90581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FF65AAC-7A50-DDC0-4199-52CFCD9803E0}"/>
                </a:ext>
              </a:extLst>
            </p:cNvPr>
            <p:cNvSpPr/>
            <p:nvPr/>
          </p:nvSpPr>
          <p:spPr>
            <a:xfrm>
              <a:off x="0" y="0"/>
              <a:ext cx="1560535" cy="905814"/>
            </a:xfrm>
            <a:custGeom>
              <a:avLst/>
              <a:gdLst/>
              <a:ahLst/>
              <a:cxnLst/>
              <a:rect l="l" t="t" r="r" b="b"/>
              <a:pathLst>
                <a:path w="1560535" h="905814">
                  <a:moveTo>
                    <a:pt x="39199" y="0"/>
                  </a:moveTo>
                  <a:lnTo>
                    <a:pt x="1521336" y="0"/>
                  </a:lnTo>
                  <a:cubicBezTo>
                    <a:pt x="1542985" y="0"/>
                    <a:pt x="1560535" y="17550"/>
                    <a:pt x="1560535" y="39199"/>
                  </a:cubicBezTo>
                  <a:lnTo>
                    <a:pt x="1560535" y="866615"/>
                  </a:lnTo>
                  <a:cubicBezTo>
                    <a:pt x="1560535" y="877011"/>
                    <a:pt x="1556405" y="886981"/>
                    <a:pt x="1549054" y="894333"/>
                  </a:cubicBezTo>
                  <a:cubicBezTo>
                    <a:pt x="1541703" y="901684"/>
                    <a:pt x="1531732" y="905814"/>
                    <a:pt x="1521336" y="905814"/>
                  </a:cubicBezTo>
                  <a:lnTo>
                    <a:pt x="39199" y="905814"/>
                  </a:lnTo>
                  <a:cubicBezTo>
                    <a:pt x="17550" y="905814"/>
                    <a:pt x="0" y="888264"/>
                    <a:pt x="0" y="866615"/>
                  </a:cubicBezTo>
                  <a:lnTo>
                    <a:pt x="0" y="39199"/>
                  </a:lnTo>
                  <a:cubicBezTo>
                    <a:pt x="0" y="17550"/>
                    <a:pt x="17550" y="0"/>
                    <a:pt x="39199" y="0"/>
                  </a:cubicBezTo>
                  <a:close/>
                </a:path>
              </a:pathLst>
            </a:custGeom>
            <a:solidFill>
              <a:srgbClr val="8BDC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D44EA54-A40E-2C69-CF37-8A7AA5D3837D}"/>
                </a:ext>
              </a:extLst>
            </p:cNvPr>
            <p:cNvSpPr txBox="1"/>
            <p:nvPr/>
          </p:nvSpPr>
          <p:spPr>
            <a:xfrm>
              <a:off x="0" y="-28575"/>
              <a:ext cx="1560535" cy="934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943344B-F61B-2794-CDC1-07174EA2A0E2}"/>
              </a:ext>
            </a:extLst>
          </p:cNvPr>
          <p:cNvSpPr/>
          <p:nvPr/>
        </p:nvSpPr>
        <p:spPr>
          <a:xfrm>
            <a:off x="16135363" y="8954778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5E745ED0-AEE6-9DB6-8304-D1A55B3A8893}"/>
              </a:ext>
            </a:extLst>
          </p:cNvPr>
          <p:cNvSpPr txBox="1"/>
          <p:nvPr/>
        </p:nvSpPr>
        <p:spPr>
          <a:xfrm>
            <a:off x="2541414" y="4959099"/>
            <a:ext cx="579285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0" lvl="1" algn="ctr">
              <a:lnSpc>
                <a:spcPts val="2799"/>
              </a:lnSpc>
            </a:pPr>
            <a:r>
              <a:rPr lang="en-US" sz="3600" b="1" u="none" strike="noStrike" dirty="0" err="1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Fortalecimiento</a:t>
            </a:r>
            <a:endParaRPr lang="en-US" sz="3600" b="1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0" lvl="1" algn="ctr">
              <a:lnSpc>
                <a:spcPts val="2799"/>
              </a:lnSpc>
            </a:pPr>
            <a:endParaRPr lang="en-US" sz="3600" b="1" u="none" strike="noStrike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0" lvl="1" algn="ctr">
              <a:lnSpc>
                <a:spcPts val="2799"/>
              </a:lnSpc>
            </a:pPr>
            <a:r>
              <a:rPr lang="en-US" sz="3600" b="1" u="none" strike="noStrike" dirty="0">
                <a:solidFill>
                  <a:srgbClr val="043A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DIGEMID</a:t>
            </a:r>
            <a:endParaRPr lang="en-US" sz="2400" b="1" u="none" strike="noStrike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215900" lvl="1" algn="ctr">
              <a:lnSpc>
                <a:spcPts val="2799"/>
              </a:lnSpc>
            </a:pPr>
            <a:endParaRPr lang="en-US" sz="2400" b="1" u="none" strike="noStrike" dirty="0">
              <a:solidFill>
                <a:srgbClr val="043A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26425938-C69C-8799-EFBD-180804232B4E}"/>
              </a:ext>
            </a:extLst>
          </p:cNvPr>
          <p:cNvSpPr txBox="1"/>
          <p:nvPr/>
        </p:nvSpPr>
        <p:spPr>
          <a:xfrm>
            <a:off x="9139424" y="4207038"/>
            <a:ext cx="5513996" cy="219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2" lvl="1" algn="ctr">
              <a:lnSpc>
                <a:spcPts val="2800"/>
              </a:lnSpc>
            </a:pPr>
            <a:endParaRPr lang="en-US" sz="3600" b="1" dirty="0">
              <a:solidFill>
                <a:srgbClr val="043A95"/>
              </a:solidFill>
              <a:latin typeface="Poppins Semi-Bold"/>
              <a:cs typeface="Poppins Semi-Bold"/>
              <a:sym typeface="Poppins Semi-Bold"/>
            </a:endParaRPr>
          </a:p>
          <a:p>
            <a:pPr marL="215902" lvl="1" algn="ctr">
              <a:lnSpc>
                <a:spcPts val="2800"/>
              </a:lnSpc>
            </a:pPr>
            <a:r>
              <a:rPr lang="en-US" sz="3600" b="1" dirty="0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 </a:t>
            </a:r>
            <a:r>
              <a:rPr lang="en-US" sz="3600" b="1" dirty="0" err="1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Modificación</a:t>
            </a:r>
            <a:r>
              <a:rPr lang="en-US" sz="3600" b="1" dirty="0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 del</a:t>
            </a:r>
          </a:p>
          <a:p>
            <a:pPr marL="215902" lvl="1" algn="ctr">
              <a:lnSpc>
                <a:spcPts val="2800"/>
              </a:lnSpc>
            </a:pPr>
            <a:endParaRPr lang="en-US" sz="3600" b="1" dirty="0">
              <a:solidFill>
                <a:srgbClr val="043A95"/>
              </a:solidFill>
              <a:latin typeface="Poppins Semi-Bold"/>
              <a:cs typeface="Poppins Semi-Bold"/>
              <a:sym typeface="Poppins Semi-Bold"/>
            </a:endParaRPr>
          </a:p>
          <a:p>
            <a:pPr marL="215902" lvl="1" algn="ctr">
              <a:lnSpc>
                <a:spcPts val="2800"/>
              </a:lnSpc>
            </a:pPr>
            <a:r>
              <a:rPr lang="en-US" sz="3600" b="1" dirty="0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 </a:t>
            </a:r>
            <a:r>
              <a:rPr lang="en-US" sz="3600" b="1" dirty="0" err="1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Reglamento</a:t>
            </a:r>
            <a:r>
              <a:rPr lang="en-US" sz="3600" b="1" dirty="0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 de</a:t>
            </a:r>
          </a:p>
          <a:p>
            <a:pPr marL="215902" lvl="1" algn="ctr">
              <a:lnSpc>
                <a:spcPts val="2800"/>
              </a:lnSpc>
            </a:pPr>
            <a:endParaRPr lang="en-US" sz="3600" b="1" dirty="0">
              <a:solidFill>
                <a:srgbClr val="043A95"/>
              </a:solidFill>
              <a:latin typeface="Poppins Semi-Bold"/>
              <a:cs typeface="Poppins Semi-Bold"/>
              <a:sym typeface="Poppins Semi-Bold"/>
            </a:endParaRPr>
          </a:p>
          <a:p>
            <a:pPr marL="215902" lvl="1" algn="ctr">
              <a:lnSpc>
                <a:spcPts val="2800"/>
              </a:lnSpc>
            </a:pPr>
            <a:r>
              <a:rPr lang="en-US" sz="3600" b="1" dirty="0">
                <a:solidFill>
                  <a:srgbClr val="043A95"/>
                </a:solidFill>
                <a:latin typeface="Poppins Semi-Bold"/>
                <a:cs typeface="Poppins Semi-Bold"/>
                <a:sym typeface="Poppins Semi-Bold"/>
              </a:rPr>
              <a:t> INTERCAMBIABILIDAD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498F8B61-D433-4D98-D51F-7B6E0FCF0C3F}"/>
              </a:ext>
            </a:extLst>
          </p:cNvPr>
          <p:cNvSpPr txBox="1"/>
          <p:nvPr/>
        </p:nvSpPr>
        <p:spPr>
          <a:xfrm>
            <a:off x="808971" y="1552300"/>
            <a:ext cx="12744548" cy="6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4600" b="1" u="none" strike="noStrike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Prioridades</a:t>
            </a:r>
            <a:r>
              <a:rPr lang="en-US" sz="4600" b="1" u="none" strike="noStrike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de la 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Agenda de </a:t>
            </a:r>
            <a:r>
              <a:rPr lang="en-US" sz="4600" b="1" dirty="0" err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Trabajo</a:t>
            </a:r>
            <a:r>
              <a:rPr lang="en-US" sz="4600" b="1" dirty="0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 (2Q.2026)</a:t>
            </a:r>
            <a:endParaRPr lang="en-US" sz="4600" b="1" u="none" strike="noStrike" dirty="0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4A6F3C5-D7F3-F190-B83C-C135EB0597A8}"/>
              </a:ext>
            </a:extLst>
          </p:cNvPr>
          <p:cNvSpPr/>
          <p:nvPr/>
        </p:nvSpPr>
        <p:spPr>
          <a:xfrm>
            <a:off x="2234244" y="3374672"/>
            <a:ext cx="838200" cy="8634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/>
              <a:t>1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A202DC3-5173-A2CC-1E9A-29D7ACA170A1}"/>
              </a:ext>
            </a:extLst>
          </p:cNvPr>
          <p:cNvSpPr/>
          <p:nvPr/>
        </p:nvSpPr>
        <p:spPr>
          <a:xfrm>
            <a:off x="14385286" y="3287603"/>
            <a:ext cx="838200" cy="8634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/>
              <a:t>2</a:t>
            </a:r>
          </a:p>
        </p:txBody>
      </p:sp>
      <p:pic>
        <p:nvPicPr>
          <p:cNvPr id="4" name="Imagen 3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736F33F0-55BB-AF3A-808E-D2F26870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83" b="17666"/>
          <a:stretch>
            <a:fillRect/>
          </a:stretch>
        </p:blipFill>
        <p:spPr>
          <a:xfrm>
            <a:off x="16420033" y="277262"/>
            <a:ext cx="1441455" cy="9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00" y="3057192"/>
            <a:ext cx="7467600" cy="4196015"/>
            <a:chOff x="0" y="0"/>
            <a:chExt cx="1457445" cy="753304"/>
          </a:xfrm>
        </p:grpSpPr>
        <p:sp>
          <p:nvSpPr>
            <p:cNvPr id="3" name="Freeform 3"/>
            <p:cNvSpPr/>
            <p:nvPr/>
          </p:nvSpPr>
          <p:spPr>
            <a:xfrm>
              <a:off x="7603" y="0"/>
              <a:ext cx="1442239" cy="753304"/>
            </a:xfrm>
            <a:custGeom>
              <a:avLst/>
              <a:gdLst/>
              <a:ahLst/>
              <a:cxnLst/>
              <a:rect l="l" t="t" r="r" b="b"/>
              <a:pathLst>
                <a:path w="1442239" h="753304">
                  <a:moveTo>
                    <a:pt x="1435548" y="403149"/>
                  </a:moveTo>
                  <a:lnTo>
                    <a:pt x="1260937" y="726807"/>
                  </a:lnTo>
                  <a:cubicBezTo>
                    <a:pt x="1252132" y="743129"/>
                    <a:pt x="1235081" y="753304"/>
                    <a:pt x="1216535" y="753304"/>
                  </a:cubicBezTo>
                  <a:lnTo>
                    <a:pt x="225704" y="753304"/>
                  </a:lnTo>
                  <a:cubicBezTo>
                    <a:pt x="207158" y="753304"/>
                    <a:pt x="190108" y="743129"/>
                    <a:pt x="181302" y="726807"/>
                  </a:cubicBezTo>
                  <a:lnTo>
                    <a:pt x="6692" y="403149"/>
                  </a:lnTo>
                  <a:cubicBezTo>
                    <a:pt x="-2230" y="386611"/>
                    <a:pt x="-2230" y="366693"/>
                    <a:pt x="6692" y="350155"/>
                  </a:cubicBezTo>
                  <a:lnTo>
                    <a:pt x="181302" y="26497"/>
                  </a:lnTo>
                  <a:cubicBezTo>
                    <a:pt x="190108" y="10175"/>
                    <a:pt x="207158" y="0"/>
                    <a:pt x="225704" y="0"/>
                  </a:cubicBezTo>
                  <a:lnTo>
                    <a:pt x="1216535" y="0"/>
                  </a:lnTo>
                  <a:cubicBezTo>
                    <a:pt x="1235081" y="0"/>
                    <a:pt x="1252132" y="10175"/>
                    <a:pt x="1260937" y="26497"/>
                  </a:cubicBezTo>
                  <a:lnTo>
                    <a:pt x="1435548" y="350155"/>
                  </a:lnTo>
                  <a:cubicBezTo>
                    <a:pt x="1444470" y="366693"/>
                    <a:pt x="1444470" y="386611"/>
                    <a:pt x="1435548" y="403149"/>
                  </a:cubicBezTo>
                  <a:close/>
                </a:path>
              </a:pathLst>
            </a:custGeom>
            <a:blipFill>
              <a:blip r:embed="rId2"/>
              <a:stretch>
                <a:fillRect l="-4836" r="-4836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7461902"/>
            <a:ext cx="18288000" cy="2839538"/>
            <a:chOff x="0" y="0"/>
            <a:chExt cx="4816593" cy="7478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47862"/>
            </a:xfrm>
            <a:custGeom>
              <a:avLst/>
              <a:gdLst/>
              <a:ahLst/>
              <a:cxnLst/>
              <a:rect l="l" t="t" r="r" b="b"/>
              <a:pathLst>
                <a:path w="4816592" h="747862">
                  <a:moveTo>
                    <a:pt x="0" y="0"/>
                  </a:moveTo>
                  <a:lnTo>
                    <a:pt x="4816592" y="0"/>
                  </a:lnTo>
                  <a:lnTo>
                    <a:pt x="4816592" y="747862"/>
                  </a:lnTo>
                  <a:lnTo>
                    <a:pt x="0" y="747862"/>
                  </a:lnTo>
                  <a:close/>
                </a:path>
              </a:pathLst>
            </a:custGeom>
            <a:gradFill rotWithShape="1">
              <a:gsLst>
                <a:gs pos="0">
                  <a:srgbClr val="043A95">
                    <a:alpha val="100000"/>
                  </a:srgbClr>
                </a:gs>
                <a:gs pos="100000">
                  <a:srgbClr val="03A3E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816593" cy="776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44064" y="7791045"/>
            <a:ext cx="461368" cy="471987"/>
          </a:xfrm>
          <a:custGeom>
            <a:avLst/>
            <a:gdLst/>
            <a:ahLst/>
            <a:cxnLst/>
            <a:rect l="l" t="t" r="r" b="b"/>
            <a:pathLst>
              <a:path w="461368" h="471987">
                <a:moveTo>
                  <a:pt x="0" y="0"/>
                </a:moveTo>
                <a:lnTo>
                  <a:pt x="461368" y="0"/>
                </a:lnTo>
                <a:lnTo>
                  <a:pt x="461368" y="471988"/>
                </a:lnTo>
                <a:lnTo>
                  <a:pt x="0" y="4719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8" name="TextBox 8"/>
          <p:cNvSpPr txBox="1"/>
          <p:nvPr/>
        </p:nvSpPr>
        <p:spPr>
          <a:xfrm>
            <a:off x="644064" y="1123950"/>
            <a:ext cx="1203648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r>
              <a:rPr lang="en-US" sz="4999" b="1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Fortalecimiento instit</a:t>
            </a:r>
            <a:r>
              <a:rPr lang="en-US" sz="4999" b="1" u="none" strike="noStrike">
                <a:solidFill>
                  <a:srgbClr val="043A95"/>
                </a:solidFill>
                <a:latin typeface="Anek Bangla Bold"/>
                <a:ea typeface="Anek Bangla Bold"/>
                <a:cs typeface="Anek Bangla Bold"/>
                <a:sym typeface="Anek Bangla Bold"/>
              </a:rPr>
              <a:t>ucional de DIGEMID</a:t>
            </a:r>
          </a:p>
          <a:p>
            <a:pPr marL="0" lvl="0" indent="0" algn="l">
              <a:lnSpc>
                <a:spcPts val="4999"/>
              </a:lnSpc>
              <a:spcBef>
                <a:spcPct val="0"/>
              </a:spcBef>
            </a:pPr>
            <a:endParaRPr lang="en-US" sz="4999" b="1" u="none" strike="noStrike">
              <a:solidFill>
                <a:srgbClr val="043A95"/>
              </a:solidFill>
              <a:latin typeface="Anek Bangla Bold"/>
              <a:ea typeface="Anek Bangla Bold"/>
              <a:cs typeface="Anek Bangla Bold"/>
              <a:sym typeface="Anek Bangla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664549" y="8798244"/>
            <a:ext cx="1123937" cy="601959"/>
          </a:xfrm>
          <a:custGeom>
            <a:avLst/>
            <a:gdLst/>
            <a:ahLst/>
            <a:cxnLst/>
            <a:rect l="l" t="t" r="r" b="b"/>
            <a:pathLst>
              <a:path w="1123937" h="601959">
                <a:moveTo>
                  <a:pt x="0" y="0"/>
                </a:moveTo>
                <a:lnTo>
                  <a:pt x="1123937" y="0"/>
                </a:lnTo>
                <a:lnTo>
                  <a:pt x="1123937" y="601959"/>
                </a:lnTo>
                <a:lnTo>
                  <a:pt x="0" y="601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29" t="-9097" r="-7007" b="-9941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4" name="TextBox 14"/>
          <p:cNvSpPr txBox="1"/>
          <p:nvPr/>
        </p:nvSpPr>
        <p:spPr>
          <a:xfrm>
            <a:off x="641746" y="2010368"/>
            <a:ext cx="16617554" cy="156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199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Congreso viene evaluando el Predictamen de los Proyectos de Ley 10902/2024-PE, 11091/2024-CR, 11688/2025-CR, 13172/2025-CR, 13227/2025-CR y 13257/2025-CR, mediante el cual se propone transformar a DIGEMID en un: Organismo Público Técnico Especializado (OTE)</a:t>
            </a:r>
          </a:p>
          <a:p>
            <a:pPr marL="0" lvl="0" indent="0" algn="just">
              <a:lnSpc>
                <a:spcPts val="3079"/>
              </a:lnSpc>
              <a:spcBef>
                <a:spcPct val="0"/>
              </a:spcBef>
            </a:pPr>
            <a:endParaRPr lang="en-US" sz="2199" u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6942" y="7805197"/>
            <a:ext cx="619460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Status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4748" y="8310553"/>
            <a:ext cx="15062699" cy="147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Los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principales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gremios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vinculados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la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industria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farmacéutica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vienen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trabajando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manera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coordinada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presentar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observaciones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propuestas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mejora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tualmente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revisión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con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contribuir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fortalecimiento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institucional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DIGEMID y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asegurar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modelo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regulatorio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técnicamente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sólido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399" u="none" strike="noStrik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sostenible</a:t>
            </a:r>
            <a:r>
              <a:rPr lang="en-US" sz="2399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1746" y="3645669"/>
            <a:ext cx="10217610" cy="3159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s-PE" sz="2199" b="1" dirty="0">
                <a:solidFill>
                  <a:srgbClr val="000000"/>
                </a:solidFill>
                <a:latin typeface="Poppins"/>
                <a:cs typeface="Poppins"/>
              </a:rPr>
              <a:t>Objetivos de la reforma de DIGEMID: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PE" sz="2199" dirty="0">
                <a:solidFill>
                  <a:srgbClr val="000000"/>
                </a:solidFill>
                <a:latin typeface="Poppins"/>
                <a:cs typeface="Poppins"/>
              </a:rPr>
              <a:t>Otorgar autonomía funcional, económica y financiera.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PE" sz="2199" dirty="0">
                <a:solidFill>
                  <a:srgbClr val="000000"/>
                </a:solidFill>
                <a:latin typeface="Poppins"/>
                <a:cs typeface="Poppins"/>
              </a:rPr>
              <a:t>Fortalecer la independencia técnica y la estabilidad institucional.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PE" sz="2199" dirty="0">
                <a:solidFill>
                  <a:srgbClr val="000000"/>
                </a:solidFill>
                <a:latin typeface="Poppins"/>
                <a:cs typeface="Poppins"/>
              </a:rPr>
              <a:t>Reducir el impacto de los cambios políticos y la rotación de funcionarios.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s-PE" sz="2199" dirty="0">
                <a:solidFill>
                  <a:srgbClr val="000000"/>
                </a:solidFill>
                <a:latin typeface="Poppins"/>
                <a:cs typeface="Poppins"/>
              </a:rPr>
              <a:t>Garantizar continuidad regulatoria y fortalecimiento de capacidades técnicas.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endParaRPr lang="en-US" sz="2199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" name="Imagen 9" descr="🇵🇪 Bandera: Perú Descargar imágenes de emoji: Imagen grande en HD, imagen  de animación y gráficos vectoriales | Emojiall">
            <a:extLst>
              <a:ext uri="{FF2B5EF4-FFF2-40B4-BE49-F238E27FC236}">
                <a16:creationId xmlns:a16="http://schemas.microsoft.com/office/drawing/2014/main" id="{008517A9-F33B-BFE4-701F-FF75DFF5BA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283" b="17666"/>
          <a:stretch>
            <a:fillRect/>
          </a:stretch>
        </p:blipFill>
        <p:spPr>
          <a:xfrm>
            <a:off x="16420033" y="277262"/>
            <a:ext cx="1441455" cy="9376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9307</TotalTime>
  <Words>1047</Words>
  <Application>Microsoft Office PowerPoint</Application>
  <PresentationFormat>Personalizado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Anek Bangla Semi-Bold</vt:lpstr>
      <vt:lpstr>Arimo</vt:lpstr>
      <vt:lpstr>Arial</vt:lpstr>
      <vt:lpstr>Poppins Semi-Bold</vt:lpstr>
      <vt:lpstr>Open Sauce Bold</vt:lpstr>
      <vt:lpstr>Public Sans Medium</vt:lpstr>
      <vt:lpstr>Anek Bangla Bold</vt:lpstr>
      <vt:lpstr>Garet</vt:lpstr>
      <vt:lpstr>Aptos</vt:lpstr>
      <vt:lpstr>Calibri</vt:lpstr>
      <vt:lpstr>Open Sauce</vt:lpstr>
      <vt:lpstr>Poppins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ALAFAL Perú</dc:title>
  <dc:creator>Nany</dc:creator>
  <cp:lastModifiedBy>Nany Aste</cp:lastModifiedBy>
  <cp:revision>3</cp:revision>
  <dcterms:created xsi:type="dcterms:W3CDTF">2006-08-16T00:00:00Z</dcterms:created>
  <dcterms:modified xsi:type="dcterms:W3CDTF">2026-06-02T12:51:12Z</dcterms:modified>
  <dc:identifier>DAHKZ-weMAw</dc:identifier>
</cp:coreProperties>
</file>