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5143500" cy="9144000"/>
  <p:embeddedFontLst>
    <p:embeddedFont>
      <p:font typeface="Alexandria" panose="020B0604020202020204" charset="-78"/>
      <p:regular r:id="rId18"/>
    </p:embeddedFont>
    <p:embeddedFont>
      <p:font typeface="Nobil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83" d="100"/>
          <a:sy n="83" d="100"/>
        </p:scale>
        <p:origin x="80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05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776734"/>
            <a:ext cx="4722763" cy="15501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Paraguay 2026: Industria Farmacéutica, Desarrollo Industrial y Soberanía Sanitaria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2512963"/>
            <a:ext cx="5179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XLVII Asamblea Anual de ALIFAR – Santiago de Chile</a:t>
            </a:r>
            <a:endParaRPr lang="en-US" sz="9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119" y="2850952"/>
            <a:ext cx="4722763" cy="15158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823764"/>
            <a:ext cx="5174828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Propiedad intelectual y acceso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1521321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Temas prioritarios</a:t>
            </a:r>
            <a:endParaRPr lang="en-US" sz="1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0831" y="1854696"/>
            <a:ext cx="2224385" cy="99127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106242" y="1992957"/>
            <a:ext cx="164001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Patentes secundarias</a:t>
            </a:r>
            <a:endParaRPr lang="en-US" sz="1200" dirty="0"/>
          </a:p>
        </p:txBody>
      </p:sp>
      <p:sp>
        <p:nvSpPr>
          <p:cNvPr id="7" name="Text 3"/>
          <p:cNvSpPr/>
          <p:nvPr/>
        </p:nvSpPr>
        <p:spPr>
          <a:xfrm>
            <a:off x="4106242" y="2310780"/>
            <a:ext cx="189071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 extensiones artificiales de exclusividad</a:t>
            </a:r>
            <a:endParaRPr lang="en-US" sz="9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0831" y="2969940"/>
            <a:ext cx="2224385" cy="99127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106242" y="3108201"/>
            <a:ext cx="162818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s-PY" sz="1200" dirty="0"/>
              <a:t>PCT Y ACCIONES JUDICIALES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4106242" y="3426023"/>
            <a:ext cx="189071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85000"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s-PY" sz="950" dirty="0"/>
              <a:t>Creciente presión para adherir al PCT y judicialización de expedientes de patentes. </a:t>
            </a:r>
            <a:endParaRPr lang="en-US" sz="950" dirty="0"/>
          </a:p>
        </p:txBody>
      </p:sp>
      <p:sp>
        <p:nvSpPr>
          <p:cNvPr id="11" name="Text 6"/>
          <p:cNvSpPr/>
          <p:nvPr/>
        </p:nvSpPr>
        <p:spPr>
          <a:xfrm>
            <a:off x="6442546" y="1521321"/>
            <a:ext cx="210182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Posición de Paraguay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6442546" y="1839144"/>
            <a:ext cx="2210098" cy="12775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Protección de la </a:t>
            </a:r>
            <a:r>
              <a:rPr lang="en-US" sz="9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innovación genuina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Uso pleno de las </a:t>
            </a:r>
            <a:r>
              <a:rPr lang="en-US" sz="9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flexibilidades de ADPIC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Equilibrio entre innovación y acceso</a:t>
            </a:r>
            <a:endParaRPr lang="en-US" sz="950" dirty="0"/>
          </a:p>
        </p:txBody>
      </p:sp>
      <p:sp>
        <p:nvSpPr>
          <p:cNvPr id="13" name="Shape 8"/>
          <p:cNvSpPr/>
          <p:nvPr/>
        </p:nvSpPr>
        <p:spPr>
          <a:xfrm>
            <a:off x="6442546" y="3256211"/>
            <a:ext cx="2210098" cy="923925"/>
          </a:xfrm>
          <a:prstGeom prst="roundRect">
            <a:avLst>
              <a:gd name="adj" fmla="val 5639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520" y="3435995"/>
            <a:ext cx="155004" cy="12397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845498" y="3411141"/>
            <a:ext cx="168317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 innovación y el acceso deben ser objetivos </a:t>
            </a:r>
            <a:r>
              <a:rPr lang="en-US" sz="9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complementarios</a:t>
            </a:r>
            <a:r>
              <a:rPr lang="en-US" sz="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93477"/>
            <a:ext cx="7258273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Sustentabilidad financiera y abastecimiento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491035"/>
            <a:ext cx="2613868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$950M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1027733" y="205539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Deuda estimada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96119" y="2323654"/>
            <a:ext cx="261386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Del sistema de salud regional (estimado USD 950–1.000 millones)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3264991" y="1491035"/>
            <a:ext cx="2613943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$100M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3605510" y="2055391"/>
            <a:ext cx="193290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Pago extraordinario Abril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3264991" y="2323654"/>
            <a:ext cx="261394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Plan de pagos para reducir deuda acumulada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6033939" y="1491035"/>
            <a:ext cx="2613943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$80M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6354663" y="2055391"/>
            <a:ext cx="197249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Pago extraordinario Mayo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6033939" y="2323654"/>
            <a:ext cx="261394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Continuidad del plan de pagos extraordinarios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496119" y="2906613"/>
            <a:ext cx="201193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Desafíos pendientes</a:t>
            </a:r>
            <a:endParaRPr lang="en-US" sz="12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627" y="3292599"/>
            <a:ext cx="186035" cy="186035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899145" y="3286497"/>
            <a:ext cx="221084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Continuidad del abastecimiento ante deuda acumulada</a:t>
            </a:r>
            <a:endParaRPr lang="en-US" sz="95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1500" y="3292599"/>
            <a:ext cx="186035" cy="186035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3668018" y="3286497"/>
            <a:ext cx="2210916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Reducir la atomización de la deuda entre proveedores</a:t>
            </a:r>
            <a:endParaRPr lang="en-US" sz="95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0447" y="3292599"/>
            <a:ext cx="186035" cy="186035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436965" y="3286497"/>
            <a:ext cx="2210916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Generar previsibilidad financiera para proveedores del sistema</a:t>
            </a:r>
            <a:endParaRPr lang="en-US" sz="950" dirty="0"/>
          </a:p>
        </p:txBody>
      </p:sp>
      <p:sp>
        <p:nvSpPr>
          <p:cNvPr id="19" name="Shape 14"/>
          <p:cNvSpPr/>
          <p:nvPr/>
        </p:nvSpPr>
        <p:spPr>
          <a:xfrm>
            <a:off x="496119" y="3822948"/>
            <a:ext cx="8151763" cy="527000"/>
          </a:xfrm>
          <a:prstGeom prst="roundRect">
            <a:avLst>
              <a:gd name="adj" fmla="val 9886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92" y="4002732"/>
            <a:ext cx="155004" cy="123974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899071" y="3977878"/>
            <a:ext cx="80820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 existe acceso sostenible sin financiamiento sostenible.</a:t>
            </a:r>
            <a:endParaRPr lang="en-US" sz="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604093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Amparos judiciales y medicamentos de alto costo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168919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Tendencia regional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3925119" y="2007022"/>
            <a:ext cx="2210098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Crecimiento sostenido de amparos judiciales para provisión de medicamentos e incorporación de terapias de muy alto costo a los sistemas públicos de salud.</a:t>
            </a:r>
            <a:endParaRPr lang="en-US" sz="950" dirty="0"/>
          </a:p>
        </p:txBody>
      </p:sp>
      <p:sp>
        <p:nvSpPr>
          <p:cNvPr id="6" name="Shape 3"/>
          <p:cNvSpPr/>
          <p:nvPr/>
        </p:nvSpPr>
        <p:spPr>
          <a:xfrm>
            <a:off x="3925119" y="3138860"/>
            <a:ext cx="2210098" cy="1122387"/>
          </a:xfrm>
          <a:prstGeom prst="roundRect">
            <a:avLst>
              <a:gd name="adj" fmla="val 4642"/>
            </a:avLst>
          </a:prstGeom>
          <a:solidFill>
            <a:srgbClr val="FFB3B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092" y="3318644"/>
            <a:ext cx="155004" cy="12397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328071" y="3293790"/>
            <a:ext cx="1683172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 judicialización es uno de los principales desafíos para los sistemas de salud de la región.</a:t>
            </a:r>
            <a:endParaRPr lang="en-US" sz="950" dirty="0"/>
          </a:p>
        </p:txBody>
      </p:sp>
      <p:sp>
        <p:nvSpPr>
          <p:cNvPr id="9" name="Text 5"/>
          <p:cNvSpPr/>
          <p:nvPr/>
        </p:nvSpPr>
        <p:spPr>
          <a:xfrm>
            <a:off x="6442546" y="168919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Desafíos clave</a:t>
            </a:r>
            <a:endParaRPr lang="en-US" sz="1200" dirty="0"/>
          </a:p>
        </p:txBody>
      </p:sp>
      <p:sp>
        <p:nvSpPr>
          <p:cNvPr id="10" name="Shape 6"/>
          <p:cNvSpPr/>
          <p:nvPr/>
        </p:nvSpPr>
        <p:spPr>
          <a:xfrm>
            <a:off x="6442546" y="2022574"/>
            <a:ext cx="2210098" cy="645170"/>
          </a:xfrm>
          <a:prstGeom prst="roundRect">
            <a:avLst>
              <a:gd name="adj" fmla="val 8075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7"/>
          <p:cNvSpPr/>
          <p:nvPr/>
        </p:nvSpPr>
        <p:spPr>
          <a:xfrm>
            <a:off x="6571283" y="2151311"/>
            <a:ext cx="1952625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Derecho individual vs. sostenibilidad colectiva</a:t>
            </a:r>
            <a:endParaRPr lang="en-US" sz="1200" dirty="0"/>
          </a:p>
        </p:txBody>
      </p:sp>
      <p:sp>
        <p:nvSpPr>
          <p:cNvPr id="12" name="Shape 8"/>
          <p:cNvSpPr/>
          <p:nvPr/>
        </p:nvSpPr>
        <p:spPr>
          <a:xfrm>
            <a:off x="6442546" y="2791718"/>
            <a:ext cx="2210098" cy="645170"/>
          </a:xfrm>
          <a:prstGeom prst="roundRect">
            <a:avLst>
              <a:gd name="adj" fmla="val 8075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9"/>
          <p:cNvSpPr/>
          <p:nvPr/>
        </p:nvSpPr>
        <p:spPr>
          <a:xfrm>
            <a:off x="6571283" y="2920454"/>
            <a:ext cx="1952625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Evaluación basada en evidencia</a:t>
            </a:r>
            <a:endParaRPr lang="en-US" sz="1200" dirty="0"/>
          </a:p>
        </p:txBody>
      </p:sp>
      <p:sp>
        <p:nvSpPr>
          <p:cNvPr id="14" name="Shape 10"/>
          <p:cNvSpPr/>
          <p:nvPr/>
        </p:nvSpPr>
        <p:spPr>
          <a:xfrm>
            <a:off x="6442546" y="3560862"/>
            <a:ext cx="2210098" cy="839019"/>
          </a:xfrm>
          <a:prstGeom prst="roundRect">
            <a:avLst>
              <a:gd name="adj" fmla="val 6210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1"/>
          <p:cNvSpPr/>
          <p:nvPr/>
        </p:nvSpPr>
        <p:spPr>
          <a:xfrm>
            <a:off x="6571283" y="3689598"/>
            <a:ext cx="1952625" cy="5815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Financiamiento sostenible para terapias de alto costo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901" y="421109"/>
            <a:ext cx="7801273" cy="36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Declaración de Santiago: prioridades compartidas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472901" y="835596"/>
            <a:ext cx="19350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ALIFAR reafirma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472901" y="1189286"/>
            <a:ext cx="4042767" cy="897880"/>
          </a:xfrm>
          <a:prstGeom prst="roundRect">
            <a:avLst>
              <a:gd name="adj" fmla="val 5531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95833" y="1312218"/>
            <a:ext cx="354657" cy="354657"/>
          </a:xfrm>
          <a:prstGeom prst="roundRect">
            <a:avLst>
              <a:gd name="adj" fmla="val 1611255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390" y="1409700"/>
            <a:ext cx="159544" cy="15954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95833" y="1779538"/>
            <a:ext cx="3059609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Reindustrialización farmacéutica regional</a:t>
            </a:r>
            <a:endParaRPr lang="en-US" sz="1150" dirty="0"/>
          </a:p>
        </p:txBody>
      </p:sp>
      <p:sp>
        <p:nvSpPr>
          <p:cNvPr id="8" name="Shape 5"/>
          <p:cNvSpPr/>
          <p:nvPr/>
        </p:nvSpPr>
        <p:spPr>
          <a:xfrm>
            <a:off x="4628331" y="1189286"/>
            <a:ext cx="4042767" cy="897880"/>
          </a:xfrm>
          <a:prstGeom prst="roundRect">
            <a:avLst>
              <a:gd name="adj" fmla="val 5531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4751263" y="1312218"/>
            <a:ext cx="354657" cy="354657"/>
          </a:xfrm>
          <a:prstGeom prst="roundRect">
            <a:avLst>
              <a:gd name="adj" fmla="val 1611255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8820" y="1409700"/>
            <a:ext cx="159544" cy="15954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751263" y="1779538"/>
            <a:ext cx="3742134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Autonomía sanitaria y forteleciento de la REDPARF</a:t>
            </a:r>
            <a:endParaRPr lang="en-US" sz="1150" dirty="0"/>
          </a:p>
        </p:txBody>
      </p:sp>
      <p:sp>
        <p:nvSpPr>
          <p:cNvPr id="12" name="Shape 8"/>
          <p:cNvSpPr/>
          <p:nvPr/>
        </p:nvSpPr>
        <p:spPr>
          <a:xfrm>
            <a:off x="472901" y="2199829"/>
            <a:ext cx="4042767" cy="897880"/>
          </a:xfrm>
          <a:prstGeom prst="roundRect">
            <a:avLst>
              <a:gd name="adj" fmla="val 5531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595833" y="2322761"/>
            <a:ext cx="354657" cy="354657"/>
          </a:xfrm>
          <a:prstGeom prst="roundRect">
            <a:avLst>
              <a:gd name="adj" fmla="val 1611255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390" y="2420243"/>
            <a:ext cx="159544" cy="159544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5833" y="2790081"/>
            <a:ext cx="2365772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Regulación basada en evidencia</a:t>
            </a:r>
            <a:endParaRPr lang="en-US" sz="1150" dirty="0"/>
          </a:p>
        </p:txBody>
      </p:sp>
      <p:sp>
        <p:nvSpPr>
          <p:cNvPr id="16" name="Shape 11"/>
          <p:cNvSpPr/>
          <p:nvPr/>
        </p:nvSpPr>
        <p:spPr>
          <a:xfrm>
            <a:off x="4628331" y="2199829"/>
            <a:ext cx="4042767" cy="897880"/>
          </a:xfrm>
          <a:prstGeom prst="roundRect">
            <a:avLst>
              <a:gd name="adj" fmla="val 5531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2"/>
          <p:cNvSpPr/>
          <p:nvPr/>
        </p:nvSpPr>
        <p:spPr>
          <a:xfrm>
            <a:off x="4751263" y="2322761"/>
            <a:ext cx="354657" cy="354657"/>
          </a:xfrm>
          <a:prstGeom prst="roundRect">
            <a:avLst>
              <a:gd name="adj" fmla="val 1611255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8820" y="2420243"/>
            <a:ext cx="159544" cy="159544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4751263" y="2790081"/>
            <a:ext cx="2474342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Propiedad intelectual equilibrada</a:t>
            </a:r>
            <a:endParaRPr lang="en-US" sz="1150" dirty="0"/>
          </a:p>
        </p:txBody>
      </p:sp>
      <p:sp>
        <p:nvSpPr>
          <p:cNvPr id="20" name="Shape 14"/>
          <p:cNvSpPr/>
          <p:nvPr/>
        </p:nvSpPr>
        <p:spPr>
          <a:xfrm>
            <a:off x="472901" y="3210371"/>
            <a:ext cx="4042767" cy="897880"/>
          </a:xfrm>
          <a:prstGeom prst="roundRect">
            <a:avLst>
              <a:gd name="adj" fmla="val 5531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5"/>
          <p:cNvSpPr/>
          <p:nvPr/>
        </p:nvSpPr>
        <p:spPr>
          <a:xfrm>
            <a:off x="595833" y="3333304"/>
            <a:ext cx="354657" cy="354657"/>
          </a:xfrm>
          <a:prstGeom prst="roundRect">
            <a:avLst>
              <a:gd name="adj" fmla="val 1611255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3390" y="3430786"/>
            <a:ext cx="159544" cy="159544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595833" y="3800624"/>
            <a:ext cx="2272605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Políticas de precios sostenibles</a:t>
            </a:r>
            <a:endParaRPr lang="en-US" sz="1150" dirty="0"/>
          </a:p>
        </p:txBody>
      </p:sp>
      <p:sp>
        <p:nvSpPr>
          <p:cNvPr id="24" name="Shape 17"/>
          <p:cNvSpPr/>
          <p:nvPr/>
        </p:nvSpPr>
        <p:spPr>
          <a:xfrm>
            <a:off x="4628331" y="3210371"/>
            <a:ext cx="4042767" cy="897880"/>
          </a:xfrm>
          <a:prstGeom prst="roundRect">
            <a:avLst>
              <a:gd name="adj" fmla="val 5531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18"/>
          <p:cNvSpPr/>
          <p:nvPr/>
        </p:nvSpPr>
        <p:spPr>
          <a:xfrm>
            <a:off x="4751263" y="3333304"/>
            <a:ext cx="354657" cy="354657"/>
          </a:xfrm>
          <a:prstGeom prst="roundRect">
            <a:avLst>
              <a:gd name="adj" fmla="val 1611255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8820" y="3430786"/>
            <a:ext cx="159544" cy="159544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4751263" y="3800624"/>
            <a:ext cx="2171998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Seguridad de abastecimiento</a:t>
            </a:r>
            <a:endParaRPr lang="en-US" sz="1150" dirty="0"/>
          </a:p>
        </p:txBody>
      </p:sp>
      <p:sp>
        <p:nvSpPr>
          <p:cNvPr id="28" name="Shape 20"/>
          <p:cNvSpPr/>
          <p:nvPr/>
        </p:nvSpPr>
        <p:spPr>
          <a:xfrm>
            <a:off x="472901" y="4234979"/>
            <a:ext cx="8198197" cy="487338"/>
          </a:xfrm>
          <a:prstGeom prst="roundRect">
            <a:avLst>
              <a:gd name="adj" fmla="val 10190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071" y="4403080"/>
            <a:ext cx="147786" cy="118170"/>
          </a:xfrm>
          <a:prstGeom prst="rect">
            <a:avLst/>
          </a:prstGeom>
        </p:spPr>
      </p:pic>
      <p:sp>
        <p:nvSpPr>
          <p:cNvPr id="30" name="Text 21"/>
          <p:cNvSpPr/>
          <p:nvPr/>
        </p:nvSpPr>
        <p:spPr>
          <a:xfrm>
            <a:off x="857027" y="4377184"/>
            <a:ext cx="8153102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 agenda de Paraguay se encuentra </a:t>
            </a:r>
            <a:r>
              <a:rPr lang="en-US" sz="9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plenamente alineada</a:t>
            </a:r>
            <a:r>
              <a:rPr lang="en-US" sz="9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con los principios de la Declaración de Santiago.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8105" y="946324"/>
            <a:ext cx="8151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Propuestas de Paraguay para la Agenda ALIFAR 2026–2027</a:t>
            </a:r>
            <a:endParaRPr lang="en-US" sz="2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1797695"/>
            <a:ext cx="123974" cy="12397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96119" y="1978670"/>
            <a:ext cx="4013895" cy="14288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96119" y="2069232"/>
            <a:ext cx="4013895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Reindustrialización farmacéutica regional y convergencia regulatoria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96119" y="2531343"/>
            <a:ext cx="4013895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Fortalecer la producción local y armonizar marcos regulatorios en la región.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3987" y="1797695"/>
            <a:ext cx="123974" cy="123974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4633987" y="1978670"/>
            <a:ext cx="4013895" cy="14288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5"/>
          <p:cNvSpPr/>
          <p:nvPr/>
        </p:nvSpPr>
        <p:spPr>
          <a:xfrm>
            <a:off x="4633987" y="2069232"/>
            <a:ext cx="314645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Fortalecimiento de agencias regulatorias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4633987" y="2337495"/>
            <a:ext cx="4013895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Defensa de flexibilidades en propiedad intelectual para garantizar acceso.</a:t>
            </a:r>
            <a:endParaRPr lang="en-US" sz="9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119" y="3160737"/>
            <a:ext cx="123974" cy="123974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496119" y="3341712"/>
            <a:ext cx="4013895" cy="14288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8"/>
          <p:cNvSpPr/>
          <p:nvPr/>
        </p:nvSpPr>
        <p:spPr>
          <a:xfrm>
            <a:off x="496119" y="3432274"/>
            <a:ext cx="4013895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Políticas de precios sostenibles y compras públicas no discriminatorias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496119" y="3894386"/>
            <a:ext cx="4013895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Sustentabilidad financiera de los sistemas de salud como condición de acceso.</a:t>
            </a:r>
            <a:endParaRPr lang="en-US" sz="9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33987" y="3160737"/>
            <a:ext cx="123974" cy="123974"/>
          </a:xfrm>
          <a:prstGeom prst="rect">
            <a:avLst/>
          </a:prstGeom>
        </p:spPr>
      </p:pic>
      <p:sp>
        <p:nvSpPr>
          <p:cNvPr id="16" name="Shape 10"/>
          <p:cNvSpPr/>
          <p:nvPr/>
        </p:nvSpPr>
        <p:spPr>
          <a:xfrm>
            <a:off x="4633987" y="3341712"/>
            <a:ext cx="4013895" cy="14288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1"/>
          <p:cNvSpPr/>
          <p:nvPr/>
        </p:nvSpPr>
        <p:spPr>
          <a:xfrm>
            <a:off x="4633987" y="3432274"/>
            <a:ext cx="295267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Seguridad de abastecimiento regional</a:t>
            </a:r>
            <a:endParaRPr lang="en-US" sz="1200" dirty="0"/>
          </a:p>
        </p:txBody>
      </p:sp>
      <p:sp>
        <p:nvSpPr>
          <p:cNvPr id="18" name="Text 12"/>
          <p:cNvSpPr/>
          <p:nvPr/>
        </p:nvSpPr>
        <p:spPr>
          <a:xfrm>
            <a:off x="4633987" y="3700537"/>
            <a:ext cx="4013895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Garantizar disponibilidad continua de medicamentos esenciales en toda la región.</a:t>
            </a:r>
            <a:endParaRPr lang="en-US" sz="95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737F206-1827-9078-E89D-8B63008FC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870" y="0"/>
            <a:ext cx="2685133" cy="85924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08918"/>
            <a:ext cx="8151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 industria farmacéutica: política sanitaria, industrial y de desarrollo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96119" y="2132037"/>
            <a:ext cx="8151763" cy="1086966"/>
          </a:xfrm>
          <a:prstGeom prst="roundRect">
            <a:avLst>
              <a:gd name="adj" fmla="val 4793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500881" y="2136800"/>
            <a:ext cx="2714030" cy="635645"/>
          </a:xfrm>
          <a:prstGeom prst="roundRect">
            <a:avLst>
              <a:gd name="adj" fmla="val 8196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24855" y="2260774"/>
            <a:ext cx="202674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✓ Acceso a medicamentos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3214911" y="2136800"/>
            <a:ext cx="2714104" cy="635645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214911" y="2136800"/>
            <a:ext cx="14288" cy="635645"/>
          </a:xfrm>
          <a:prstGeom prst="roundRect">
            <a:avLst>
              <a:gd name="adj" fmla="val 36463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3338885" y="2260774"/>
            <a:ext cx="220883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✓ Empleo formal y calificado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5929015" y="2136800"/>
            <a:ext cx="2714104" cy="635645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929015" y="2136800"/>
            <a:ext cx="14288" cy="635645"/>
          </a:xfrm>
          <a:prstGeom prst="roundRect">
            <a:avLst>
              <a:gd name="adj" fmla="val 36463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6052989" y="2260774"/>
            <a:ext cx="2466156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✓ Inversión industrial y exportaciones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15169" y="2772445"/>
            <a:ext cx="4071119" cy="441796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500881" y="2772445"/>
            <a:ext cx="4071119" cy="14288"/>
          </a:xfrm>
          <a:prstGeom prst="roundRect">
            <a:avLst>
              <a:gd name="adj" fmla="val 36463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624855" y="2896419"/>
            <a:ext cx="242694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✓ Seguridad de abastecimiento</a:t>
            </a:r>
            <a:endParaRPr lang="en-US" sz="1200" dirty="0"/>
          </a:p>
        </p:txBody>
      </p:sp>
      <p:sp>
        <p:nvSpPr>
          <p:cNvPr id="15" name="Shape 13"/>
          <p:cNvSpPr/>
          <p:nvPr/>
        </p:nvSpPr>
        <p:spPr>
          <a:xfrm>
            <a:off x="4572000" y="2772445"/>
            <a:ext cx="4071119" cy="441796"/>
          </a:xfrm>
          <a:prstGeom prst="rect">
            <a:avLst/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4572000" y="2772445"/>
            <a:ext cx="14288" cy="441796"/>
          </a:xfrm>
          <a:prstGeom prst="roundRect">
            <a:avLst>
              <a:gd name="adj" fmla="val 36463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4572000" y="2772445"/>
            <a:ext cx="4071119" cy="14288"/>
          </a:xfrm>
          <a:prstGeom prst="roundRect">
            <a:avLst>
              <a:gd name="adj" fmla="val 36463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4695974" y="2896419"/>
            <a:ext cx="187917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✓ Desarrollo tecnológico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713110" y="3556935"/>
            <a:ext cx="796572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 experiencia paraguaya demuestra que fortalecer la industria farmacéutica nacional genera simultáneamente beneficios sanitarios, económicos y sociales para América Latina.</a:t>
            </a:r>
            <a:endParaRPr lang="en-US" sz="950" dirty="0"/>
          </a:p>
        </p:txBody>
      </p:sp>
      <p:sp>
        <p:nvSpPr>
          <p:cNvPr id="20" name="Shape 18"/>
          <p:cNvSpPr/>
          <p:nvPr/>
        </p:nvSpPr>
        <p:spPr>
          <a:xfrm>
            <a:off x="496119" y="3358530"/>
            <a:ext cx="14288" cy="675977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958C99B-695F-CD6E-2B37-187BA217C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592" y="0"/>
            <a:ext cx="2835408" cy="9073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07417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Paraguay: una industria farmacéutica en expansión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1430536"/>
            <a:ext cx="2283842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$592M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4291757" y="199489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Mercado privado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3925119" y="2263155"/>
            <a:ext cx="228384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Total del mercado farmacéutico privado en Paraguay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6363965" y="1430536"/>
            <a:ext cx="2283916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62%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6484590" y="1994892"/>
            <a:ext cx="20426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Industria nacional en valor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6363965" y="2263155"/>
            <a:ext cx="228391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65% del mercado en unidades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5144542" y="2970088"/>
            <a:ext cx="2283842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$88.4M</a:t>
            </a:r>
            <a:endParaRPr lang="en-US" sz="3200" dirty="0"/>
          </a:p>
        </p:txBody>
      </p:sp>
      <p:sp>
        <p:nvSpPr>
          <p:cNvPr id="11" name="Text 8"/>
          <p:cNvSpPr/>
          <p:nvPr/>
        </p:nvSpPr>
        <p:spPr>
          <a:xfrm>
            <a:off x="5511180" y="353444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Exportaciones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5144542" y="3802707"/>
            <a:ext cx="228384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más de 10 mercados de América Latina</a:t>
            </a:r>
            <a:endParaRPr lang="en-US" sz="950" dirty="0"/>
          </a:p>
        </p:txBody>
      </p:sp>
      <p:sp>
        <p:nvSpPr>
          <p:cNvPr id="13" name="Text 10"/>
          <p:cNvSpPr/>
          <p:nvPr/>
        </p:nvSpPr>
        <p:spPr>
          <a:xfrm>
            <a:off x="3925119" y="4339158"/>
            <a:ext cx="4722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 industria farmacéutica paraguaya continúa consolidándose como uno de los principales sectores industriales del país.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8379" y="361652"/>
            <a:ext cx="3249662" cy="237827"/>
          </a:xfrm>
          <a:prstGeom prst="roundRect">
            <a:avLst>
              <a:gd name="adj" fmla="val 17251"/>
            </a:avLst>
          </a:prstGeom>
          <a:noFill/>
          <a:ln w="4763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66365" y="403027"/>
            <a:ext cx="3550890" cy="155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75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ESTUDIO UIP – OIT – CENTRO DE ESTUDIOS ECONÓMICOS (2026)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88379" y="647551"/>
            <a:ext cx="8532688" cy="381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 industria farmacéutica como política de desarrollo</a:t>
            </a:r>
            <a:endParaRPr lang="en-US" sz="2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79" y="1344513"/>
            <a:ext cx="2664916" cy="20470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88379" y="3587800"/>
            <a:ext cx="2664916" cy="402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69,4 / 100</a:t>
            </a:r>
            <a:endParaRPr lang="en-US" sz="3150" dirty="0"/>
          </a:p>
        </p:txBody>
      </p:sp>
      <p:sp>
        <p:nvSpPr>
          <p:cNvPr id="7" name="Text 4"/>
          <p:cNvSpPr/>
          <p:nvPr/>
        </p:nvSpPr>
        <p:spPr>
          <a:xfrm>
            <a:off x="865287" y="4141887"/>
            <a:ext cx="1911028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Elegible con Condiciones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88379" y="4452789"/>
            <a:ext cx="266491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2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UIP – OIT – CEE, Abril 2026</a:t>
            </a:r>
            <a:endParaRPr lang="en-US" sz="950" dirty="0"/>
          </a:p>
        </p:txBody>
      </p:sp>
      <p:sp>
        <p:nvSpPr>
          <p:cNvPr id="9" name="Shape 6"/>
          <p:cNvSpPr/>
          <p:nvPr/>
        </p:nvSpPr>
        <p:spPr>
          <a:xfrm>
            <a:off x="3455863" y="1841748"/>
            <a:ext cx="2495624" cy="707529"/>
          </a:xfrm>
          <a:prstGeom prst="roundRect">
            <a:avLst>
              <a:gd name="adj" fmla="val 7249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903" y="2016100"/>
            <a:ext cx="152623" cy="12203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852565" y="1992437"/>
            <a:ext cx="1976884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Política industrial y tecnológica, no solo sanitaria.</a:t>
            </a:r>
            <a:endParaRPr lang="en-US" sz="950" dirty="0"/>
          </a:p>
        </p:txBody>
      </p:sp>
      <p:sp>
        <p:nvSpPr>
          <p:cNvPr id="12" name="Text 8"/>
          <p:cNvSpPr/>
          <p:nvPr/>
        </p:nvSpPr>
        <p:spPr>
          <a:xfrm>
            <a:off x="3455863" y="2684487"/>
            <a:ext cx="19835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Fortalezas</a:t>
            </a:r>
            <a:endParaRPr lang="en-US" sz="1200" dirty="0"/>
          </a:p>
        </p:txBody>
      </p:sp>
      <p:sp>
        <p:nvSpPr>
          <p:cNvPr id="13" name="Text 9"/>
          <p:cNvSpPr/>
          <p:nvPr/>
        </p:nvSpPr>
        <p:spPr>
          <a:xfrm>
            <a:off x="3455863" y="2995389"/>
            <a:ext cx="2495624" cy="12471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34 laboratorios, clúster Central/Asunción (94%)</a:t>
            </a:r>
            <a:endParaRPr lang="en-US" sz="95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Plena formalidad laboral, salarios superiores</a:t>
            </a:r>
            <a:endParaRPr lang="en-US" sz="95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Exportaciones +10 mercados; USD 1.000 M/año</a:t>
            </a:r>
            <a:endParaRPr lang="en-US" sz="950" dirty="0"/>
          </a:p>
        </p:txBody>
      </p:sp>
      <p:sp>
        <p:nvSpPr>
          <p:cNvPr id="14" name="Text 10"/>
          <p:cNvSpPr/>
          <p:nvPr/>
        </p:nvSpPr>
        <p:spPr>
          <a:xfrm>
            <a:off x="6254055" y="2331467"/>
            <a:ext cx="19835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Brechas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6254055" y="2642369"/>
            <a:ext cx="2410941" cy="10953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Capacidad ociosa 26%, insumos importados</a:t>
            </a:r>
            <a:endParaRPr lang="en-US" sz="95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I+D local incipiente</a:t>
            </a:r>
            <a:endParaRPr lang="en-US" sz="95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Logística farmacéutica y energía</a:t>
            </a:r>
            <a:endParaRPr lang="en-US" sz="950" dirty="0"/>
          </a:p>
          <a:p>
            <a:pPr marL="342900" indent="-342900" algn="l">
              <a:lnSpc>
                <a:spcPct val="132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Trámites regulatorios lentos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5836" y="182166"/>
            <a:ext cx="4257452" cy="199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Evolución del mercado farmacéutico paraguayo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255836" y="464418"/>
            <a:ext cx="1568128" cy="99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Mercado en valor (US$ MAT)</a:t>
            </a:r>
            <a:endParaRPr lang="en-US" sz="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36" y="601340"/>
            <a:ext cx="5117009" cy="4322936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533579" y="468511"/>
            <a:ext cx="3359348" cy="237232"/>
          </a:xfrm>
          <a:prstGeom prst="roundRect">
            <a:avLst>
              <a:gd name="adj" fmla="val 11324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602263" y="537195"/>
            <a:ext cx="799505" cy="99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22→23: -3,9%</a:t>
            </a:r>
            <a:endParaRPr lang="en-US" sz="600" dirty="0"/>
          </a:p>
        </p:txBody>
      </p:sp>
      <p:sp>
        <p:nvSpPr>
          <p:cNvPr id="7" name="Shape 4"/>
          <p:cNvSpPr/>
          <p:nvPr/>
        </p:nvSpPr>
        <p:spPr>
          <a:xfrm>
            <a:off x="5533579" y="738708"/>
            <a:ext cx="3359348" cy="237232"/>
          </a:xfrm>
          <a:prstGeom prst="roundRect">
            <a:avLst>
              <a:gd name="adj" fmla="val 11324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602263" y="807393"/>
            <a:ext cx="799505" cy="99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23→24: -0,6%</a:t>
            </a:r>
            <a:endParaRPr lang="en-US" sz="600" dirty="0"/>
          </a:p>
        </p:txBody>
      </p:sp>
      <p:sp>
        <p:nvSpPr>
          <p:cNvPr id="9" name="Shape 6"/>
          <p:cNvSpPr/>
          <p:nvPr/>
        </p:nvSpPr>
        <p:spPr>
          <a:xfrm>
            <a:off x="5533579" y="1008906"/>
            <a:ext cx="3359348" cy="237232"/>
          </a:xfrm>
          <a:prstGeom prst="roundRect">
            <a:avLst>
              <a:gd name="adj" fmla="val 11324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5602263" y="1077590"/>
            <a:ext cx="799505" cy="99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24→25: +3,2%</a:t>
            </a:r>
            <a:endParaRPr lang="en-US" sz="600" dirty="0"/>
          </a:p>
        </p:txBody>
      </p:sp>
      <p:sp>
        <p:nvSpPr>
          <p:cNvPr id="11" name="Shape 8"/>
          <p:cNvSpPr/>
          <p:nvPr/>
        </p:nvSpPr>
        <p:spPr>
          <a:xfrm>
            <a:off x="5533579" y="1279103"/>
            <a:ext cx="3359348" cy="237232"/>
          </a:xfrm>
          <a:prstGeom prst="roundRect">
            <a:avLst>
              <a:gd name="adj" fmla="val 11324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5602263" y="1347787"/>
            <a:ext cx="799505" cy="99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60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25→26: +21,4%</a:t>
            </a:r>
            <a:endParaRPr lang="en-US" sz="600" dirty="0"/>
          </a:p>
        </p:txBody>
      </p:sp>
      <p:sp>
        <p:nvSpPr>
          <p:cNvPr id="13" name="Shape 10"/>
          <p:cNvSpPr/>
          <p:nvPr/>
        </p:nvSpPr>
        <p:spPr>
          <a:xfrm>
            <a:off x="5533579" y="1553394"/>
            <a:ext cx="3359348" cy="265509"/>
          </a:xfrm>
          <a:prstGeom prst="roundRect">
            <a:avLst>
              <a:gd name="adj" fmla="val 10118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500" y="1633240"/>
            <a:ext cx="79921" cy="63922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741343" y="1602284"/>
            <a:ext cx="3087663" cy="1550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1000"/>
              </a:lnSpc>
              <a:buNone/>
            </a:pPr>
            <a:r>
              <a:rPr lang="en-US" sz="5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Mercado se encarece: +21,4% en valor, -1,3% en unidades. Precio promedio: USD 5,9 → USD 7,3 (+23,7%)</a:t>
            </a:r>
            <a:endParaRPr lang="en-US" sz="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79" y="380256"/>
            <a:ext cx="8167241" cy="7630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 producción nacional como garantía de abastecimiento</a:t>
            </a:r>
            <a:endParaRPr lang="en-US" sz="2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79" y="1458739"/>
            <a:ext cx="4357911" cy="29908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48858" y="1431652"/>
            <a:ext cx="3511451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Dos de cada tres medicamentos</a:t>
            </a: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consumidos en Paraguay son producidos por la industria nacional.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5148858" y="1954560"/>
            <a:ext cx="1695599" cy="952202"/>
          </a:xfrm>
          <a:prstGeom prst="roundRect">
            <a:avLst>
              <a:gd name="adj" fmla="val 5386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275659" y="2081361"/>
            <a:ext cx="1441996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Nacional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275659" y="2392263"/>
            <a:ext cx="1441996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62% valor | 65% unidades</a:t>
            </a:r>
            <a:endParaRPr lang="en-US" sz="950" dirty="0"/>
          </a:p>
        </p:txBody>
      </p:sp>
      <p:sp>
        <p:nvSpPr>
          <p:cNvPr id="8" name="Shape 5"/>
          <p:cNvSpPr/>
          <p:nvPr/>
        </p:nvSpPr>
        <p:spPr>
          <a:xfrm>
            <a:off x="6964635" y="1954560"/>
            <a:ext cx="1695673" cy="952202"/>
          </a:xfrm>
          <a:prstGeom prst="roundRect">
            <a:avLst>
              <a:gd name="adj" fmla="val 5386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091437" y="2081361"/>
            <a:ext cx="1442070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Regional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7091437" y="2392263"/>
            <a:ext cx="144207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19% valor | 18% unidades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5148858" y="3026941"/>
            <a:ext cx="3511451" cy="758354"/>
          </a:xfrm>
          <a:prstGeom prst="roundRect">
            <a:avLst>
              <a:gd name="adj" fmla="val 6763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5275659" y="3153742"/>
            <a:ext cx="15263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Multinacional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5275659" y="3464644"/>
            <a:ext cx="325784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19% valor | 17% unidades</a:t>
            </a:r>
            <a:endParaRPr lang="en-US" sz="950" dirty="0"/>
          </a:p>
        </p:txBody>
      </p:sp>
      <p:sp>
        <p:nvSpPr>
          <p:cNvPr id="14" name="Shape 11"/>
          <p:cNvSpPr/>
          <p:nvPr/>
        </p:nvSpPr>
        <p:spPr>
          <a:xfrm>
            <a:off x="5148858" y="3920505"/>
            <a:ext cx="3511451" cy="707529"/>
          </a:xfrm>
          <a:prstGeom prst="roundRect">
            <a:avLst>
              <a:gd name="adj" fmla="val 7249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897" y="4094857"/>
            <a:ext cx="152623" cy="122039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5545559" y="4071193"/>
            <a:ext cx="2992710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Paraguay: caso de referencia en soberanía farmacéutica regional.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633785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Exportaciones y proyección regional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1718890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Exportaciones 2025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3925119" y="2036713"/>
            <a:ext cx="2210098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5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USD 88,4M</a:t>
            </a:r>
            <a:endParaRPr lang="en-US" sz="3350" dirty="0"/>
          </a:p>
        </p:txBody>
      </p:sp>
      <p:sp>
        <p:nvSpPr>
          <p:cNvPr id="6" name="Text 3"/>
          <p:cNvSpPr/>
          <p:nvPr/>
        </p:nvSpPr>
        <p:spPr>
          <a:xfrm>
            <a:off x="3925119" y="3230463"/>
            <a:ext cx="221009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 industria paraguaya avanza hacia una mayor inserción regional basada en medicamentos terminados y valor agregado.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6442546" y="1718890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Principales destinos</a:t>
            </a:r>
            <a:endParaRPr lang="en-US" sz="12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546" y="2052265"/>
            <a:ext cx="620167" cy="62024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186687" y="2052265"/>
            <a:ext cx="1465957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Brasil · Perú · Panamá</a:t>
            </a:r>
            <a:endParaRPr lang="en-US" sz="1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546" y="2796480"/>
            <a:ext cx="620167" cy="62024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186687" y="2796480"/>
            <a:ext cx="1465957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Ecuador · Bolivia · México</a:t>
            </a:r>
            <a:endParaRPr lang="en-US" sz="12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546" y="3540696"/>
            <a:ext cx="620167" cy="70552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186687" y="3540696"/>
            <a:ext cx="1465957" cy="5815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Colombia · Uruguay · Venezuela · Chile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76014"/>
            <a:ext cx="608156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Qué necesita la industria para crecer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96119" y="1011585"/>
            <a:ext cx="2662386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75295" y="1053554"/>
            <a:ext cx="2961233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75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BRECHAS IDENTIFICADAS POR EL ESTUDIO UIP-OIT</a:t>
            </a:r>
            <a:endParaRPr lang="en-US" sz="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1393850"/>
            <a:ext cx="310083" cy="31008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96119" y="1858938"/>
            <a:ext cx="188922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Infraestructura y energía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96119" y="2127200"/>
            <a:ext cx="399834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Logística farmacéutica eficiente y energía confiable como base para la competitividad industrial.</a:t>
            </a:r>
            <a:endParaRPr lang="en-US" sz="9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9465" y="1393850"/>
            <a:ext cx="310083" cy="31008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649465" y="185893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Agilidad regulatoria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4649465" y="2127200"/>
            <a:ext cx="3998416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Procesos ágiles de registro y aprobación, con inversión sostenida en innovación y desarrollo.</a:t>
            </a:r>
            <a:endParaRPr lang="en-US" sz="9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19" y="2772147"/>
            <a:ext cx="310083" cy="31008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96119" y="323723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Innovación e I+D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496119" y="3505498"/>
            <a:ext cx="399834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Inversión en investigación y desarrollo local, reducción de dependencia de insumos importados y desarrollo de proveedores nacionales.</a:t>
            </a:r>
            <a:endParaRPr lang="en-US" sz="9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9465" y="2772147"/>
            <a:ext cx="310083" cy="31008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4649465" y="3237235"/>
            <a:ext cx="156649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Personal capacitado</a:t>
            </a:r>
            <a:endParaRPr lang="en-US" sz="1200" dirty="0"/>
          </a:p>
        </p:txBody>
      </p:sp>
      <p:sp>
        <p:nvSpPr>
          <p:cNvPr id="16" name="Text 10"/>
          <p:cNvSpPr/>
          <p:nvPr/>
        </p:nvSpPr>
        <p:spPr>
          <a:xfrm>
            <a:off x="4649465" y="3505498"/>
            <a:ext cx="3998416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Formación de capital humano especializado: químicos, técnicos farmacéuticos y profesionales con competencias en manufactura avanzada.</a:t>
            </a:r>
            <a:endParaRPr lang="en-US" sz="950" dirty="0"/>
          </a:p>
        </p:txBody>
      </p:sp>
      <p:sp>
        <p:nvSpPr>
          <p:cNvPr id="17" name="Shape 11"/>
          <p:cNvSpPr/>
          <p:nvPr/>
        </p:nvSpPr>
        <p:spPr>
          <a:xfrm>
            <a:off x="496119" y="4240411"/>
            <a:ext cx="8151763" cy="527000"/>
          </a:xfrm>
          <a:prstGeom prst="roundRect">
            <a:avLst>
              <a:gd name="adj" fmla="val 9886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092" y="4420195"/>
            <a:ext cx="155004" cy="123974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899071" y="4395341"/>
            <a:ext cx="80820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 desafío regional es construir </a:t>
            </a:r>
            <a:r>
              <a:rPr lang="en-US" sz="9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ecosistemas industriales competitivos</a:t>
            </a:r>
            <a:r>
              <a:rPr lang="en-US" sz="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no solo producir más medicamentos.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989633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Fortalecimiento regulatorio y convergencia sanitaria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2074738"/>
            <a:ext cx="208418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Avances de Paraguay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3925119" y="2392561"/>
            <a:ext cx="2210098" cy="1717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Evaluación OPS/OMS de </a:t>
            </a:r>
            <a:r>
              <a:rPr lang="en-US" sz="9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DINAVISA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Implementación de </a:t>
            </a:r>
            <a:r>
              <a:rPr lang="en-US" sz="9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Buenas Prácticas de Farmacovigilancia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Adopción de estándares </a:t>
            </a:r>
            <a:r>
              <a:rPr lang="en-US" sz="9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ICH y PIC/S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Modernización de registros sanitarios</a:t>
            </a:r>
            <a:endParaRPr lang="en-US" sz="950" dirty="0"/>
          </a:p>
        </p:txBody>
      </p:sp>
      <p:sp>
        <p:nvSpPr>
          <p:cNvPr id="6" name="Shape 3"/>
          <p:cNvSpPr/>
          <p:nvPr/>
        </p:nvSpPr>
        <p:spPr>
          <a:xfrm>
            <a:off x="6353249" y="1950765"/>
            <a:ext cx="2388691" cy="2203028"/>
          </a:xfrm>
          <a:prstGeom prst="roundRect">
            <a:avLst>
              <a:gd name="adj" fmla="val 4054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477223" y="2074738"/>
            <a:ext cx="222788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Propuesta para ALIFAR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6477223" y="2392561"/>
            <a:ext cx="2140744" cy="107907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Reliance y reconocimiento mutuo entre agencias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Fortalecimiento de la </a:t>
            </a:r>
            <a:r>
              <a:rPr lang="en-US" sz="950" b="1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 PARF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Cooperación regulatoria regional profunda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4331" y="255761"/>
            <a:ext cx="5943898" cy="284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Regulación de precios y acceso a medicamentos</a:t>
            </a:r>
            <a:endParaRPr lang="en-US" sz="1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1" y="715938"/>
            <a:ext cx="4096569" cy="40965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46427" y="1322672"/>
            <a:ext cx="1595884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Situación regional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4746427" y="1613297"/>
            <a:ext cx="4096569" cy="4257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16000"/>
              </a:lnSpc>
              <a:buSzPct val="100000"/>
              <a:buChar char="•"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Creciente intervención en precios en la región</a:t>
            </a:r>
            <a:endParaRPr lang="en-US" sz="1050" dirty="0"/>
          </a:p>
          <a:p>
            <a:pPr marL="342900" indent="-342900" algn="l">
              <a:lnSpc>
                <a:spcPct val="116000"/>
              </a:lnSpc>
              <a:buSzPct val="100000"/>
              <a:buChar char="•"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Incremento de costos productivos</a:t>
            </a:r>
            <a:endParaRPr lang="en-US" sz="1050" dirty="0"/>
          </a:p>
          <a:p>
            <a:pPr marL="342900" indent="-342900" algn="l">
              <a:lnSpc>
                <a:spcPct val="116000"/>
              </a:lnSpc>
              <a:buSzPct val="100000"/>
              <a:buChar char="•"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Presión sobre medicamentos maduros y esenciales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4835873" y="2332785"/>
            <a:ext cx="1654448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Riesgos identificados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4746427" y="2660190"/>
            <a:ext cx="4096569" cy="4257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16000"/>
              </a:lnSpc>
              <a:buSzPct val="100000"/>
              <a:buChar char="•"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Descontinuación de productos</a:t>
            </a:r>
            <a:endParaRPr lang="en-US" sz="1200" dirty="0"/>
          </a:p>
          <a:p>
            <a:pPr marL="342900" indent="-342900" algn="l">
              <a:lnSpc>
                <a:spcPct val="116000"/>
              </a:lnSpc>
              <a:buSzPct val="100000"/>
              <a:buChar char="•"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Menor competencia en el mercado</a:t>
            </a:r>
            <a:endParaRPr lang="en-US" sz="1200" dirty="0"/>
          </a:p>
          <a:p>
            <a:pPr marL="342900" indent="-342900" algn="l">
              <a:lnSpc>
                <a:spcPct val="116000"/>
              </a:lnSpc>
              <a:buSzPct val="100000"/>
              <a:buChar char="•"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Desabastecimiento de medicamentos críticos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4746426" y="3714704"/>
            <a:ext cx="4096569" cy="448121"/>
          </a:xfrm>
          <a:prstGeom prst="roundRect">
            <a:avLst>
              <a:gd name="adj" fmla="val 8538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873" y="3904955"/>
            <a:ext cx="113854" cy="9108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070202" y="3869683"/>
            <a:ext cx="3709467" cy="2527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7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Las políticas de precios deben garantizar acceso </a:t>
            </a:r>
            <a:r>
              <a:rPr lang="en-US" sz="7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sin comprometer</a:t>
            </a:r>
            <a:r>
              <a:rPr lang="en-US" sz="7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la sostenibilidad del abastecimiento.</a:t>
            </a:r>
            <a:endParaRPr lang="en-US" sz="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937</Words>
  <Application>Microsoft Office PowerPoint</Application>
  <PresentationFormat>Presentación en pantalla (16:9)</PresentationFormat>
  <Paragraphs>157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Alexandria</vt:lpstr>
      <vt:lpstr>Nobile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astrid weiler</dc:creator>
  <cp:lastModifiedBy>astrid weiler</cp:lastModifiedBy>
  <cp:revision>4</cp:revision>
  <dcterms:created xsi:type="dcterms:W3CDTF">2026-06-02T14:04:54Z</dcterms:created>
  <dcterms:modified xsi:type="dcterms:W3CDTF">2026-06-02T14:52:13Z</dcterms:modified>
</cp:coreProperties>
</file>